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145707466" r:id="rId2"/>
    <p:sldId id="322" r:id="rId3"/>
    <p:sldId id="462" r:id="rId4"/>
    <p:sldId id="464" r:id="rId5"/>
    <p:sldId id="466" r:id="rId6"/>
    <p:sldId id="271" r:id="rId7"/>
    <p:sldId id="378" r:id="rId8"/>
    <p:sldId id="467" r:id="rId9"/>
    <p:sldId id="468" r:id="rId10"/>
    <p:sldId id="469" r:id="rId11"/>
    <p:sldId id="476" r:id="rId12"/>
    <p:sldId id="2145707443" r:id="rId13"/>
    <p:sldId id="472" r:id="rId14"/>
    <p:sldId id="260" r:id="rId15"/>
    <p:sldId id="2145707426" r:id="rId16"/>
    <p:sldId id="321" r:id="rId17"/>
    <p:sldId id="2145707427" r:id="rId18"/>
    <p:sldId id="266" r:id="rId19"/>
    <p:sldId id="2145707429" r:id="rId20"/>
    <p:sldId id="2145707464" r:id="rId21"/>
    <p:sldId id="2145707467" r:id="rId22"/>
    <p:sldId id="2145707432" r:id="rId23"/>
    <p:sldId id="2145707465" r:id="rId24"/>
    <p:sldId id="444" r:id="rId25"/>
    <p:sldId id="326" r:id="rId26"/>
    <p:sldId id="327" r:id="rId27"/>
    <p:sldId id="2145707468" r:id="rId28"/>
    <p:sldId id="363" r:id="rId29"/>
    <p:sldId id="2145707436" r:id="rId30"/>
    <p:sldId id="265" r:id="rId31"/>
    <p:sldId id="487" r:id="rId32"/>
    <p:sldId id="2145707437" r:id="rId33"/>
    <p:sldId id="2145707438" r:id="rId34"/>
    <p:sldId id="370" r:id="rId35"/>
    <p:sldId id="279" r:id="rId36"/>
    <p:sldId id="2145707439" r:id="rId37"/>
    <p:sldId id="350" r:id="rId38"/>
    <p:sldId id="283" r:id="rId39"/>
    <p:sldId id="442" r:id="rId40"/>
    <p:sldId id="2145707452" r:id="rId41"/>
    <p:sldId id="2145707453" r:id="rId42"/>
    <p:sldId id="2145707454" r:id="rId43"/>
    <p:sldId id="2145707455" r:id="rId44"/>
    <p:sldId id="2145707456" r:id="rId45"/>
    <p:sldId id="2145707457" r:id="rId46"/>
    <p:sldId id="2145707458" r:id="rId47"/>
    <p:sldId id="2145707459" r:id="rId48"/>
    <p:sldId id="2145707461" r:id="rId49"/>
    <p:sldId id="2145707462" r:id="rId50"/>
    <p:sldId id="2145707469" r:id="rId51"/>
    <p:sldId id="2145707463" r:id="rId52"/>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EAA3"/>
    <a:srgbClr val="F2F2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94206" autoAdjust="0"/>
  </p:normalViewPr>
  <p:slideViewPr>
    <p:cSldViewPr snapToGrid="0">
      <p:cViewPr varScale="1">
        <p:scale>
          <a:sx n="107" d="100"/>
          <a:sy n="107" d="100"/>
        </p:scale>
        <p:origin x="134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9392106369433876E-2"/>
          <c:y val="1.9162298517438656E-2"/>
          <c:w val="0.90529027060110656"/>
          <c:h val="0.75142193784335121"/>
        </c:manualLayout>
      </c:layout>
      <c:barChart>
        <c:barDir val="col"/>
        <c:grouping val="clustered"/>
        <c:varyColors val="0"/>
        <c:ser>
          <c:idx val="0"/>
          <c:order val="0"/>
          <c:tx>
            <c:strRef>
              <c:f>Hoja1!$B$1</c:f>
              <c:strCache>
                <c:ptCount val="1"/>
                <c:pt idx="0">
                  <c:v>Pasajeros Movilizados</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icrosoft Tai Le" panose="020B0502040204020203" pitchFamily="34" charset="0"/>
                    <a:ea typeface="+mn-ea"/>
                    <a:cs typeface="Microsoft Tai Le" panose="020B0502040204020203"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Hoja1!$A$2:$A$8</c:f>
              <c:strCache>
                <c:ptCount val="7"/>
                <c:pt idx="0">
                  <c:v>2017</c:v>
                </c:pt>
                <c:pt idx="1">
                  <c:v>2018</c:v>
                </c:pt>
                <c:pt idx="2">
                  <c:v>2019</c:v>
                </c:pt>
                <c:pt idx="3">
                  <c:v>2020</c:v>
                </c:pt>
                <c:pt idx="4">
                  <c:v>2021</c:v>
                </c:pt>
                <c:pt idx="5">
                  <c:v>2022</c:v>
                </c:pt>
                <c:pt idx="6">
                  <c:v>Ene-Jun 2023</c:v>
                </c:pt>
              </c:strCache>
            </c:strRef>
          </c:cat>
          <c:val>
            <c:numRef>
              <c:f>Hoja1!$B$2:$B$8</c:f>
              <c:numCache>
                <c:formatCode>#,##0</c:formatCode>
                <c:ptCount val="7"/>
                <c:pt idx="0">
                  <c:v>331006</c:v>
                </c:pt>
                <c:pt idx="1">
                  <c:v>323488</c:v>
                </c:pt>
                <c:pt idx="2">
                  <c:v>237176</c:v>
                </c:pt>
                <c:pt idx="3">
                  <c:v>66013</c:v>
                </c:pt>
                <c:pt idx="4">
                  <c:v>141368</c:v>
                </c:pt>
                <c:pt idx="5">
                  <c:v>230438</c:v>
                </c:pt>
                <c:pt idx="6">
                  <c:v>101961</c:v>
                </c:pt>
              </c:numCache>
            </c:numRef>
          </c:val>
          <c:extLst>
            <c:ext xmlns:c16="http://schemas.microsoft.com/office/drawing/2014/chart" uri="{C3380CC4-5D6E-409C-BE32-E72D297353CC}">
              <c16:uniqueId val="{00000000-59EB-49E2-B3F4-B64D80F44B98}"/>
            </c:ext>
          </c:extLst>
        </c:ser>
        <c:dLbls>
          <c:showLegendKey val="0"/>
          <c:showVal val="0"/>
          <c:showCatName val="0"/>
          <c:showSerName val="0"/>
          <c:showPercent val="0"/>
          <c:showBubbleSize val="0"/>
        </c:dLbls>
        <c:gapWidth val="50"/>
        <c:axId val="1970183264"/>
        <c:axId val="1856389456"/>
      </c:barChart>
      <c:lineChart>
        <c:grouping val="standard"/>
        <c:varyColors val="0"/>
        <c:ser>
          <c:idx val="1"/>
          <c:order val="1"/>
          <c:tx>
            <c:strRef>
              <c:f>Hoja1!$C$1</c:f>
              <c:strCache>
                <c:ptCount val="1"/>
                <c:pt idx="0">
                  <c:v>Oferta</c:v>
                </c:pt>
              </c:strCache>
            </c:strRef>
          </c:tx>
          <c:spPr>
            <a:ln w="28575" cap="rnd">
              <a:solidFill>
                <a:schemeClr val="accent3"/>
              </a:solidFill>
              <a:round/>
            </a:ln>
            <a:effectLst/>
          </c:spPr>
          <c:marker>
            <c:symbol val="circle"/>
            <c:size val="8"/>
            <c:spPr>
              <a:solidFill>
                <a:schemeClr val="accent3"/>
              </a:solidFill>
              <a:ln w="9525">
                <a:solidFill>
                  <a:schemeClr val="accent3"/>
                </a:solidFill>
              </a:ln>
              <a:effectLst/>
            </c:spPr>
          </c:marker>
          <c:dLbls>
            <c:dLbl>
              <c:idx val="0"/>
              <c:layout>
                <c:manualLayout>
                  <c:x val="-4.0382824350393559E-2"/>
                  <c:y val="-3.41011003646401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9EB-49E2-B3F4-B64D80F44B98}"/>
                </c:ext>
              </c:extLst>
            </c:dLbl>
            <c:dLbl>
              <c:idx val="1"/>
              <c:layout>
                <c:manualLayout>
                  <c:x val="-4.6856811855142351E-2"/>
                  <c:y val="-4.50678735038830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9EB-49E2-B3F4-B64D80F44B98}"/>
                </c:ext>
              </c:extLst>
            </c:dLbl>
            <c:dLbl>
              <c:idx val="2"/>
              <c:layout>
                <c:manualLayout>
                  <c:x val="-3.6816066457611846E-2"/>
                  <c:y val="-5.07013576918683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9EB-49E2-B3F4-B64D80F44B98}"/>
                </c:ext>
              </c:extLst>
            </c:dLbl>
            <c:dLbl>
              <c:idx val="3"/>
              <c:layout>
                <c:manualLayout>
                  <c:x val="-2.8448778626336428E-2"/>
                  <c:y val="-4.22511314098903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9EB-49E2-B3F4-B64D80F44B98}"/>
                </c:ext>
              </c:extLst>
            </c:dLbl>
            <c:dLbl>
              <c:idx val="4"/>
              <c:layout>
                <c:manualLayout>
                  <c:x val="-5.5224099686417769E-2"/>
                  <c:y val="-3.94343893158976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9EB-49E2-B3F4-B64D80F44B98}"/>
                </c:ext>
              </c:extLst>
            </c:dLbl>
            <c:dLbl>
              <c:idx val="5"/>
              <c:layout>
                <c:manualLayout>
                  <c:x val="-5.1877184553907725E-2"/>
                  <c:y val="-4.78846155978757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9EB-49E2-B3F4-B64D80F44B98}"/>
                </c:ext>
              </c:extLst>
            </c:dLbl>
            <c:dLbl>
              <c:idx val="6"/>
              <c:layout>
                <c:manualLayout>
                  <c:x val="-1.7614060371828996E-2"/>
                  <c:y val="-3.94343802708508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9EB-49E2-B3F4-B64D80F44B98}"/>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2">
                        <a:lumMod val="50000"/>
                      </a:schemeClr>
                    </a:solidFill>
                    <a:latin typeface="Microsoft Tai Le" panose="020B0502040204020203" pitchFamily="34" charset="0"/>
                    <a:ea typeface="+mn-ea"/>
                    <a:cs typeface="Microsoft Tai Le" panose="020B0502040204020203"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Hoja1!$A$2:$A$8</c:f>
              <c:strCache>
                <c:ptCount val="7"/>
                <c:pt idx="0">
                  <c:v>2017</c:v>
                </c:pt>
                <c:pt idx="1">
                  <c:v>2018</c:v>
                </c:pt>
                <c:pt idx="2">
                  <c:v>2019</c:v>
                </c:pt>
                <c:pt idx="3">
                  <c:v>2020</c:v>
                </c:pt>
                <c:pt idx="4">
                  <c:v>2021</c:v>
                </c:pt>
                <c:pt idx="5">
                  <c:v>2022</c:v>
                </c:pt>
                <c:pt idx="6">
                  <c:v>Ene-Jun 2023</c:v>
                </c:pt>
              </c:strCache>
            </c:strRef>
          </c:cat>
          <c:val>
            <c:numRef>
              <c:f>Hoja1!$C$2:$C$8</c:f>
              <c:numCache>
                <c:formatCode>#,##0</c:formatCode>
                <c:ptCount val="7"/>
                <c:pt idx="0">
                  <c:v>459260</c:v>
                </c:pt>
                <c:pt idx="1">
                  <c:v>425110</c:v>
                </c:pt>
                <c:pt idx="2">
                  <c:v>319854</c:v>
                </c:pt>
                <c:pt idx="3">
                  <c:v>92164</c:v>
                </c:pt>
                <c:pt idx="4">
                  <c:v>193000</c:v>
                </c:pt>
                <c:pt idx="5">
                  <c:v>301024</c:v>
                </c:pt>
                <c:pt idx="6">
                  <c:v>142570</c:v>
                </c:pt>
              </c:numCache>
            </c:numRef>
          </c:val>
          <c:smooth val="1"/>
          <c:extLst>
            <c:ext xmlns:c16="http://schemas.microsoft.com/office/drawing/2014/chart" uri="{C3380CC4-5D6E-409C-BE32-E72D297353CC}">
              <c16:uniqueId val="{00000008-59EB-49E2-B3F4-B64D80F44B98}"/>
            </c:ext>
          </c:extLst>
        </c:ser>
        <c:dLbls>
          <c:showLegendKey val="0"/>
          <c:showVal val="0"/>
          <c:showCatName val="0"/>
          <c:showSerName val="0"/>
          <c:showPercent val="0"/>
          <c:showBubbleSize val="0"/>
        </c:dLbls>
        <c:marker val="1"/>
        <c:smooth val="0"/>
        <c:axId val="1970183264"/>
        <c:axId val="1856389456"/>
      </c:lineChart>
      <c:catAx>
        <c:axId val="1970183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1856389456"/>
        <c:crosses val="autoZero"/>
        <c:auto val="1"/>
        <c:lblAlgn val="ctr"/>
        <c:lblOffset val="100"/>
        <c:noMultiLvlLbl val="0"/>
      </c:catAx>
      <c:valAx>
        <c:axId val="1856389456"/>
        <c:scaling>
          <c:orientation val="minMax"/>
        </c:scaling>
        <c:delete val="1"/>
        <c:axPos val="l"/>
        <c:numFmt formatCode="#,##0" sourceLinked="1"/>
        <c:majorTickMark val="none"/>
        <c:minorTickMark val="none"/>
        <c:tickLblPos val="nextTo"/>
        <c:crossAx val="1970183264"/>
        <c:crosses val="autoZero"/>
        <c:crossBetween val="between"/>
      </c:valAx>
      <c:spPr>
        <a:noFill/>
        <a:ln>
          <a:noFill/>
        </a:ln>
        <a:effectLst/>
      </c:spPr>
    </c:plotArea>
    <c:legend>
      <c:legendPos val="b"/>
      <c:layout>
        <c:manualLayout>
          <c:xMode val="edge"/>
          <c:yMode val="edge"/>
          <c:x val="0.16709793809736409"/>
          <c:y val="0.91862366749590207"/>
          <c:w val="0.51768953923810734"/>
          <c:h val="8.137633250409791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C1D5AF-7BDB-4077-A2C4-99E0AAC80F9D}" type="doc">
      <dgm:prSet loTypeId="urn:microsoft.com/office/officeart/2008/layout/VerticalCurvedList" loCatId="list" qsTypeId="urn:microsoft.com/office/officeart/2005/8/quickstyle/simple1" qsCatId="simple" csTypeId="urn:microsoft.com/office/officeart/2005/8/colors/accent2_1" csCatId="accent2" phldr="1"/>
      <dgm:spPr/>
      <dgm:t>
        <a:bodyPr/>
        <a:lstStyle/>
        <a:p>
          <a:endParaRPr lang="es-CO"/>
        </a:p>
      </dgm:t>
    </dgm:pt>
    <dgm:pt modelId="{8D179838-A1DA-4673-BFB3-BDE70C73BD75}">
      <dgm:prSet phldrT="[Texto]" custT="1"/>
      <dgm:spPr/>
      <dgm:t>
        <a:bodyPr/>
        <a:lstStyle/>
        <a:p>
          <a:pPr>
            <a:lnSpc>
              <a:spcPct val="100000"/>
            </a:lnSpc>
            <a:spcAft>
              <a:spcPts val="0"/>
            </a:spcAft>
          </a:pPr>
          <a:r>
            <a:rPr lang="es-CO" sz="1400" kern="100" spc="0" baseline="0" dirty="0">
              <a:latin typeface="Microsoft Tai Le" panose="020B0502040204020203" pitchFamily="34" charset="0"/>
              <a:ea typeface="Microsoft JhengHei" panose="020B0604030504040204" pitchFamily="34" charset="-120"/>
              <a:cs typeface="Microsoft Tai Le" panose="020B0502040204020203" pitchFamily="34" charset="0"/>
            </a:rPr>
            <a:t> 180.257ha (2022)</a:t>
          </a:r>
        </a:p>
        <a:p>
          <a:pPr>
            <a:lnSpc>
              <a:spcPct val="100000"/>
            </a:lnSpc>
            <a:spcAft>
              <a:spcPts val="0"/>
            </a:spcAft>
          </a:pPr>
          <a:r>
            <a:rPr lang="es-CO" sz="1400" kern="100" spc="0" baseline="0" dirty="0">
              <a:latin typeface="Microsoft Tai Le" panose="020B0502040204020203" pitchFamily="34" charset="0"/>
              <a:ea typeface="Microsoft JhengHei" panose="020B0604030504040204" pitchFamily="34" charset="-120"/>
              <a:cs typeface="Microsoft Tai Le" panose="020B0502040204020203" pitchFamily="34" charset="0"/>
            </a:rPr>
            <a:t>34% del arroz nacional</a:t>
          </a:r>
        </a:p>
        <a:p>
          <a:pPr>
            <a:lnSpc>
              <a:spcPct val="100000"/>
            </a:lnSpc>
            <a:spcAft>
              <a:spcPts val="0"/>
            </a:spcAft>
          </a:pPr>
          <a:r>
            <a:rPr lang="es-CO" sz="1400" kern="100" spc="0" baseline="0" dirty="0">
              <a:latin typeface="Microsoft Tai Le" panose="020B0502040204020203" pitchFamily="34" charset="0"/>
              <a:ea typeface="Microsoft JhengHei" panose="020B0604030504040204" pitchFamily="34" charset="-120"/>
              <a:cs typeface="Microsoft Tai Le" panose="020B0502040204020203" pitchFamily="34" charset="0"/>
            </a:rPr>
            <a:t>Fuente: DANE, ENAM (2022)</a:t>
          </a:r>
        </a:p>
      </dgm:t>
    </dgm:pt>
    <dgm:pt modelId="{AAAB8D19-0359-41B7-A821-0681FD11A68D}" type="parTrans" cxnId="{FF77BC14-C6C3-4768-BE7F-20C73F44B6FA}">
      <dgm:prSet/>
      <dgm:spPr/>
      <dgm:t>
        <a:bodyPr/>
        <a:lstStyle/>
        <a:p>
          <a:endParaRPr lang="es-CO" sz="1200" spc="0">
            <a:solidFill>
              <a:schemeClr val="bg1">
                <a:lumMod val="95000"/>
              </a:schemeClr>
            </a:solidFill>
            <a:latin typeface="Microsoft JhengHei UI" panose="020B0604030504040204" pitchFamily="34" charset="-120"/>
            <a:ea typeface="Microsoft JhengHei UI" panose="020B0604030504040204" pitchFamily="34" charset="-120"/>
          </a:endParaRPr>
        </a:p>
      </dgm:t>
    </dgm:pt>
    <dgm:pt modelId="{5A5FEF63-F168-4251-AA95-9CF387D794C7}" type="sibTrans" cxnId="{FF77BC14-C6C3-4768-BE7F-20C73F44B6FA}">
      <dgm:prSet/>
      <dgm:spPr/>
      <dgm:t>
        <a:bodyPr/>
        <a:lstStyle/>
        <a:p>
          <a:endParaRPr lang="es-CO" sz="1200" spc="0">
            <a:solidFill>
              <a:schemeClr val="bg1">
                <a:lumMod val="95000"/>
              </a:schemeClr>
            </a:solidFill>
            <a:latin typeface="Microsoft JhengHei UI" panose="020B0604030504040204" pitchFamily="34" charset="-120"/>
            <a:ea typeface="Microsoft JhengHei UI" panose="020B0604030504040204" pitchFamily="34" charset="-120"/>
          </a:endParaRPr>
        </a:p>
      </dgm:t>
    </dgm:pt>
    <dgm:pt modelId="{FA3BE154-A6CC-45DF-B140-CAAA90A01E14}">
      <dgm:prSet phldrT="[Texto]" custT="1"/>
      <dgm:spPr/>
      <dgm:t>
        <a:bodyPr/>
        <a:lstStyle/>
        <a:p>
          <a:pPr>
            <a:lnSpc>
              <a:spcPct val="100000"/>
            </a:lnSpc>
            <a:spcAft>
              <a:spcPts val="0"/>
            </a:spcAft>
          </a:pPr>
          <a:r>
            <a:rPr lang="es-CO" sz="1400" kern="100" spc="0" baseline="0" dirty="0">
              <a:latin typeface="Microsoft Tai Le" panose="020B0502040204020203" pitchFamily="34" charset="0"/>
              <a:ea typeface="Microsoft JhengHei" panose="020B0604030504040204" pitchFamily="34" charset="-120"/>
              <a:cs typeface="Microsoft Tai Le" panose="020B0502040204020203" pitchFamily="34" charset="0"/>
            </a:rPr>
            <a:t>238 millones toneladas </a:t>
          </a:r>
        </a:p>
        <a:p>
          <a:pPr>
            <a:lnSpc>
              <a:spcPct val="100000"/>
            </a:lnSpc>
            <a:spcAft>
              <a:spcPts val="0"/>
            </a:spcAft>
          </a:pPr>
          <a:r>
            <a:rPr lang="es-CO" sz="1400" kern="100" spc="0" baseline="0" dirty="0">
              <a:latin typeface="Microsoft Tai Le" panose="020B0502040204020203" pitchFamily="34" charset="0"/>
              <a:ea typeface="Microsoft JhengHei" panose="020B0604030504040204" pitchFamily="34" charset="-120"/>
              <a:cs typeface="Microsoft Tai Le" panose="020B0502040204020203" pitchFamily="34" charset="0"/>
            </a:rPr>
            <a:t>14% del área nacional Palma de Aceite</a:t>
          </a:r>
        </a:p>
        <a:p>
          <a:pPr>
            <a:lnSpc>
              <a:spcPct val="100000"/>
            </a:lnSpc>
            <a:spcAft>
              <a:spcPts val="0"/>
            </a:spcAft>
          </a:pPr>
          <a:r>
            <a:rPr lang="es-CO" sz="1400" kern="100" spc="0" baseline="0" dirty="0">
              <a:latin typeface="Microsoft Tai Le" panose="020B0502040204020203" pitchFamily="34" charset="0"/>
              <a:ea typeface="Microsoft JhengHei" panose="020B0604030504040204" pitchFamily="34" charset="-120"/>
              <a:cs typeface="Microsoft Tai Le" panose="020B0502040204020203" pitchFamily="34" charset="0"/>
            </a:rPr>
            <a:t>Fuente: DANE, SISPAP 2022</a:t>
          </a:r>
        </a:p>
      </dgm:t>
    </dgm:pt>
    <dgm:pt modelId="{8739C1D8-4A80-476C-8AEC-83DC95F59E4B}" type="parTrans" cxnId="{6CDD570B-0E9A-4DEE-919D-3D727605E35C}">
      <dgm:prSet/>
      <dgm:spPr/>
      <dgm:t>
        <a:bodyPr/>
        <a:lstStyle/>
        <a:p>
          <a:endParaRPr lang="es-CO" sz="1200" spc="0">
            <a:solidFill>
              <a:schemeClr val="bg1">
                <a:lumMod val="95000"/>
              </a:schemeClr>
            </a:solidFill>
            <a:latin typeface="Microsoft JhengHei UI" panose="020B0604030504040204" pitchFamily="34" charset="-120"/>
            <a:ea typeface="Microsoft JhengHei UI" panose="020B0604030504040204" pitchFamily="34" charset="-120"/>
          </a:endParaRPr>
        </a:p>
      </dgm:t>
    </dgm:pt>
    <dgm:pt modelId="{A485B85D-0522-4678-9DBA-357941F9BB65}" type="sibTrans" cxnId="{6CDD570B-0E9A-4DEE-919D-3D727605E35C}">
      <dgm:prSet/>
      <dgm:spPr/>
      <dgm:t>
        <a:bodyPr/>
        <a:lstStyle/>
        <a:p>
          <a:endParaRPr lang="es-CO" sz="1200" spc="0">
            <a:solidFill>
              <a:schemeClr val="bg1">
                <a:lumMod val="95000"/>
              </a:schemeClr>
            </a:solidFill>
            <a:latin typeface="Microsoft JhengHei UI" panose="020B0604030504040204" pitchFamily="34" charset="-120"/>
            <a:ea typeface="Microsoft JhengHei UI" panose="020B0604030504040204" pitchFamily="34" charset="-120"/>
          </a:endParaRPr>
        </a:p>
      </dgm:t>
    </dgm:pt>
    <dgm:pt modelId="{5356732B-6732-4C25-87D1-9C399654192D}">
      <dgm:prSet phldrT="[Texto]" custT="1"/>
      <dgm:spPr/>
      <dgm:t>
        <a:bodyPr/>
        <a:lstStyle/>
        <a:p>
          <a:pPr>
            <a:lnSpc>
              <a:spcPct val="100000"/>
            </a:lnSpc>
            <a:spcAft>
              <a:spcPts val="0"/>
            </a:spcAft>
          </a:pPr>
          <a:r>
            <a:rPr lang="es-CO" sz="1400" kern="100" spc="0" baseline="0" dirty="0">
              <a:latin typeface="Microsoft Tai Le" panose="020B0502040204020203" pitchFamily="34" charset="0"/>
              <a:ea typeface="Microsoft JhengHei" panose="020B0604030504040204" pitchFamily="34" charset="-120"/>
              <a:cs typeface="Microsoft Tai Le" panose="020B0502040204020203" pitchFamily="34" charset="0"/>
            </a:rPr>
            <a:t>2.190.656 cabezas ganado</a:t>
          </a:r>
        </a:p>
        <a:p>
          <a:pPr>
            <a:lnSpc>
              <a:spcPct val="100000"/>
            </a:lnSpc>
            <a:spcAft>
              <a:spcPts val="0"/>
            </a:spcAft>
          </a:pPr>
          <a:r>
            <a:rPr lang="es-CO" sz="1400" kern="100" spc="0" baseline="0" dirty="0">
              <a:latin typeface="Microsoft Tai Le" panose="020B0502040204020203" pitchFamily="34" charset="0"/>
              <a:ea typeface="Microsoft JhengHei" panose="020B0604030504040204" pitchFamily="34" charset="-120"/>
              <a:cs typeface="Microsoft Tai Le" panose="020B0502040204020203" pitchFamily="34" charset="0"/>
            </a:rPr>
            <a:t>8% Inventario bovino nacional 2022</a:t>
          </a:r>
        </a:p>
        <a:p>
          <a:pPr>
            <a:lnSpc>
              <a:spcPct val="100000"/>
            </a:lnSpc>
            <a:spcAft>
              <a:spcPts val="0"/>
            </a:spcAft>
          </a:pPr>
          <a:r>
            <a:rPr lang="es-CO" sz="1400" kern="100" spc="0" baseline="0" dirty="0">
              <a:latin typeface="Microsoft Tai Le" panose="020B0502040204020203" pitchFamily="34" charset="0"/>
              <a:ea typeface="Microsoft JhengHei" panose="020B0604030504040204" pitchFamily="34" charset="-120"/>
              <a:cs typeface="Microsoft Tai Le" panose="020B0502040204020203" pitchFamily="34" charset="0"/>
            </a:rPr>
            <a:t>Fuente: ICA (2022)</a:t>
          </a:r>
        </a:p>
      </dgm:t>
    </dgm:pt>
    <dgm:pt modelId="{5667612E-0C55-4AFD-8FA2-825E3C059D54}" type="parTrans" cxnId="{462FDEAF-406B-4DAD-AE14-1E20FFF66D76}">
      <dgm:prSet/>
      <dgm:spPr/>
      <dgm:t>
        <a:bodyPr/>
        <a:lstStyle/>
        <a:p>
          <a:endParaRPr lang="es-CO" sz="1200" spc="0">
            <a:solidFill>
              <a:schemeClr val="bg1">
                <a:lumMod val="95000"/>
              </a:schemeClr>
            </a:solidFill>
            <a:latin typeface="Microsoft JhengHei UI" panose="020B0604030504040204" pitchFamily="34" charset="-120"/>
            <a:ea typeface="Microsoft JhengHei UI" panose="020B0604030504040204" pitchFamily="34" charset="-120"/>
          </a:endParaRPr>
        </a:p>
      </dgm:t>
    </dgm:pt>
    <dgm:pt modelId="{BA54E813-0CCE-45C5-BDBB-60D769EE378F}" type="sibTrans" cxnId="{462FDEAF-406B-4DAD-AE14-1E20FFF66D76}">
      <dgm:prSet/>
      <dgm:spPr/>
      <dgm:t>
        <a:bodyPr/>
        <a:lstStyle/>
        <a:p>
          <a:endParaRPr lang="es-CO" sz="1200" spc="0">
            <a:solidFill>
              <a:schemeClr val="bg1">
                <a:lumMod val="95000"/>
              </a:schemeClr>
            </a:solidFill>
            <a:latin typeface="Microsoft JhengHei UI" panose="020B0604030504040204" pitchFamily="34" charset="-120"/>
            <a:ea typeface="Microsoft JhengHei UI" panose="020B0604030504040204" pitchFamily="34" charset="-120"/>
          </a:endParaRPr>
        </a:p>
      </dgm:t>
    </dgm:pt>
    <dgm:pt modelId="{4FD56B05-2260-41DF-9CC3-0A00D9675EFF}">
      <dgm:prSet custT="1"/>
      <dgm:spPr/>
      <dgm:t>
        <a:bodyPr/>
        <a:lstStyle/>
        <a:p>
          <a:pPr>
            <a:lnSpc>
              <a:spcPct val="100000"/>
            </a:lnSpc>
            <a:spcAft>
              <a:spcPts val="0"/>
            </a:spcAft>
          </a:pPr>
          <a:r>
            <a:rPr lang="es-CO" sz="1400" kern="100" spc="0" baseline="0" dirty="0">
              <a:latin typeface="Microsoft Tai Le" panose="020B0502040204020203" pitchFamily="34" charset="0"/>
              <a:ea typeface="Microsoft JhengHei" panose="020B0604030504040204" pitchFamily="34" charset="-120"/>
              <a:cs typeface="Microsoft Tai Le" panose="020B0502040204020203" pitchFamily="34" charset="0"/>
            </a:rPr>
            <a:t>46.788.960 barriles de petróleo (2022)</a:t>
          </a:r>
        </a:p>
        <a:p>
          <a:pPr>
            <a:lnSpc>
              <a:spcPct val="100000"/>
            </a:lnSpc>
            <a:spcAft>
              <a:spcPts val="0"/>
            </a:spcAft>
          </a:pPr>
          <a:r>
            <a:rPr lang="es-CO" sz="1400" kern="100" spc="0" baseline="0" dirty="0">
              <a:latin typeface="Microsoft Tai Le" panose="020B0502040204020203" pitchFamily="34" charset="0"/>
              <a:ea typeface="Microsoft JhengHei" panose="020B0604030504040204" pitchFamily="34" charset="-120"/>
              <a:cs typeface="Microsoft Tai Le" panose="020B0502040204020203" pitchFamily="34" charset="0"/>
            </a:rPr>
            <a:t>17% de producción nacional</a:t>
          </a:r>
        </a:p>
        <a:p>
          <a:pPr>
            <a:lnSpc>
              <a:spcPct val="100000"/>
            </a:lnSpc>
            <a:spcAft>
              <a:spcPts val="0"/>
            </a:spcAft>
          </a:pPr>
          <a:r>
            <a:rPr lang="es-CO" sz="1400" kern="100" spc="0" baseline="0" dirty="0">
              <a:latin typeface="Microsoft Tai Le" panose="020B0502040204020203" pitchFamily="34" charset="0"/>
              <a:ea typeface="Microsoft JhengHei" panose="020B0604030504040204" pitchFamily="34" charset="-120"/>
              <a:cs typeface="Microsoft Tai Le" panose="020B0502040204020203" pitchFamily="34" charset="0"/>
            </a:rPr>
            <a:t>Fuente: ANH (2022)</a:t>
          </a:r>
        </a:p>
      </dgm:t>
    </dgm:pt>
    <dgm:pt modelId="{C049007F-C149-45B7-966F-1EDAF9760411}" type="parTrans" cxnId="{17F18BE2-C2EC-4233-93F9-9D8905AC7C58}">
      <dgm:prSet/>
      <dgm:spPr/>
      <dgm:t>
        <a:bodyPr/>
        <a:lstStyle/>
        <a:p>
          <a:endParaRPr lang="es-CO" sz="1200" spc="0">
            <a:solidFill>
              <a:schemeClr val="bg1">
                <a:lumMod val="95000"/>
              </a:schemeClr>
            </a:solidFill>
            <a:latin typeface="Microsoft JhengHei UI" panose="020B0604030504040204" pitchFamily="34" charset="-120"/>
            <a:ea typeface="Microsoft JhengHei UI" panose="020B0604030504040204" pitchFamily="34" charset="-120"/>
          </a:endParaRPr>
        </a:p>
      </dgm:t>
    </dgm:pt>
    <dgm:pt modelId="{46DBE9D1-A5D9-437B-8787-1B92B2BA3C4A}" type="sibTrans" cxnId="{17F18BE2-C2EC-4233-93F9-9D8905AC7C58}">
      <dgm:prSet/>
      <dgm:spPr/>
      <dgm:t>
        <a:bodyPr/>
        <a:lstStyle/>
        <a:p>
          <a:endParaRPr lang="es-CO" sz="1200" spc="0">
            <a:solidFill>
              <a:schemeClr val="bg1">
                <a:lumMod val="95000"/>
              </a:schemeClr>
            </a:solidFill>
            <a:latin typeface="Microsoft JhengHei UI" panose="020B0604030504040204" pitchFamily="34" charset="-120"/>
            <a:ea typeface="Microsoft JhengHei UI" panose="020B0604030504040204" pitchFamily="34" charset="-120"/>
          </a:endParaRPr>
        </a:p>
      </dgm:t>
    </dgm:pt>
    <dgm:pt modelId="{37EAEAF7-73A8-470D-9950-DB26A9A3A090}">
      <dgm:prSet custT="1"/>
      <dgm:spPr/>
      <dgm:t>
        <a:bodyPr/>
        <a:lstStyle/>
        <a:p>
          <a:pPr>
            <a:lnSpc>
              <a:spcPct val="100000"/>
            </a:lnSpc>
            <a:spcAft>
              <a:spcPts val="0"/>
            </a:spcAft>
          </a:pPr>
          <a:r>
            <a:rPr lang="es-CO" sz="1400" kern="100" spc="0" baseline="0" dirty="0">
              <a:latin typeface="Microsoft Tai Le" panose="020B0502040204020203" pitchFamily="34" charset="0"/>
              <a:ea typeface="Microsoft JhengHei" panose="020B0604030504040204" pitchFamily="34" charset="-120"/>
              <a:cs typeface="Microsoft Tai Le" panose="020B0502040204020203" pitchFamily="34" charset="0"/>
            </a:rPr>
            <a:t>397.805 millones de pies cúbicos (2022)</a:t>
          </a:r>
        </a:p>
        <a:p>
          <a:pPr>
            <a:lnSpc>
              <a:spcPct val="100000"/>
            </a:lnSpc>
            <a:spcAft>
              <a:spcPts val="0"/>
            </a:spcAft>
          </a:pPr>
          <a:r>
            <a:rPr lang="es-CO" sz="1400" kern="100" spc="0" baseline="0" dirty="0">
              <a:latin typeface="Microsoft Tai Le" panose="020B0502040204020203" pitchFamily="34" charset="0"/>
              <a:ea typeface="Microsoft JhengHei" panose="020B0604030504040204" pitchFamily="34" charset="-120"/>
              <a:cs typeface="Microsoft Tai Le" panose="020B0502040204020203" pitchFamily="34" charset="0"/>
            </a:rPr>
            <a:t>66% de producción nacional</a:t>
          </a:r>
        </a:p>
        <a:p>
          <a:pPr>
            <a:lnSpc>
              <a:spcPct val="100000"/>
            </a:lnSpc>
            <a:spcAft>
              <a:spcPts val="0"/>
            </a:spcAft>
          </a:pPr>
          <a:r>
            <a:rPr lang="es-CO" sz="1400" kern="100" spc="0" baseline="0" dirty="0">
              <a:latin typeface="Microsoft Tai Le" panose="020B0502040204020203" pitchFamily="34" charset="0"/>
              <a:ea typeface="Microsoft JhengHei" panose="020B0604030504040204" pitchFamily="34" charset="-120"/>
              <a:cs typeface="Microsoft Tai Le" panose="020B0502040204020203" pitchFamily="34" charset="0"/>
            </a:rPr>
            <a:t>Fuente: ANH (2002)</a:t>
          </a:r>
        </a:p>
      </dgm:t>
    </dgm:pt>
    <dgm:pt modelId="{47307DC6-D525-4162-83EA-BC481F3E3F19}" type="parTrans" cxnId="{0CB70170-BA38-41CF-AE5A-A092CCE5E43F}">
      <dgm:prSet/>
      <dgm:spPr/>
      <dgm:t>
        <a:bodyPr/>
        <a:lstStyle/>
        <a:p>
          <a:endParaRPr lang="es-CO" sz="1200" spc="0">
            <a:solidFill>
              <a:schemeClr val="bg1">
                <a:lumMod val="95000"/>
              </a:schemeClr>
            </a:solidFill>
            <a:latin typeface="Microsoft JhengHei UI" panose="020B0604030504040204" pitchFamily="34" charset="-120"/>
            <a:ea typeface="Microsoft JhengHei UI" panose="020B0604030504040204" pitchFamily="34" charset="-120"/>
          </a:endParaRPr>
        </a:p>
      </dgm:t>
    </dgm:pt>
    <dgm:pt modelId="{D1E77D24-4765-4B53-8332-F7499FA7B8DD}" type="sibTrans" cxnId="{0CB70170-BA38-41CF-AE5A-A092CCE5E43F}">
      <dgm:prSet/>
      <dgm:spPr/>
      <dgm:t>
        <a:bodyPr/>
        <a:lstStyle/>
        <a:p>
          <a:endParaRPr lang="es-CO" sz="1200" spc="0">
            <a:solidFill>
              <a:schemeClr val="bg1">
                <a:lumMod val="95000"/>
              </a:schemeClr>
            </a:solidFill>
            <a:latin typeface="Microsoft JhengHei UI" panose="020B0604030504040204" pitchFamily="34" charset="-120"/>
            <a:ea typeface="Microsoft JhengHei UI" panose="020B0604030504040204" pitchFamily="34" charset="-120"/>
          </a:endParaRPr>
        </a:p>
      </dgm:t>
    </dgm:pt>
    <dgm:pt modelId="{8979822E-6DE2-4BA1-B251-C6658C317F7B}" type="pres">
      <dgm:prSet presAssocID="{E9C1D5AF-7BDB-4077-A2C4-99E0AAC80F9D}" presName="Name0" presStyleCnt="0">
        <dgm:presLayoutVars>
          <dgm:chMax val="7"/>
          <dgm:chPref val="7"/>
          <dgm:dir/>
        </dgm:presLayoutVars>
      </dgm:prSet>
      <dgm:spPr/>
    </dgm:pt>
    <dgm:pt modelId="{B39CBA7C-6845-4336-A0AA-5DA557D2CB17}" type="pres">
      <dgm:prSet presAssocID="{E9C1D5AF-7BDB-4077-A2C4-99E0AAC80F9D}" presName="Name1" presStyleCnt="0"/>
      <dgm:spPr/>
    </dgm:pt>
    <dgm:pt modelId="{E27DD7C6-D7AD-4180-A2A8-C32044A00CB2}" type="pres">
      <dgm:prSet presAssocID="{E9C1D5AF-7BDB-4077-A2C4-99E0AAC80F9D}" presName="cycle" presStyleCnt="0"/>
      <dgm:spPr/>
    </dgm:pt>
    <dgm:pt modelId="{64B1C0BD-0284-412D-9A8D-5C9FDE6EE628}" type="pres">
      <dgm:prSet presAssocID="{E9C1D5AF-7BDB-4077-A2C4-99E0AAC80F9D}" presName="srcNode" presStyleLbl="node1" presStyleIdx="0" presStyleCnt="5"/>
      <dgm:spPr/>
    </dgm:pt>
    <dgm:pt modelId="{73538BD3-3A16-4237-B75F-0C5B28952847}" type="pres">
      <dgm:prSet presAssocID="{E9C1D5AF-7BDB-4077-A2C4-99E0AAC80F9D}" presName="conn" presStyleLbl="parChTrans1D2" presStyleIdx="0" presStyleCnt="1"/>
      <dgm:spPr/>
    </dgm:pt>
    <dgm:pt modelId="{D615921A-5E10-41E1-8099-D0234A4C6B68}" type="pres">
      <dgm:prSet presAssocID="{E9C1D5AF-7BDB-4077-A2C4-99E0AAC80F9D}" presName="extraNode" presStyleLbl="node1" presStyleIdx="0" presStyleCnt="5"/>
      <dgm:spPr/>
    </dgm:pt>
    <dgm:pt modelId="{7F4CB3B2-9EED-45B9-8353-F648D29FBC6D}" type="pres">
      <dgm:prSet presAssocID="{E9C1D5AF-7BDB-4077-A2C4-99E0AAC80F9D}" presName="dstNode" presStyleLbl="node1" presStyleIdx="0" presStyleCnt="5"/>
      <dgm:spPr/>
    </dgm:pt>
    <dgm:pt modelId="{48C2D525-1BC0-4CFD-A1A6-2F3D13F0F005}" type="pres">
      <dgm:prSet presAssocID="{8D179838-A1DA-4673-BFB3-BDE70C73BD75}" presName="text_1" presStyleLbl="node1" presStyleIdx="0" presStyleCnt="5">
        <dgm:presLayoutVars>
          <dgm:bulletEnabled val="1"/>
        </dgm:presLayoutVars>
      </dgm:prSet>
      <dgm:spPr/>
    </dgm:pt>
    <dgm:pt modelId="{310E7445-7365-41A3-9E8A-BDC14E2D24C7}" type="pres">
      <dgm:prSet presAssocID="{8D179838-A1DA-4673-BFB3-BDE70C73BD75}" presName="accent_1" presStyleCnt="0"/>
      <dgm:spPr/>
    </dgm:pt>
    <dgm:pt modelId="{D4FE0AEE-E2BB-4A47-B9C5-D8E7FBDF0943}" type="pres">
      <dgm:prSet presAssocID="{8D179838-A1DA-4673-BFB3-BDE70C73BD75}" presName="accentRepeatNode" presStyleLbl="solidFgAcc1" presStyleIdx="0" presStyleCnt="5"/>
      <dgm:spPr/>
    </dgm:pt>
    <dgm:pt modelId="{72E8C851-7697-4377-BE2B-FB9306A4E858}" type="pres">
      <dgm:prSet presAssocID="{FA3BE154-A6CC-45DF-B140-CAAA90A01E14}" presName="text_2" presStyleLbl="node1" presStyleIdx="1" presStyleCnt="5">
        <dgm:presLayoutVars>
          <dgm:bulletEnabled val="1"/>
        </dgm:presLayoutVars>
      </dgm:prSet>
      <dgm:spPr/>
    </dgm:pt>
    <dgm:pt modelId="{1F4E7485-54CC-4C35-91CA-4B4001D4509D}" type="pres">
      <dgm:prSet presAssocID="{FA3BE154-A6CC-45DF-B140-CAAA90A01E14}" presName="accent_2" presStyleCnt="0"/>
      <dgm:spPr/>
    </dgm:pt>
    <dgm:pt modelId="{D48C2E28-CDD2-409E-B5E2-6387476B859C}" type="pres">
      <dgm:prSet presAssocID="{FA3BE154-A6CC-45DF-B140-CAAA90A01E14}" presName="accentRepeatNode" presStyleLbl="solidFgAcc1" presStyleIdx="1" presStyleCnt="5"/>
      <dgm:spPr/>
    </dgm:pt>
    <dgm:pt modelId="{C336B8B5-2CDC-4C1C-9B35-1FA299989C78}" type="pres">
      <dgm:prSet presAssocID="{5356732B-6732-4C25-87D1-9C399654192D}" presName="text_3" presStyleLbl="node1" presStyleIdx="2" presStyleCnt="5">
        <dgm:presLayoutVars>
          <dgm:bulletEnabled val="1"/>
        </dgm:presLayoutVars>
      </dgm:prSet>
      <dgm:spPr/>
    </dgm:pt>
    <dgm:pt modelId="{8B65C68E-8183-4047-893B-AA5FFF2EF476}" type="pres">
      <dgm:prSet presAssocID="{5356732B-6732-4C25-87D1-9C399654192D}" presName="accent_3" presStyleCnt="0"/>
      <dgm:spPr/>
    </dgm:pt>
    <dgm:pt modelId="{BC70D9DC-4479-47F9-8F65-23119CAD41DD}" type="pres">
      <dgm:prSet presAssocID="{5356732B-6732-4C25-87D1-9C399654192D}" presName="accentRepeatNode" presStyleLbl="solidFgAcc1" presStyleIdx="2" presStyleCnt="5"/>
      <dgm:spPr/>
    </dgm:pt>
    <dgm:pt modelId="{B31DCA44-5728-4065-B979-77BCDD00E602}" type="pres">
      <dgm:prSet presAssocID="{4FD56B05-2260-41DF-9CC3-0A00D9675EFF}" presName="text_4" presStyleLbl="node1" presStyleIdx="3" presStyleCnt="5">
        <dgm:presLayoutVars>
          <dgm:bulletEnabled val="1"/>
        </dgm:presLayoutVars>
      </dgm:prSet>
      <dgm:spPr/>
    </dgm:pt>
    <dgm:pt modelId="{4DC33128-1324-42E4-9166-7A4A59A4DC6B}" type="pres">
      <dgm:prSet presAssocID="{4FD56B05-2260-41DF-9CC3-0A00D9675EFF}" presName="accent_4" presStyleCnt="0"/>
      <dgm:spPr/>
    </dgm:pt>
    <dgm:pt modelId="{847D3091-FAF7-43FD-9817-5578B29D8C8F}" type="pres">
      <dgm:prSet presAssocID="{4FD56B05-2260-41DF-9CC3-0A00D9675EFF}" presName="accentRepeatNode" presStyleLbl="solidFgAcc1" presStyleIdx="3" presStyleCnt="5"/>
      <dgm:spPr/>
    </dgm:pt>
    <dgm:pt modelId="{1F2F829D-7802-4F67-A163-A1281F4CE5BB}" type="pres">
      <dgm:prSet presAssocID="{37EAEAF7-73A8-470D-9950-DB26A9A3A090}" presName="text_5" presStyleLbl="node1" presStyleIdx="4" presStyleCnt="5">
        <dgm:presLayoutVars>
          <dgm:bulletEnabled val="1"/>
        </dgm:presLayoutVars>
      </dgm:prSet>
      <dgm:spPr/>
    </dgm:pt>
    <dgm:pt modelId="{44B0AF50-EF16-480B-B8A3-EB8FA2296871}" type="pres">
      <dgm:prSet presAssocID="{37EAEAF7-73A8-470D-9950-DB26A9A3A090}" presName="accent_5" presStyleCnt="0"/>
      <dgm:spPr/>
    </dgm:pt>
    <dgm:pt modelId="{7D615CEC-53E9-449D-8A27-32F07E547D08}" type="pres">
      <dgm:prSet presAssocID="{37EAEAF7-73A8-470D-9950-DB26A9A3A090}" presName="accentRepeatNode" presStyleLbl="solidFgAcc1" presStyleIdx="4" presStyleCnt="5"/>
      <dgm:spPr/>
    </dgm:pt>
  </dgm:ptLst>
  <dgm:cxnLst>
    <dgm:cxn modelId="{6CDD570B-0E9A-4DEE-919D-3D727605E35C}" srcId="{E9C1D5AF-7BDB-4077-A2C4-99E0AAC80F9D}" destId="{FA3BE154-A6CC-45DF-B140-CAAA90A01E14}" srcOrd="1" destOrd="0" parTransId="{8739C1D8-4A80-476C-8AEC-83DC95F59E4B}" sibTransId="{A485B85D-0522-4678-9DBA-357941F9BB65}"/>
    <dgm:cxn modelId="{FF77BC14-C6C3-4768-BE7F-20C73F44B6FA}" srcId="{E9C1D5AF-7BDB-4077-A2C4-99E0AAC80F9D}" destId="{8D179838-A1DA-4673-BFB3-BDE70C73BD75}" srcOrd="0" destOrd="0" parTransId="{AAAB8D19-0359-41B7-A821-0681FD11A68D}" sibTransId="{5A5FEF63-F168-4251-AA95-9CF387D794C7}"/>
    <dgm:cxn modelId="{03353F24-FF3A-40F5-8093-AB7B2148290A}" type="presOf" srcId="{8D179838-A1DA-4673-BFB3-BDE70C73BD75}" destId="{48C2D525-1BC0-4CFD-A1A6-2F3D13F0F005}" srcOrd="0" destOrd="0" presId="urn:microsoft.com/office/officeart/2008/layout/VerticalCurvedList"/>
    <dgm:cxn modelId="{8056CF64-BA2F-428A-97F3-F46EEB6507D0}" type="presOf" srcId="{5356732B-6732-4C25-87D1-9C399654192D}" destId="{C336B8B5-2CDC-4C1C-9B35-1FA299989C78}" srcOrd="0" destOrd="0" presId="urn:microsoft.com/office/officeart/2008/layout/VerticalCurvedList"/>
    <dgm:cxn modelId="{0420A765-D86A-4943-BFD0-5870E958C0F6}" type="presOf" srcId="{5A5FEF63-F168-4251-AA95-9CF387D794C7}" destId="{73538BD3-3A16-4237-B75F-0C5B28952847}" srcOrd="0" destOrd="0" presId="urn:microsoft.com/office/officeart/2008/layout/VerticalCurvedList"/>
    <dgm:cxn modelId="{18AC206A-8C95-46E3-AB64-742F47DDB14D}" type="presOf" srcId="{FA3BE154-A6CC-45DF-B140-CAAA90A01E14}" destId="{72E8C851-7697-4377-BE2B-FB9306A4E858}" srcOrd="0" destOrd="0" presId="urn:microsoft.com/office/officeart/2008/layout/VerticalCurvedList"/>
    <dgm:cxn modelId="{0CB70170-BA38-41CF-AE5A-A092CCE5E43F}" srcId="{E9C1D5AF-7BDB-4077-A2C4-99E0AAC80F9D}" destId="{37EAEAF7-73A8-470D-9950-DB26A9A3A090}" srcOrd="4" destOrd="0" parTransId="{47307DC6-D525-4162-83EA-BC481F3E3F19}" sibTransId="{D1E77D24-4765-4B53-8332-F7499FA7B8DD}"/>
    <dgm:cxn modelId="{A134F050-DC90-4C9D-963E-52F02E4D2F09}" type="presOf" srcId="{E9C1D5AF-7BDB-4077-A2C4-99E0AAC80F9D}" destId="{8979822E-6DE2-4BA1-B251-C6658C317F7B}" srcOrd="0" destOrd="0" presId="urn:microsoft.com/office/officeart/2008/layout/VerticalCurvedList"/>
    <dgm:cxn modelId="{D057DF9F-3334-4C39-84D1-14594F36020B}" type="presOf" srcId="{37EAEAF7-73A8-470D-9950-DB26A9A3A090}" destId="{1F2F829D-7802-4F67-A163-A1281F4CE5BB}" srcOrd="0" destOrd="0" presId="urn:microsoft.com/office/officeart/2008/layout/VerticalCurvedList"/>
    <dgm:cxn modelId="{462FDEAF-406B-4DAD-AE14-1E20FFF66D76}" srcId="{E9C1D5AF-7BDB-4077-A2C4-99E0AAC80F9D}" destId="{5356732B-6732-4C25-87D1-9C399654192D}" srcOrd="2" destOrd="0" parTransId="{5667612E-0C55-4AFD-8FA2-825E3C059D54}" sibTransId="{BA54E813-0CCE-45C5-BDBB-60D769EE378F}"/>
    <dgm:cxn modelId="{7EE2F4C7-4A24-44F2-AFF4-ECF3DD1056ED}" type="presOf" srcId="{4FD56B05-2260-41DF-9CC3-0A00D9675EFF}" destId="{B31DCA44-5728-4065-B979-77BCDD00E602}" srcOrd="0" destOrd="0" presId="urn:microsoft.com/office/officeart/2008/layout/VerticalCurvedList"/>
    <dgm:cxn modelId="{17F18BE2-C2EC-4233-93F9-9D8905AC7C58}" srcId="{E9C1D5AF-7BDB-4077-A2C4-99E0AAC80F9D}" destId="{4FD56B05-2260-41DF-9CC3-0A00D9675EFF}" srcOrd="3" destOrd="0" parTransId="{C049007F-C149-45B7-966F-1EDAF9760411}" sibTransId="{46DBE9D1-A5D9-437B-8787-1B92B2BA3C4A}"/>
    <dgm:cxn modelId="{D96AC2CC-DA35-4DDB-BFD2-9D75C3FAE036}" type="presParOf" srcId="{8979822E-6DE2-4BA1-B251-C6658C317F7B}" destId="{B39CBA7C-6845-4336-A0AA-5DA557D2CB17}" srcOrd="0" destOrd="0" presId="urn:microsoft.com/office/officeart/2008/layout/VerticalCurvedList"/>
    <dgm:cxn modelId="{64CD3456-C820-41EF-975E-E3A7D7AC40F5}" type="presParOf" srcId="{B39CBA7C-6845-4336-A0AA-5DA557D2CB17}" destId="{E27DD7C6-D7AD-4180-A2A8-C32044A00CB2}" srcOrd="0" destOrd="0" presId="urn:microsoft.com/office/officeart/2008/layout/VerticalCurvedList"/>
    <dgm:cxn modelId="{3D6DC53B-68D0-4276-B75E-394ED88A16CE}" type="presParOf" srcId="{E27DD7C6-D7AD-4180-A2A8-C32044A00CB2}" destId="{64B1C0BD-0284-412D-9A8D-5C9FDE6EE628}" srcOrd="0" destOrd="0" presId="urn:microsoft.com/office/officeart/2008/layout/VerticalCurvedList"/>
    <dgm:cxn modelId="{7713CC46-7848-4415-8CF5-2B855A80D7F3}" type="presParOf" srcId="{E27DD7C6-D7AD-4180-A2A8-C32044A00CB2}" destId="{73538BD3-3A16-4237-B75F-0C5B28952847}" srcOrd="1" destOrd="0" presId="urn:microsoft.com/office/officeart/2008/layout/VerticalCurvedList"/>
    <dgm:cxn modelId="{2C7333E3-1E87-459A-A768-FEFF57FECE89}" type="presParOf" srcId="{E27DD7C6-D7AD-4180-A2A8-C32044A00CB2}" destId="{D615921A-5E10-41E1-8099-D0234A4C6B68}" srcOrd="2" destOrd="0" presId="urn:microsoft.com/office/officeart/2008/layout/VerticalCurvedList"/>
    <dgm:cxn modelId="{34F5C194-1C93-4FEA-9BA4-B5DB52AF1643}" type="presParOf" srcId="{E27DD7C6-D7AD-4180-A2A8-C32044A00CB2}" destId="{7F4CB3B2-9EED-45B9-8353-F648D29FBC6D}" srcOrd="3" destOrd="0" presId="urn:microsoft.com/office/officeart/2008/layout/VerticalCurvedList"/>
    <dgm:cxn modelId="{10F8A69E-A637-419F-AB00-E1472B8FB651}" type="presParOf" srcId="{B39CBA7C-6845-4336-A0AA-5DA557D2CB17}" destId="{48C2D525-1BC0-4CFD-A1A6-2F3D13F0F005}" srcOrd="1" destOrd="0" presId="urn:microsoft.com/office/officeart/2008/layout/VerticalCurvedList"/>
    <dgm:cxn modelId="{67CC34F8-6817-4723-95C9-97E72DFC1D60}" type="presParOf" srcId="{B39CBA7C-6845-4336-A0AA-5DA557D2CB17}" destId="{310E7445-7365-41A3-9E8A-BDC14E2D24C7}" srcOrd="2" destOrd="0" presId="urn:microsoft.com/office/officeart/2008/layout/VerticalCurvedList"/>
    <dgm:cxn modelId="{94A3BD28-8B91-4EB3-8AE1-1E56085629C1}" type="presParOf" srcId="{310E7445-7365-41A3-9E8A-BDC14E2D24C7}" destId="{D4FE0AEE-E2BB-4A47-B9C5-D8E7FBDF0943}" srcOrd="0" destOrd="0" presId="urn:microsoft.com/office/officeart/2008/layout/VerticalCurvedList"/>
    <dgm:cxn modelId="{F7D8140C-3F54-4417-AA69-332B0C287AFD}" type="presParOf" srcId="{B39CBA7C-6845-4336-A0AA-5DA557D2CB17}" destId="{72E8C851-7697-4377-BE2B-FB9306A4E858}" srcOrd="3" destOrd="0" presId="urn:microsoft.com/office/officeart/2008/layout/VerticalCurvedList"/>
    <dgm:cxn modelId="{ACA40CA7-AC13-477A-8062-B4715DAB5C8B}" type="presParOf" srcId="{B39CBA7C-6845-4336-A0AA-5DA557D2CB17}" destId="{1F4E7485-54CC-4C35-91CA-4B4001D4509D}" srcOrd="4" destOrd="0" presId="urn:microsoft.com/office/officeart/2008/layout/VerticalCurvedList"/>
    <dgm:cxn modelId="{5D979A4A-1064-483D-ABF6-5F6B23E69D01}" type="presParOf" srcId="{1F4E7485-54CC-4C35-91CA-4B4001D4509D}" destId="{D48C2E28-CDD2-409E-B5E2-6387476B859C}" srcOrd="0" destOrd="0" presId="urn:microsoft.com/office/officeart/2008/layout/VerticalCurvedList"/>
    <dgm:cxn modelId="{B9AA7C4E-7D70-4932-9786-95F60D63EEB5}" type="presParOf" srcId="{B39CBA7C-6845-4336-A0AA-5DA557D2CB17}" destId="{C336B8B5-2CDC-4C1C-9B35-1FA299989C78}" srcOrd="5" destOrd="0" presId="urn:microsoft.com/office/officeart/2008/layout/VerticalCurvedList"/>
    <dgm:cxn modelId="{0A31B456-D60D-40B2-82D7-14568016001E}" type="presParOf" srcId="{B39CBA7C-6845-4336-A0AA-5DA557D2CB17}" destId="{8B65C68E-8183-4047-893B-AA5FFF2EF476}" srcOrd="6" destOrd="0" presId="urn:microsoft.com/office/officeart/2008/layout/VerticalCurvedList"/>
    <dgm:cxn modelId="{FF7B20DD-2223-4EF9-ACCC-D400E356D985}" type="presParOf" srcId="{8B65C68E-8183-4047-893B-AA5FFF2EF476}" destId="{BC70D9DC-4479-47F9-8F65-23119CAD41DD}" srcOrd="0" destOrd="0" presId="urn:microsoft.com/office/officeart/2008/layout/VerticalCurvedList"/>
    <dgm:cxn modelId="{28923FD9-F69F-47A8-A9BC-C705E7A14BF3}" type="presParOf" srcId="{B39CBA7C-6845-4336-A0AA-5DA557D2CB17}" destId="{B31DCA44-5728-4065-B979-77BCDD00E602}" srcOrd="7" destOrd="0" presId="urn:microsoft.com/office/officeart/2008/layout/VerticalCurvedList"/>
    <dgm:cxn modelId="{59D6739A-7F19-4F67-BA89-4B1703ED17EE}" type="presParOf" srcId="{B39CBA7C-6845-4336-A0AA-5DA557D2CB17}" destId="{4DC33128-1324-42E4-9166-7A4A59A4DC6B}" srcOrd="8" destOrd="0" presId="urn:microsoft.com/office/officeart/2008/layout/VerticalCurvedList"/>
    <dgm:cxn modelId="{B34F3D4C-16FF-4017-8BC6-000CBE6EA319}" type="presParOf" srcId="{4DC33128-1324-42E4-9166-7A4A59A4DC6B}" destId="{847D3091-FAF7-43FD-9817-5578B29D8C8F}" srcOrd="0" destOrd="0" presId="urn:microsoft.com/office/officeart/2008/layout/VerticalCurvedList"/>
    <dgm:cxn modelId="{DD466FB5-66C7-47BA-A408-4A61913A5404}" type="presParOf" srcId="{B39CBA7C-6845-4336-A0AA-5DA557D2CB17}" destId="{1F2F829D-7802-4F67-A163-A1281F4CE5BB}" srcOrd="9" destOrd="0" presId="urn:microsoft.com/office/officeart/2008/layout/VerticalCurvedList"/>
    <dgm:cxn modelId="{5D266B6C-8FBB-49B2-B2B9-C05677D5068E}" type="presParOf" srcId="{B39CBA7C-6845-4336-A0AA-5DA557D2CB17}" destId="{44B0AF50-EF16-480B-B8A3-EB8FA2296871}" srcOrd="10" destOrd="0" presId="urn:microsoft.com/office/officeart/2008/layout/VerticalCurvedList"/>
    <dgm:cxn modelId="{E6D43C13-EC5E-4E21-8356-88049BBDCF5C}" type="presParOf" srcId="{44B0AF50-EF16-480B-B8A3-EB8FA2296871}" destId="{7D615CEC-53E9-449D-8A27-32F07E547D0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538BD3-3A16-4237-B75F-0C5B28952847}">
      <dsp:nvSpPr>
        <dsp:cNvPr id="0" name=""/>
        <dsp:cNvSpPr/>
      </dsp:nvSpPr>
      <dsp:spPr>
        <a:xfrm>
          <a:off x="-6637975" y="-1015095"/>
          <a:ext cx="7900512" cy="7900512"/>
        </a:xfrm>
        <a:prstGeom prst="blockArc">
          <a:avLst>
            <a:gd name="adj1" fmla="val 18900000"/>
            <a:gd name="adj2" fmla="val 2700000"/>
            <a:gd name="adj3" fmla="val 273"/>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C2D525-1BC0-4CFD-A1A6-2F3D13F0F005}">
      <dsp:nvSpPr>
        <dsp:cNvPr id="0" name=""/>
        <dsp:cNvSpPr/>
      </dsp:nvSpPr>
      <dsp:spPr>
        <a:xfrm>
          <a:off x="551453" y="366777"/>
          <a:ext cx="5475644" cy="73402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2632" tIns="35560" rIns="35560" bIns="35560" numCol="1" spcCol="1270" anchor="ctr" anchorCtr="0">
          <a:noAutofit/>
        </a:bodyPr>
        <a:lstStyle/>
        <a:p>
          <a:pPr marL="0" lvl="0" indent="0" algn="l" defTabSz="622300">
            <a:lnSpc>
              <a:spcPct val="100000"/>
            </a:lnSpc>
            <a:spcBef>
              <a:spcPct val="0"/>
            </a:spcBef>
            <a:spcAft>
              <a:spcPts val="0"/>
            </a:spcAft>
            <a:buNone/>
          </a:pPr>
          <a:r>
            <a:rPr lang="es-CO" sz="1400" kern="100" spc="0" baseline="0" dirty="0">
              <a:latin typeface="Microsoft Tai Le" panose="020B0502040204020203" pitchFamily="34" charset="0"/>
              <a:ea typeface="Microsoft JhengHei" panose="020B0604030504040204" pitchFamily="34" charset="-120"/>
              <a:cs typeface="Microsoft Tai Le" panose="020B0502040204020203" pitchFamily="34" charset="0"/>
            </a:rPr>
            <a:t> 180.257ha (2022)</a:t>
          </a:r>
        </a:p>
        <a:p>
          <a:pPr marL="0" lvl="0" indent="0" algn="l" defTabSz="622300">
            <a:lnSpc>
              <a:spcPct val="100000"/>
            </a:lnSpc>
            <a:spcBef>
              <a:spcPct val="0"/>
            </a:spcBef>
            <a:spcAft>
              <a:spcPts val="0"/>
            </a:spcAft>
            <a:buNone/>
          </a:pPr>
          <a:r>
            <a:rPr lang="es-CO" sz="1400" kern="100" spc="0" baseline="0" dirty="0">
              <a:latin typeface="Microsoft Tai Le" panose="020B0502040204020203" pitchFamily="34" charset="0"/>
              <a:ea typeface="Microsoft JhengHei" panose="020B0604030504040204" pitchFamily="34" charset="-120"/>
              <a:cs typeface="Microsoft Tai Le" panose="020B0502040204020203" pitchFamily="34" charset="0"/>
            </a:rPr>
            <a:t>34% del arroz nacional</a:t>
          </a:r>
        </a:p>
        <a:p>
          <a:pPr marL="0" lvl="0" indent="0" algn="l" defTabSz="622300">
            <a:lnSpc>
              <a:spcPct val="100000"/>
            </a:lnSpc>
            <a:spcBef>
              <a:spcPct val="0"/>
            </a:spcBef>
            <a:spcAft>
              <a:spcPts val="0"/>
            </a:spcAft>
            <a:buNone/>
          </a:pPr>
          <a:r>
            <a:rPr lang="es-CO" sz="1400" kern="100" spc="0" baseline="0" dirty="0">
              <a:latin typeface="Microsoft Tai Le" panose="020B0502040204020203" pitchFamily="34" charset="0"/>
              <a:ea typeface="Microsoft JhengHei" panose="020B0604030504040204" pitchFamily="34" charset="-120"/>
              <a:cs typeface="Microsoft Tai Le" panose="020B0502040204020203" pitchFamily="34" charset="0"/>
            </a:rPr>
            <a:t>Fuente: DANE, ENAM (2022)</a:t>
          </a:r>
        </a:p>
      </dsp:txBody>
      <dsp:txXfrm>
        <a:off x="551453" y="366777"/>
        <a:ext cx="5475644" cy="734025"/>
      </dsp:txXfrm>
    </dsp:sp>
    <dsp:sp modelId="{D4FE0AEE-E2BB-4A47-B9C5-D8E7FBDF0943}">
      <dsp:nvSpPr>
        <dsp:cNvPr id="0" name=""/>
        <dsp:cNvSpPr/>
      </dsp:nvSpPr>
      <dsp:spPr>
        <a:xfrm>
          <a:off x="92687" y="275024"/>
          <a:ext cx="917531" cy="917531"/>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E8C851-7697-4377-BE2B-FB9306A4E858}">
      <dsp:nvSpPr>
        <dsp:cNvPr id="0" name=""/>
        <dsp:cNvSpPr/>
      </dsp:nvSpPr>
      <dsp:spPr>
        <a:xfrm>
          <a:off x="1077434" y="1467463"/>
          <a:ext cx="4949663" cy="73402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2632" tIns="35560" rIns="35560" bIns="35560" numCol="1" spcCol="1270" anchor="ctr" anchorCtr="0">
          <a:noAutofit/>
        </a:bodyPr>
        <a:lstStyle/>
        <a:p>
          <a:pPr marL="0" lvl="0" indent="0" algn="l" defTabSz="622300">
            <a:lnSpc>
              <a:spcPct val="100000"/>
            </a:lnSpc>
            <a:spcBef>
              <a:spcPct val="0"/>
            </a:spcBef>
            <a:spcAft>
              <a:spcPts val="0"/>
            </a:spcAft>
            <a:buNone/>
          </a:pPr>
          <a:r>
            <a:rPr lang="es-CO" sz="1400" kern="100" spc="0" baseline="0" dirty="0">
              <a:latin typeface="Microsoft Tai Le" panose="020B0502040204020203" pitchFamily="34" charset="0"/>
              <a:ea typeface="Microsoft JhengHei" panose="020B0604030504040204" pitchFamily="34" charset="-120"/>
              <a:cs typeface="Microsoft Tai Le" panose="020B0502040204020203" pitchFamily="34" charset="0"/>
            </a:rPr>
            <a:t>238 millones toneladas </a:t>
          </a:r>
        </a:p>
        <a:p>
          <a:pPr marL="0" lvl="0" indent="0" algn="l" defTabSz="622300">
            <a:lnSpc>
              <a:spcPct val="100000"/>
            </a:lnSpc>
            <a:spcBef>
              <a:spcPct val="0"/>
            </a:spcBef>
            <a:spcAft>
              <a:spcPts val="0"/>
            </a:spcAft>
            <a:buNone/>
          </a:pPr>
          <a:r>
            <a:rPr lang="es-CO" sz="1400" kern="100" spc="0" baseline="0" dirty="0">
              <a:latin typeface="Microsoft Tai Le" panose="020B0502040204020203" pitchFamily="34" charset="0"/>
              <a:ea typeface="Microsoft JhengHei" panose="020B0604030504040204" pitchFamily="34" charset="-120"/>
              <a:cs typeface="Microsoft Tai Le" panose="020B0502040204020203" pitchFamily="34" charset="0"/>
            </a:rPr>
            <a:t>14% del área nacional Palma de Aceite</a:t>
          </a:r>
        </a:p>
        <a:p>
          <a:pPr marL="0" lvl="0" indent="0" algn="l" defTabSz="622300">
            <a:lnSpc>
              <a:spcPct val="100000"/>
            </a:lnSpc>
            <a:spcBef>
              <a:spcPct val="0"/>
            </a:spcBef>
            <a:spcAft>
              <a:spcPts val="0"/>
            </a:spcAft>
            <a:buNone/>
          </a:pPr>
          <a:r>
            <a:rPr lang="es-CO" sz="1400" kern="100" spc="0" baseline="0" dirty="0">
              <a:latin typeface="Microsoft Tai Le" panose="020B0502040204020203" pitchFamily="34" charset="0"/>
              <a:ea typeface="Microsoft JhengHei" panose="020B0604030504040204" pitchFamily="34" charset="-120"/>
              <a:cs typeface="Microsoft Tai Le" panose="020B0502040204020203" pitchFamily="34" charset="0"/>
            </a:rPr>
            <a:t>Fuente: DANE, SISPAP 2022</a:t>
          </a:r>
        </a:p>
      </dsp:txBody>
      <dsp:txXfrm>
        <a:off x="1077434" y="1467463"/>
        <a:ext cx="4949663" cy="734025"/>
      </dsp:txXfrm>
    </dsp:sp>
    <dsp:sp modelId="{D48C2E28-CDD2-409E-B5E2-6387476B859C}">
      <dsp:nvSpPr>
        <dsp:cNvPr id="0" name=""/>
        <dsp:cNvSpPr/>
      </dsp:nvSpPr>
      <dsp:spPr>
        <a:xfrm>
          <a:off x="618668" y="1375709"/>
          <a:ext cx="917531" cy="917531"/>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36B8B5-2CDC-4C1C-9B35-1FA299989C78}">
      <dsp:nvSpPr>
        <dsp:cNvPr id="0" name=""/>
        <dsp:cNvSpPr/>
      </dsp:nvSpPr>
      <dsp:spPr>
        <a:xfrm>
          <a:off x="1238868" y="2568148"/>
          <a:ext cx="4788229" cy="73402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2632" tIns="35560" rIns="35560" bIns="35560" numCol="1" spcCol="1270" anchor="ctr" anchorCtr="0">
          <a:noAutofit/>
        </a:bodyPr>
        <a:lstStyle/>
        <a:p>
          <a:pPr marL="0" lvl="0" indent="0" algn="l" defTabSz="622300">
            <a:lnSpc>
              <a:spcPct val="100000"/>
            </a:lnSpc>
            <a:spcBef>
              <a:spcPct val="0"/>
            </a:spcBef>
            <a:spcAft>
              <a:spcPts val="0"/>
            </a:spcAft>
            <a:buNone/>
          </a:pPr>
          <a:r>
            <a:rPr lang="es-CO" sz="1400" kern="100" spc="0" baseline="0" dirty="0">
              <a:latin typeface="Microsoft Tai Le" panose="020B0502040204020203" pitchFamily="34" charset="0"/>
              <a:ea typeface="Microsoft JhengHei" panose="020B0604030504040204" pitchFamily="34" charset="-120"/>
              <a:cs typeface="Microsoft Tai Le" panose="020B0502040204020203" pitchFamily="34" charset="0"/>
            </a:rPr>
            <a:t>2.190.656 cabezas ganado</a:t>
          </a:r>
        </a:p>
        <a:p>
          <a:pPr marL="0" lvl="0" indent="0" algn="l" defTabSz="622300">
            <a:lnSpc>
              <a:spcPct val="100000"/>
            </a:lnSpc>
            <a:spcBef>
              <a:spcPct val="0"/>
            </a:spcBef>
            <a:spcAft>
              <a:spcPts val="0"/>
            </a:spcAft>
            <a:buNone/>
          </a:pPr>
          <a:r>
            <a:rPr lang="es-CO" sz="1400" kern="100" spc="0" baseline="0" dirty="0">
              <a:latin typeface="Microsoft Tai Le" panose="020B0502040204020203" pitchFamily="34" charset="0"/>
              <a:ea typeface="Microsoft JhengHei" panose="020B0604030504040204" pitchFamily="34" charset="-120"/>
              <a:cs typeface="Microsoft Tai Le" panose="020B0502040204020203" pitchFamily="34" charset="0"/>
            </a:rPr>
            <a:t>8% Inventario bovino nacional 2022</a:t>
          </a:r>
        </a:p>
        <a:p>
          <a:pPr marL="0" lvl="0" indent="0" algn="l" defTabSz="622300">
            <a:lnSpc>
              <a:spcPct val="100000"/>
            </a:lnSpc>
            <a:spcBef>
              <a:spcPct val="0"/>
            </a:spcBef>
            <a:spcAft>
              <a:spcPts val="0"/>
            </a:spcAft>
            <a:buNone/>
          </a:pPr>
          <a:r>
            <a:rPr lang="es-CO" sz="1400" kern="100" spc="0" baseline="0" dirty="0">
              <a:latin typeface="Microsoft Tai Le" panose="020B0502040204020203" pitchFamily="34" charset="0"/>
              <a:ea typeface="Microsoft JhengHei" panose="020B0604030504040204" pitchFamily="34" charset="-120"/>
              <a:cs typeface="Microsoft Tai Le" panose="020B0502040204020203" pitchFamily="34" charset="0"/>
            </a:rPr>
            <a:t>Fuente: ICA (2022)</a:t>
          </a:r>
        </a:p>
      </dsp:txBody>
      <dsp:txXfrm>
        <a:off x="1238868" y="2568148"/>
        <a:ext cx="4788229" cy="734025"/>
      </dsp:txXfrm>
    </dsp:sp>
    <dsp:sp modelId="{BC70D9DC-4479-47F9-8F65-23119CAD41DD}">
      <dsp:nvSpPr>
        <dsp:cNvPr id="0" name=""/>
        <dsp:cNvSpPr/>
      </dsp:nvSpPr>
      <dsp:spPr>
        <a:xfrm>
          <a:off x="780102" y="2476395"/>
          <a:ext cx="917531" cy="917531"/>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1DCA44-5728-4065-B979-77BCDD00E602}">
      <dsp:nvSpPr>
        <dsp:cNvPr id="0" name=""/>
        <dsp:cNvSpPr/>
      </dsp:nvSpPr>
      <dsp:spPr>
        <a:xfrm>
          <a:off x="1077434" y="3668833"/>
          <a:ext cx="4949663" cy="73402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2632" tIns="35560" rIns="35560" bIns="35560" numCol="1" spcCol="1270" anchor="ctr" anchorCtr="0">
          <a:noAutofit/>
        </a:bodyPr>
        <a:lstStyle/>
        <a:p>
          <a:pPr marL="0" lvl="0" indent="0" algn="l" defTabSz="622300">
            <a:lnSpc>
              <a:spcPct val="100000"/>
            </a:lnSpc>
            <a:spcBef>
              <a:spcPct val="0"/>
            </a:spcBef>
            <a:spcAft>
              <a:spcPts val="0"/>
            </a:spcAft>
            <a:buNone/>
          </a:pPr>
          <a:r>
            <a:rPr lang="es-CO" sz="1400" kern="100" spc="0" baseline="0" dirty="0">
              <a:latin typeface="Microsoft Tai Le" panose="020B0502040204020203" pitchFamily="34" charset="0"/>
              <a:ea typeface="Microsoft JhengHei" panose="020B0604030504040204" pitchFamily="34" charset="-120"/>
              <a:cs typeface="Microsoft Tai Le" panose="020B0502040204020203" pitchFamily="34" charset="0"/>
            </a:rPr>
            <a:t>46.788.960 barriles de petróleo (2022)</a:t>
          </a:r>
        </a:p>
        <a:p>
          <a:pPr marL="0" lvl="0" indent="0" algn="l" defTabSz="622300">
            <a:lnSpc>
              <a:spcPct val="100000"/>
            </a:lnSpc>
            <a:spcBef>
              <a:spcPct val="0"/>
            </a:spcBef>
            <a:spcAft>
              <a:spcPts val="0"/>
            </a:spcAft>
            <a:buNone/>
          </a:pPr>
          <a:r>
            <a:rPr lang="es-CO" sz="1400" kern="100" spc="0" baseline="0" dirty="0">
              <a:latin typeface="Microsoft Tai Le" panose="020B0502040204020203" pitchFamily="34" charset="0"/>
              <a:ea typeface="Microsoft JhengHei" panose="020B0604030504040204" pitchFamily="34" charset="-120"/>
              <a:cs typeface="Microsoft Tai Le" panose="020B0502040204020203" pitchFamily="34" charset="0"/>
            </a:rPr>
            <a:t>17% de producción nacional</a:t>
          </a:r>
        </a:p>
        <a:p>
          <a:pPr marL="0" lvl="0" indent="0" algn="l" defTabSz="622300">
            <a:lnSpc>
              <a:spcPct val="100000"/>
            </a:lnSpc>
            <a:spcBef>
              <a:spcPct val="0"/>
            </a:spcBef>
            <a:spcAft>
              <a:spcPts val="0"/>
            </a:spcAft>
            <a:buNone/>
          </a:pPr>
          <a:r>
            <a:rPr lang="es-CO" sz="1400" kern="100" spc="0" baseline="0" dirty="0">
              <a:latin typeface="Microsoft Tai Le" panose="020B0502040204020203" pitchFamily="34" charset="0"/>
              <a:ea typeface="Microsoft JhengHei" panose="020B0604030504040204" pitchFamily="34" charset="-120"/>
              <a:cs typeface="Microsoft Tai Le" panose="020B0502040204020203" pitchFamily="34" charset="0"/>
            </a:rPr>
            <a:t>Fuente: ANH (2022)</a:t>
          </a:r>
        </a:p>
      </dsp:txBody>
      <dsp:txXfrm>
        <a:off x="1077434" y="3668833"/>
        <a:ext cx="4949663" cy="734025"/>
      </dsp:txXfrm>
    </dsp:sp>
    <dsp:sp modelId="{847D3091-FAF7-43FD-9817-5578B29D8C8F}">
      <dsp:nvSpPr>
        <dsp:cNvPr id="0" name=""/>
        <dsp:cNvSpPr/>
      </dsp:nvSpPr>
      <dsp:spPr>
        <a:xfrm>
          <a:off x="618668" y="3577080"/>
          <a:ext cx="917531" cy="917531"/>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2F829D-7802-4F67-A163-A1281F4CE5BB}">
      <dsp:nvSpPr>
        <dsp:cNvPr id="0" name=""/>
        <dsp:cNvSpPr/>
      </dsp:nvSpPr>
      <dsp:spPr>
        <a:xfrm>
          <a:off x="551453" y="4769519"/>
          <a:ext cx="5475644" cy="73402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2632" tIns="35560" rIns="35560" bIns="35560" numCol="1" spcCol="1270" anchor="ctr" anchorCtr="0">
          <a:noAutofit/>
        </a:bodyPr>
        <a:lstStyle/>
        <a:p>
          <a:pPr marL="0" lvl="0" indent="0" algn="l" defTabSz="622300">
            <a:lnSpc>
              <a:spcPct val="100000"/>
            </a:lnSpc>
            <a:spcBef>
              <a:spcPct val="0"/>
            </a:spcBef>
            <a:spcAft>
              <a:spcPts val="0"/>
            </a:spcAft>
            <a:buNone/>
          </a:pPr>
          <a:r>
            <a:rPr lang="es-CO" sz="1400" kern="100" spc="0" baseline="0" dirty="0">
              <a:latin typeface="Microsoft Tai Le" panose="020B0502040204020203" pitchFamily="34" charset="0"/>
              <a:ea typeface="Microsoft JhengHei" panose="020B0604030504040204" pitchFamily="34" charset="-120"/>
              <a:cs typeface="Microsoft Tai Le" panose="020B0502040204020203" pitchFamily="34" charset="0"/>
            </a:rPr>
            <a:t>397.805 millones de pies cúbicos (2022)</a:t>
          </a:r>
        </a:p>
        <a:p>
          <a:pPr marL="0" lvl="0" indent="0" algn="l" defTabSz="622300">
            <a:lnSpc>
              <a:spcPct val="100000"/>
            </a:lnSpc>
            <a:spcBef>
              <a:spcPct val="0"/>
            </a:spcBef>
            <a:spcAft>
              <a:spcPts val="0"/>
            </a:spcAft>
            <a:buNone/>
          </a:pPr>
          <a:r>
            <a:rPr lang="es-CO" sz="1400" kern="100" spc="0" baseline="0" dirty="0">
              <a:latin typeface="Microsoft Tai Le" panose="020B0502040204020203" pitchFamily="34" charset="0"/>
              <a:ea typeface="Microsoft JhengHei" panose="020B0604030504040204" pitchFamily="34" charset="-120"/>
              <a:cs typeface="Microsoft Tai Le" panose="020B0502040204020203" pitchFamily="34" charset="0"/>
            </a:rPr>
            <a:t>66% de producción nacional</a:t>
          </a:r>
        </a:p>
        <a:p>
          <a:pPr marL="0" lvl="0" indent="0" algn="l" defTabSz="622300">
            <a:lnSpc>
              <a:spcPct val="100000"/>
            </a:lnSpc>
            <a:spcBef>
              <a:spcPct val="0"/>
            </a:spcBef>
            <a:spcAft>
              <a:spcPts val="0"/>
            </a:spcAft>
            <a:buNone/>
          </a:pPr>
          <a:r>
            <a:rPr lang="es-CO" sz="1400" kern="100" spc="0" baseline="0" dirty="0">
              <a:latin typeface="Microsoft Tai Le" panose="020B0502040204020203" pitchFamily="34" charset="0"/>
              <a:ea typeface="Microsoft JhengHei" panose="020B0604030504040204" pitchFamily="34" charset="-120"/>
              <a:cs typeface="Microsoft Tai Le" panose="020B0502040204020203" pitchFamily="34" charset="0"/>
            </a:rPr>
            <a:t>Fuente: ANH (2002)</a:t>
          </a:r>
        </a:p>
      </dsp:txBody>
      <dsp:txXfrm>
        <a:off x="551453" y="4769519"/>
        <a:ext cx="5475644" cy="734025"/>
      </dsp:txXfrm>
    </dsp:sp>
    <dsp:sp modelId="{7D615CEC-53E9-449D-8A27-32F07E547D08}">
      <dsp:nvSpPr>
        <dsp:cNvPr id="0" name=""/>
        <dsp:cNvSpPr/>
      </dsp:nvSpPr>
      <dsp:spPr>
        <a:xfrm>
          <a:off x="92687" y="4677766"/>
          <a:ext cx="917531" cy="917531"/>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3CF78F-A492-41BC-B1E9-A927465D474C}" type="datetimeFigureOut">
              <a:rPr lang="es-CO" smtClean="0"/>
              <a:t>4/01/2024</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B57992-111E-4CE2-A2D3-4CD8AFE7B73D}" type="slidenum">
              <a:rPr lang="es-CO" smtClean="0"/>
              <a:t>‹Nº›</a:t>
            </a:fld>
            <a:endParaRPr lang="es-CO"/>
          </a:p>
        </p:txBody>
      </p:sp>
    </p:spTree>
    <p:extLst>
      <p:ext uri="{BB962C8B-B14F-4D97-AF65-F5344CB8AC3E}">
        <p14:creationId xmlns:p14="http://schemas.microsoft.com/office/powerpoint/2010/main" val="45095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5EB57992-111E-4CE2-A2D3-4CD8AFE7B73D}" type="slidenum">
              <a:rPr lang="es-CO" smtClean="0"/>
              <a:t>1</a:t>
            </a:fld>
            <a:endParaRPr lang="es-CO"/>
          </a:p>
        </p:txBody>
      </p:sp>
    </p:spTree>
    <p:extLst>
      <p:ext uri="{BB962C8B-B14F-4D97-AF65-F5344CB8AC3E}">
        <p14:creationId xmlns:p14="http://schemas.microsoft.com/office/powerpoint/2010/main" val="1683535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Todos dando espacio a Orlando que se quede ampliando el dato.. </a:t>
            </a:r>
            <a:endParaRPr lang="es-CO" dirty="0"/>
          </a:p>
          <a:p>
            <a:endParaRPr lang="es-CO" dirty="0"/>
          </a:p>
        </p:txBody>
      </p:sp>
      <p:sp>
        <p:nvSpPr>
          <p:cNvPr id="4" name="Marcador de número de diapositiva 3"/>
          <p:cNvSpPr>
            <a:spLocks noGrp="1"/>
          </p:cNvSpPr>
          <p:nvPr>
            <p:ph type="sldNum" sz="quarter" idx="5"/>
          </p:nvPr>
        </p:nvSpPr>
        <p:spPr/>
        <p:txBody>
          <a:bodyPr/>
          <a:lstStyle/>
          <a:p>
            <a:fld id="{6687463C-B65A-4F9F-B43E-A90C17F32388}" type="slidenum">
              <a:rPr lang="es-CO" smtClean="0"/>
              <a:t>8</a:t>
            </a:fld>
            <a:endParaRPr lang="es-CO"/>
          </a:p>
        </p:txBody>
      </p:sp>
    </p:spTree>
    <p:extLst>
      <p:ext uri="{BB962C8B-B14F-4D97-AF65-F5344CB8AC3E}">
        <p14:creationId xmlns:p14="http://schemas.microsoft.com/office/powerpoint/2010/main" val="1808977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Alejandra enfocado a piña </a:t>
            </a:r>
            <a:endParaRPr lang="es-CO" dirty="0"/>
          </a:p>
        </p:txBody>
      </p:sp>
      <p:sp>
        <p:nvSpPr>
          <p:cNvPr id="4" name="Marcador de número de diapositiva 3"/>
          <p:cNvSpPr>
            <a:spLocks noGrp="1"/>
          </p:cNvSpPr>
          <p:nvPr>
            <p:ph type="sldNum" sz="quarter" idx="5"/>
          </p:nvPr>
        </p:nvSpPr>
        <p:spPr/>
        <p:txBody>
          <a:bodyPr/>
          <a:lstStyle/>
          <a:p>
            <a:fld id="{6687463C-B65A-4F9F-B43E-A90C17F32388}" type="slidenum">
              <a:rPr lang="es-CO" smtClean="0"/>
              <a:t>9</a:t>
            </a:fld>
            <a:endParaRPr lang="es-CO"/>
          </a:p>
        </p:txBody>
      </p:sp>
    </p:spTree>
    <p:extLst>
      <p:ext uri="{BB962C8B-B14F-4D97-AF65-F5344CB8AC3E}">
        <p14:creationId xmlns:p14="http://schemas.microsoft.com/office/powerpoint/2010/main" val="770868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0C0F74-CCB7-107E-7F53-9AC20B92956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E3D768D4-0D23-3764-386A-3BC816A9BB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9275637C-D5A5-D696-8D2F-630CB558AC74}"/>
              </a:ext>
            </a:extLst>
          </p:cNvPr>
          <p:cNvSpPr>
            <a:spLocks noGrp="1"/>
          </p:cNvSpPr>
          <p:nvPr>
            <p:ph type="dt" sz="half" idx="10"/>
          </p:nvPr>
        </p:nvSpPr>
        <p:spPr/>
        <p:txBody>
          <a:bodyPr/>
          <a:lstStyle/>
          <a:p>
            <a:fld id="{721CF256-0AA8-4E1F-B010-D87701207E66}" type="datetimeFigureOut">
              <a:rPr lang="es-CO" smtClean="0"/>
              <a:t>4/01/2024</a:t>
            </a:fld>
            <a:endParaRPr lang="es-CO"/>
          </a:p>
        </p:txBody>
      </p:sp>
      <p:sp>
        <p:nvSpPr>
          <p:cNvPr id="5" name="Marcador de pie de página 4">
            <a:extLst>
              <a:ext uri="{FF2B5EF4-FFF2-40B4-BE49-F238E27FC236}">
                <a16:creationId xmlns:a16="http://schemas.microsoft.com/office/drawing/2014/main" id="{94935CA7-43B0-C0A8-B859-AC7D3D1388C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B7E69E35-0038-7BEC-5967-BABAE594B609}"/>
              </a:ext>
            </a:extLst>
          </p:cNvPr>
          <p:cNvSpPr>
            <a:spLocks noGrp="1"/>
          </p:cNvSpPr>
          <p:nvPr>
            <p:ph type="sldNum" sz="quarter" idx="12"/>
          </p:nvPr>
        </p:nvSpPr>
        <p:spPr/>
        <p:txBody>
          <a:bodyPr/>
          <a:lstStyle/>
          <a:p>
            <a:fld id="{11EFA961-F8CD-487B-B2DD-4F692DDD8CB9}" type="slidenum">
              <a:rPr lang="es-CO" smtClean="0"/>
              <a:t>‹Nº›</a:t>
            </a:fld>
            <a:endParaRPr lang="es-CO"/>
          </a:p>
        </p:txBody>
      </p:sp>
    </p:spTree>
    <p:extLst>
      <p:ext uri="{BB962C8B-B14F-4D97-AF65-F5344CB8AC3E}">
        <p14:creationId xmlns:p14="http://schemas.microsoft.com/office/powerpoint/2010/main" val="2760355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63F988-A638-D858-7862-37C71E499B15}"/>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A1CF9DE3-8CEC-C2D6-D02D-33ADC3BA934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7E0F5115-61AE-83CA-FF53-9E2D3627F1AD}"/>
              </a:ext>
            </a:extLst>
          </p:cNvPr>
          <p:cNvSpPr>
            <a:spLocks noGrp="1"/>
          </p:cNvSpPr>
          <p:nvPr>
            <p:ph type="dt" sz="half" idx="10"/>
          </p:nvPr>
        </p:nvSpPr>
        <p:spPr/>
        <p:txBody>
          <a:bodyPr/>
          <a:lstStyle/>
          <a:p>
            <a:fld id="{721CF256-0AA8-4E1F-B010-D87701207E66}" type="datetimeFigureOut">
              <a:rPr lang="es-CO" smtClean="0"/>
              <a:t>4/01/2024</a:t>
            </a:fld>
            <a:endParaRPr lang="es-CO"/>
          </a:p>
        </p:txBody>
      </p:sp>
      <p:sp>
        <p:nvSpPr>
          <p:cNvPr id="5" name="Marcador de pie de página 4">
            <a:extLst>
              <a:ext uri="{FF2B5EF4-FFF2-40B4-BE49-F238E27FC236}">
                <a16:creationId xmlns:a16="http://schemas.microsoft.com/office/drawing/2014/main" id="{8B9831E3-84A3-B6FB-7248-50C3D19B202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E2A83DB7-96AE-E0FB-44CE-E14129DE7314}"/>
              </a:ext>
            </a:extLst>
          </p:cNvPr>
          <p:cNvSpPr>
            <a:spLocks noGrp="1"/>
          </p:cNvSpPr>
          <p:nvPr>
            <p:ph type="sldNum" sz="quarter" idx="12"/>
          </p:nvPr>
        </p:nvSpPr>
        <p:spPr/>
        <p:txBody>
          <a:bodyPr/>
          <a:lstStyle/>
          <a:p>
            <a:fld id="{11EFA961-F8CD-487B-B2DD-4F692DDD8CB9}" type="slidenum">
              <a:rPr lang="es-CO" smtClean="0"/>
              <a:t>‹Nº›</a:t>
            </a:fld>
            <a:endParaRPr lang="es-CO"/>
          </a:p>
        </p:txBody>
      </p:sp>
    </p:spTree>
    <p:extLst>
      <p:ext uri="{BB962C8B-B14F-4D97-AF65-F5344CB8AC3E}">
        <p14:creationId xmlns:p14="http://schemas.microsoft.com/office/powerpoint/2010/main" val="3682916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8A0A206-5C11-64DC-0E8B-739C0CAD0D1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EF01A79D-D879-B149-51B3-9BD64418B46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30D45067-CAD8-8FF7-83D2-12DE9FADBEDB}"/>
              </a:ext>
            </a:extLst>
          </p:cNvPr>
          <p:cNvSpPr>
            <a:spLocks noGrp="1"/>
          </p:cNvSpPr>
          <p:nvPr>
            <p:ph type="dt" sz="half" idx="10"/>
          </p:nvPr>
        </p:nvSpPr>
        <p:spPr/>
        <p:txBody>
          <a:bodyPr/>
          <a:lstStyle/>
          <a:p>
            <a:fld id="{721CF256-0AA8-4E1F-B010-D87701207E66}" type="datetimeFigureOut">
              <a:rPr lang="es-CO" smtClean="0"/>
              <a:t>4/01/2024</a:t>
            </a:fld>
            <a:endParaRPr lang="es-CO"/>
          </a:p>
        </p:txBody>
      </p:sp>
      <p:sp>
        <p:nvSpPr>
          <p:cNvPr id="5" name="Marcador de pie de página 4">
            <a:extLst>
              <a:ext uri="{FF2B5EF4-FFF2-40B4-BE49-F238E27FC236}">
                <a16:creationId xmlns:a16="http://schemas.microsoft.com/office/drawing/2014/main" id="{7254B077-2A55-C2A6-58A3-59A8287F858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8BE86D3-356F-4F66-C286-A913BA40613B}"/>
              </a:ext>
            </a:extLst>
          </p:cNvPr>
          <p:cNvSpPr>
            <a:spLocks noGrp="1"/>
          </p:cNvSpPr>
          <p:nvPr>
            <p:ph type="sldNum" sz="quarter" idx="12"/>
          </p:nvPr>
        </p:nvSpPr>
        <p:spPr/>
        <p:txBody>
          <a:bodyPr/>
          <a:lstStyle/>
          <a:p>
            <a:fld id="{11EFA961-F8CD-487B-B2DD-4F692DDD8CB9}" type="slidenum">
              <a:rPr lang="es-CO" smtClean="0"/>
              <a:t>‹Nº›</a:t>
            </a:fld>
            <a:endParaRPr lang="es-CO"/>
          </a:p>
        </p:txBody>
      </p:sp>
    </p:spTree>
    <p:extLst>
      <p:ext uri="{BB962C8B-B14F-4D97-AF65-F5344CB8AC3E}">
        <p14:creationId xmlns:p14="http://schemas.microsoft.com/office/powerpoint/2010/main" val="722870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EB7972-4000-02AF-CA57-38560565FA49}"/>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5384BD4D-CAB2-8BA8-1F39-8812BF20A63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05A8A419-CD52-72CB-5D67-69E80F8CF9BE}"/>
              </a:ext>
            </a:extLst>
          </p:cNvPr>
          <p:cNvSpPr>
            <a:spLocks noGrp="1"/>
          </p:cNvSpPr>
          <p:nvPr>
            <p:ph type="dt" sz="half" idx="10"/>
          </p:nvPr>
        </p:nvSpPr>
        <p:spPr/>
        <p:txBody>
          <a:bodyPr/>
          <a:lstStyle/>
          <a:p>
            <a:fld id="{721CF256-0AA8-4E1F-B010-D87701207E66}" type="datetimeFigureOut">
              <a:rPr lang="es-CO" smtClean="0"/>
              <a:t>4/01/2024</a:t>
            </a:fld>
            <a:endParaRPr lang="es-CO"/>
          </a:p>
        </p:txBody>
      </p:sp>
      <p:sp>
        <p:nvSpPr>
          <p:cNvPr id="5" name="Marcador de pie de página 4">
            <a:extLst>
              <a:ext uri="{FF2B5EF4-FFF2-40B4-BE49-F238E27FC236}">
                <a16:creationId xmlns:a16="http://schemas.microsoft.com/office/drawing/2014/main" id="{9AE5F691-242C-4455-E5EE-E0C5531F210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611879D6-48DB-4FD9-58A9-CD33378BD9F5}"/>
              </a:ext>
            </a:extLst>
          </p:cNvPr>
          <p:cNvSpPr>
            <a:spLocks noGrp="1"/>
          </p:cNvSpPr>
          <p:nvPr>
            <p:ph type="sldNum" sz="quarter" idx="12"/>
          </p:nvPr>
        </p:nvSpPr>
        <p:spPr/>
        <p:txBody>
          <a:bodyPr/>
          <a:lstStyle/>
          <a:p>
            <a:fld id="{11EFA961-F8CD-487B-B2DD-4F692DDD8CB9}" type="slidenum">
              <a:rPr lang="es-CO" smtClean="0"/>
              <a:t>‹Nº›</a:t>
            </a:fld>
            <a:endParaRPr lang="es-CO"/>
          </a:p>
        </p:txBody>
      </p:sp>
    </p:spTree>
    <p:extLst>
      <p:ext uri="{BB962C8B-B14F-4D97-AF65-F5344CB8AC3E}">
        <p14:creationId xmlns:p14="http://schemas.microsoft.com/office/powerpoint/2010/main" val="3347438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B15B74-5490-DEDA-7AE6-0BCCFD7DDFD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E8BC41D8-3888-E576-5923-089CD1E736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6860B1A-D69E-86B0-5962-29758C071F3E}"/>
              </a:ext>
            </a:extLst>
          </p:cNvPr>
          <p:cNvSpPr>
            <a:spLocks noGrp="1"/>
          </p:cNvSpPr>
          <p:nvPr>
            <p:ph type="dt" sz="half" idx="10"/>
          </p:nvPr>
        </p:nvSpPr>
        <p:spPr/>
        <p:txBody>
          <a:bodyPr/>
          <a:lstStyle/>
          <a:p>
            <a:fld id="{721CF256-0AA8-4E1F-B010-D87701207E66}" type="datetimeFigureOut">
              <a:rPr lang="es-CO" smtClean="0"/>
              <a:t>4/01/2024</a:t>
            </a:fld>
            <a:endParaRPr lang="es-CO"/>
          </a:p>
        </p:txBody>
      </p:sp>
      <p:sp>
        <p:nvSpPr>
          <p:cNvPr id="5" name="Marcador de pie de página 4">
            <a:extLst>
              <a:ext uri="{FF2B5EF4-FFF2-40B4-BE49-F238E27FC236}">
                <a16:creationId xmlns:a16="http://schemas.microsoft.com/office/drawing/2014/main" id="{4EDB73F3-3AE9-A065-F3B7-49BF09C93AC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6536D11-5FFC-5B00-0D91-097B50929367}"/>
              </a:ext>
            </a:extLst>
          </p:cNvPr>
          <p:cNvSpPr>
            <a:spLocks noGrp="1"/>
          </p:cNvSpPr>
          <p:nvPr>
            <p:ph type="sldNum" sz="quarter" idx="12"/>
          </p:nvPr>
        </p:nvSpPr>
        <p:spPr/>
        <p:txBody>
          <a:bodyPr/>
          <a:lstStyle/>
          <a:p>
            <a:fld id="{11EFA961-F8CD-487B-B2DD-4F692DDD8CB9}" type="slidenum">
              <a:rPr lang="es-CO" smtClean="0"/>
              <a:t>‹Nº›</a:t>
            </a:fld>
            <a:endParaRPr lang="es-CO"/>
          </a:p>
        </p:txBody>
      </p:sp>
    </p:spTree>
    <p:extLst>
      <p:ext uri="{BB962C8B-B14F-4D97-AF65-F5344CB8AC3E}">
        <p14:creationId xmlns:p14="http://schemas.microsoft.com/office/powerpoint/2010/main" val="306211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70DE75-7E3F-27DD-A4A5-CB1A51E28143}"/>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F268EC16-3964-1B55-8818-D3559F4BD75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2F45D918-ED53-3962-19B3-BA33C7554D2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4F2D51F8-F4F3-038A-2C45-AF98A8CED336}"/>
              </a:ext>
            </a:extLst>
          </p:cNvPr>
          <p:cNvSpPr>
            <a:spLocks noGrp="1"/>
          </p:cNvSpPr>
          <p:nvPr>
            <p:ph type="dt" sz="half" idx="10"/>
          </p:nvPr>
        </p:nvSpPr>
        <p:spPr/>
        <p:txBody>
          <a:bodyPr/>
          <a:lstStyle/>
          <a:p>
            <a:fld id="{721CF256-0AA8-4E1F-B010-D87701207E66}" type="datetimeFigureOut">
              <a:rPr lang="es-CO" smtClean="0"/>
              <a:t>4/01/2024</a:t>
            </a:fld>
            <a:endParaRPr lang="es-CO"/>
          </a:p>
        </p:txBody>
      </p:sp>
      <p:sp>
        <p:nvSpPr>
          <p:cNvPr id="6" name="Marcador de pie de página 5">
            <a:extLst>
              <a:ext uri="{FF2B5EF4-FFF2-40B4-BE49-F238E27FC236}">
                <a16:creationId xmlns:a16="http://schemas.microsoft.com/office/drawing/2014/main" id="{7F4ADF73-42E8-2851-A6D7-023158C9AF43}"/>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5439123B-F776-D6BF-599B-7A33510CE22D}"/>
              </a:ext>
            </a:extLst>
          </p:cNvPr>
          <p:cNvSpPr>
            <a:spLocks noGrp="1"/>
          </p:cNvSpPr>
          <p:nvPr>
            <p:ph type="sldNum" sz="quarter" idx="12"/>
          </p:nvPr>
        </p:nvSpPr>
        <p:spPr/>
        <p:txBody>
          <a:bodyPr/>
          <a:lstStyle/>
          <a:p>
            <a:fld id="{11EFA961-F8CD-487B-B2DD-4F692DDD8CB9}" type="slidenum">
              <a:rPr lang="es-CO" smtClean="0"/>
              <a:t>‹Nº›</a:t>
            </a:fld>
            <a:endParaRPr lang="es-CO"/>
          </a:p>
        </p:txBody>
      </p:sp>
    </p:spTree>
    <p:extLst>
      <p:ext uri="{BB962C8B-B14F-4D97-AF65-F5344CB8AC3E}">
        <p14:creationId xmlns:p14="http://schemas.microsoft.com/office/powerpoint/2010/main" val="375490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34F9C8-F2EF-86F6-AC2D-FA6D97622B0F}"/>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DF7DA17A-6342-CF07-45D6-C1C25D62BA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FD39FE8-8A42-C66C-5538-EF977607D94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5C200D30-0655-B58B-4C57-E71D847E95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C81D7B4-D7F8-F39C-E26F-18A7980E323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7C24A616-A4DE-C00D-8743-C85BC611A03B}"/>
              </a:ext>
            </a:extLst>
          </p:cNvPr>
          <p:cNvSpPr>
            <a:spLocks noGrp="1"/>
          </p:cNvSpPr>
          <p:nvPr>
            <p:ph type="dt" sz="half" idx="10"/>
          </p:nvPr>
        </p:nvSpPr>
        <p:spPr/>
        <p:txBody>
          <a:bodyPr/>
          <a:lstStyle/>
          <a:p>
            <a:fld id="{721CF256-0AA8-4E1F-B010-D87701207E66}" type="datetimeFigureOut">
              <a:rPr lang="es-CO" smtClean="0"/>
              <a:t>4/01/2024</a:t>
            </a:fld>
            <a:endParaRPr lang="es-CO"/>
          </a:p>
        </p:txBody>
      </p:sp>
      <p:sp>
        <p:nvSpPr>
          <p:cNvPr id="8" name="Marcador de pie de página 7">
            <a:extLst>
              <a:ext uri="{FF2B5EF4-FFF2-40B4-BE49-F238E27FC236}">
                <a16:creationId xmlns:a16="http://schemas.microsoft.com/office/drawing/2014/main" id="{9841CE44-9D4D-2359-4EC2-2D3A8D8A8E6D}"/>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53589FB7-2D36-7CB6-454B-283B1462F4CE}"/>
              </a:ext>
            </a:extLst>
          </p:cNvPr>
          <p:cNvSpPr>
            <a:spLocks noGrp="1"/>
          </p:cNvSpPr>
          <p:nvPr>
            <p:ph type="sldNum" sz="quarter" idx="12"/>
          </p:nvPr>
        </p:nvSpPr>
        <p:spPr/>
        <p:txBody>
          <a:bodyPr/>
          <a:lstStyle/>
          <a:p>
            <a:fld id="{11EFA961-F8CD-487B-B2DD-4F692DDD8CB9}" type="slidenum">
              <a:rPr lang="es-CO" smtClean="0"/>
              <a:t>‹Nº›</a:t>
            </a:fld>
            <a:endParaRPr lang="es-CO"/>
          </a:p>
        </p:txBody>
      </p:sp>
    </p:spTree>
    <p:extLst>
      <p:ext uri="{BB962C8B-B14F-4D97-AF65-F5344CB8AC3E}">
        <p14:creationId xmlns:p14="http://schemas.microsoft.com/office/powerpoint/2010/main" val="1011562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D35CB2-BB82-0A24-6CF4-9621650BCD51}"/>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4778E678-9DC7-C13A-9491-DED698ECBED7}"/>
              </a:ext>
            </a:extLst>
          </p:cNvPr>
          <p:cNvSpPr>
            <a:spLocks noGrp="1"/>
          </p:cNvSpPr>
          <p:nvPr>
            <p:ph type="dt" sz="half" idx="10"/>
          </p:nvPr>
        </p:nvSpPr>
        <p:spPr/>
        <p:txBody>
          <a:bodyPr/>
          <a:lstStyle/>
          <a:p>
            <a:fld id="{721CF256-0AA8-4E1F-B010-D87701207E66}" type="datetimeFigureOut">
              <a:rPr lang="es-CO" smtClean="0"/>
              <a:t>4/01/2024</a:t>
            </a:fld>
            <a:endParaRPr lang="es-CO"/>
          </a:p>
        </p:txBody>
      </p:sp>
      <p:sp>
        <p:nvSpPr>
          <p:cNvPr id="4" name="Marcador de pie de página 3">
            <a:extLst>
              <a:ext uri="{FF2B5EF4-FFF2-40B4-BE49-F238E27FC236}">
                <a16:creationId xmlns:a16="http://schemas.microsoft.com/office/drawing/2014/main" id="{3001C4CF-F3DB-27EB-BE4C-34E807A7E712}"/>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2D2C251D-CAD6-A3BF-CBAE-74B31C6A3582}"/>
              </a:ext>
            </a:extLst>
          </p:cNvPr>
          <p:cNvSpPr>
            <a:spLocks noGrp="1"/>
          </p:cNvSpPr>
          <p:nvPr>
            <p:ph type="sldNum" sz="quarter" idx="12"/>
          </p:nvPr>
        </p:nvSpPr>
        <p:spPr/>
        <p:txBody>
          <a:bodyPr/>
          <a:lstStyle/>
          <a:p>
            <a:fld id="{11EFA961-F8CD-487B-B2DD-4F692DDD8CB9}" type="slidenum">
              <a:rPr lang="es-CO" smtClean="0"/>
              <a:t>‹Nº›</a:t>
            </a:fld>
            <a:endParaRPr lang="es-CO"/>
          </a:p>
        </p:txBody>
      </p:sp>
    </p:spTree>
    <p:extLst>
      <p:ext uri="{BB962C8B-B14F-4D97-AF65-F5344CB8AC3E}">
        <p14:creationId xmlns:p14="http://schemas.microsoft.com/office/powerpoint/2010/main" val="317160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BA93F20-BA0E-226E-3A74-8C284AB47831}"/>
              </a:ext>
            </a:extLst>
          </p:cNvPr>
          <p:cNvSpPr>
            <a:spLocks noGrp="1"/>
          </p:cNvSpPr>
          <p:nvPr>
            <p:ph type="dt" sz="half" idx="10"/>
          </p:nvPr>
        </p:nvSpPr>
        <p:spPr/>
        <p:txBody>
          <a:bodyPr/>
          <a:lstStyle/>
          <a:p>
            <a:fld id="{721CF256-0AA8-4E1F-B010-D87701207E66}" type="datetimeFigureOut">
              <a:rPr lang="es-CO" smtClean="0"/>
              <a:t>4/01/2024</a:t>
            </a:fld>
            <a:endParaRPr lang="es-CO"/>
          </a:p>
        </p:txBody>
      </p:sp>
      <p:sp>
        <p:nvSpPr>
          <p:cNvPr id="3" name="Marcador de pie de página 2">
            <a:extLst>
              <a:ext uri="{FF2B5EF4-FFF2-40B4-BE49-F238E27FC236}">
                <a16:creationId xmlns:a16="http://schemas.microsoft.com/office/drawing/2014/main" id="{9B27AE0F-9B20-7A50-E854-DE1FA4D26A6C}"/>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675C665C-1F73-02C8-C80F-A01D46AAF5EA}"/>
              </a:ext>
            </a:extLst>
          </p:cNvPr>
          <p:cNvSpPr>
            <a:spLocks noGrp="1"/>
          </p:cNvSpPr>
          <p:nvPr>
            <p:ph type="sldNum" sz="quarter" idx="12"/>
          </p:nvPr>
        </p:nvSpPr>
        <p:spPr/>
        <p:txBody>
          <a:bodyPr/>
          <a:lstStyle/>
          <a:p>
            <a:fld id="{11EFA961-F8CD-487B-B2DD-4F692DDD8CB9}" type="slidenum">
              <a:rPr lang="es-CO" smtClean="0"/>
              <a:t>‹Nº›</a:t>
            </a:fld>
            <a:endParaRPr lang="es-CO"/>
          </a:p>
        </p:txBody>
      </p:sp>
    </p:spTree>
    <p:extLst>
      <p:ext uri="{BB962C8B-B14F-4D97-AF65-F5344CB8AC3E}">
        <p14:creationId xmlns:p14="http://schemas.microsoft.com/office/powerpoint/2010/main" val="3319862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BEB192-0A7F-0C6B-6995-6C22ADC063A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25660501-47AE-DEC8-E698-036B58E04D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2FC91D44-15A1-89A2-28BB-32163D3059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78C7B8E-6F67-03A3-7326-76289BEF67DE}"/>
              </a:ext>
            </a:extLst>
          </p:cNvPr>
          <p:cNvSpPr>
            <a:spLocks noGrp="1"/>
          </p:cNvSpPr>
          <p:nvPr>
            <p:ph type="dt" sz="half" idx="10"/>
          </p:nvPr>
        </p:nvSpPr>
        <p:spPr/>
        <p:txBody>
          <a:bodyPr/>
          <a:lstStyle/>
          <a:p>
            <a:fld id="{721CF256-0AA8-4E1F-B010-D87701207E66}" type="datetimeFigureOut">
              <a:rPr lang="es-CO" smtClean="0"/>
              <a:t>4/01/2024</a:t>
            </a:fld>
            <a:endParaRPr lang="es-CO"/>
          </a:p>
        </p:txBody>
      </p:sp>
      <p:sp>
        <p:nvSpPr>
          <p:cNvPr id="6" name="Marcador de pie de página 5">
            <a:extLst>
              <a:ext uri="{FF2B5EF4-FFF2-40B4-BE49-F238E27FC236}">
                <a16:creationId xmlns:a16="http://schemas.microsoft.com/office/drawing/2014/main" id="{A261728B-B4BE-71A9-5DD7-292E8F65DF86}"/>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E6EA5B4D-D9D0-6650-DEEA-69D7F86CA673}"/>
              </a:ext>
            </a:extLst>
          </p:cNvPr>
          <p:cNvSpPr>
            <a:spLocks noGrp="1"/>
          </p:cNvSpPr>
          <p:nvPr>
            <p:ph type="sldNum" sz="quarter" idx="12"/>
          </p:nvPr>
        </p:nvSpPr>
        <p:spPr/>
        <p:txBody>
          <a:bodyPr/>
          <a:lstStyle/>
          <a:p>
            <a:fld id="{11EFA961-F8CD-487B-B2DD-4F692DDD8CB9}" type="slidenum">
              <a:rPr lang="es-CO" smtClean="0"/>
              <a:t>‹Nº›</a:t>
            </a:fld>
            <a:endParaRPr lang="es-CO"/>
          </a:p>
        </p:txBody>
      </p:sp>
    </p:spTree>
    <p:extLst>
      <p:ext uri="{BB962C8B-B14F-4D97-AF65-F5344CB8AC3E}">
        <p14:creationId xmlns:p14="http://schemas.microsoft.com/office/powerpoint/2010/main" val="1894853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B2F92C-0287-EB12-425F-BD049820E9A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30473808-C8CF-43C1-5195-075A9A5AA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DAB88253-C3DE-EC85-625B-2F7BA70E6B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4EBEFDC-DFF7-D438-C9B1-B60C65D2C255}"/>
              </a:ext>
            </a:extLst>
          </p:cNvPr>
          <p:cNvSpPr>
            <a:spLocks noGrp="1"/>
          </p:cNvSpPr>
          <p:nvPr>
            <p:ph type="dt" sz="half" idx="10"/>
          </p:nvPr>
        </p:nvSpPr>
        <p:spPr/>
        <p:txBody>
          <a:bodyPr/>
          <a:lstStyle/>
          <a:p>
            <a:fld id="{721CF256-0AA8-4E1F-B010-D87701207E66}" type="datetimeFigureOut">
              <a:rPr lang="es-CO" smtClean="0"/>
              <a:t>4/01/2024</a:t>
            </a:fld>
            <a:endParaRPr lang="es-CO"/>
          </a:p>
        </p:txBody>
      </p:sp>
      <p:sp>
        <p:nvSpPr>
          <p:cNvPr id="6" name="Marcador de pie de página 5">
            <a:extLst>
              <a:ext uri="{FF2B5EF4-FFF2-40B4-BE49-F238E27FC236}">
                <a16:creationId xmlns:a16="http://schemas.microsoft.com/office/drawing/2014/main" id="{5841D496-7731-0A3F-06A3-88A6FC7D948C}"/>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BA56DA12-D378-C7E6-3196-5110B01B40C6}"/>
              </a:ext>
            </a:extLst>
          </p:cNvPr>
          <p:cNvSpPr>
            <a:spLocks noGrp="1"/>
          </p:cNvSpPr>
          <p:nvPr>
            <p:ph type="sldNum" sz="quarter" idx="12"/>
          </p:nvPr>
        </p:nvSpPr>
        <p:spPr/>
        <p:txBody>
          <a:bodyPr/>
          <a:lstStyle/>
          <a:p>
            <a:fld id="{11EFA961-F8CD-487B-B2DD-4F692DDD8CB9}" type="slidenum">
              <a:rPr lang="es-CO" smtClean="0"/>
              <a:t>‹Nº›</a:t>
            </a:fld>
            <a:endParaRPr lang="es-CO"/>
          </a:p>
        </p:txBody>
      </p:sp>
    </p:spTree>
    <p:extLst>
      <p:ext uri="{BB962C8B-B14F-4D97-AF65-F5344CB8AC3E}">
        <p14:creationId xmlns:p14="http://schemas.microsoft.com/office/powerpoint/2010/main" val="1939593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8F06265-3E27-657D-39EC-0058E5B9CC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932AEB27-647F-FA9B-4F29-604C1304DD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7D84194F-9622-3CFC-421E-013FBB8C67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1CF256-0AA8-4E1F-B010-D87701207E66}" type="datetimeFigureOut">
              <a:rPr lang="es-CO" smtClean="0"/>
              <a:t>4/01/2024</a:t>
            </a:fld>
            <a:endParaRPr lang="es-CO"/>
          </a:p>
        </p:txBody>
      </p:sp>
      <p:sp>
        <p:nvSpPr>
          <p:cNvPr id="5" name="Marcador de pie de página 4">
            <a:extLst>
              <a:ext uri="{FF2B5EF4-FFF2-40B4-BE49-F238E27FC236}">
                <a16:creationId xmlns:a16="http://schemas.microsoft.com/office/drawing/2014/main" id="{0F800AA5-4D11-D8C6-E97D-EE15DBA466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C054987D-CAFA-26B9-234D-2A8ECF7A8D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EFA961-F8CD-487B-B2DD-4F692DDD8CB9}" type="slidenum">
              <a:rPr lang="es-CO" smtClean="0"/>
              <a:t>‹Nº›</a:t>
            </a:fld>
            <a:endParaRPr lang="es-CO"/>
          </a:p>
        </p:txBody>
      </p:sp>
    </p:spTree>
    <p:extLst>
      <p:ext uri="{BB962C8B-B14F-4D97-AF65-F5344CB8AC3E}">
        <p14:creationId xmlns:p14="http://schemas.microsoft.com/office/powerpoint/2010/main" val="1798583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fif"/><Relationship Id="rId1" Type="http://schemas.openxmlformats.org/officeDocument/2006/relationships/slideLayout" Target="../slideLayouts/slideLayout7.xml"/><Relationship Id="rId5" Type="http://schemas.openxmlformats.org/officeDocument/2006/relationships/image" Target="../media/image46.jpg"/><Relationship Id="rId4" Type="http://schemas.openxmlformats.org/officeDocument/2006/relationships/image" Target="../media/image45.jp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png"/><Relationship Id="rId26" Type="http://schemas.openxmlformats.org/officeDocument/2006/relationships/image" Target="../media/image71.png"/><Relationship Id="rId3" Type="http://schemas.openxmlformats.org/officeDocument/2006/relationships/image" Target="../media/image49.png"/><Relationship Id="rId21" Type="http://schemas.openxmlformats.org/officeDocument/2006/relationships/image" Target="../media/image66.png"/><Relationship Id="rId7" Type="http://schemas.openxmlformats.org/officeDocument/2006/relationships/image" Target="../media/image52.png"/><Relationship Id="rId12" Type="http://schemas.openxmlformats.org/officeDocument/2006/relationships/image" Target="../media/image57.jpeg"/><Relationship Id="rId17" Type="http://schemas.openxmlformats.org/officeDocument/2006/relationships/image" Target="../media/image62.png"/><Relationship Id="rId25" Type="http://schemas.openxmlformats.org/officeDocument/2006/relationships/image" Target="../media/image70.png"/><Relationship Id="rId2" Type="http://schemas.openxmlformats.org/officeDocument/2006/relationships/hyperlink" Target="https://www.sena.edu.co/es-co/Paginas/default.aspx" TargetMode="External"/><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png"/><Relationship Id="rId24" Type="http://schemas.openxmlformats.org/officeDocument/2006/relationships/image" Target="../media/image69.png"/><Relationship Id="rId5" Type="http://schemas.openxmlformats.org/officeDocument/2006/relationships/hyperlink" Target="http://www.unitropico.edu.co/" TargetMode="External"/><Relationship Id="rId15" Type="http://schemas.openxmlformats.org/officeDocument/2006/relationships/image" Target="../media/image60.jpeg"/><Relationship Id="rId23" Type="http://schemas.openxmlformats.org/officeDocument/2006/relationships/image" Target="../media/image68.png"/><Relationship Id="rId10" Type="http://schemas.openxmlformats.org/officeDocument/2006/relationships/image" Target="../media/image55.png"/><Relationship Id="rId19" Type="http://schemas.openxmlformats.org/officeDocument/2006/relationships/image" Target="../media/image64.png"/><Relationship Id="rId4" Type="http://schemas.openxmlformats.org/officeDocument/2006/relationships/image" Target="../media/image50.png"/><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image" Target="../media/image6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image" Target="../media/image88.png"/><Relationship Id="rId1" Type="http://schemas.openxmlformats.org/officeDocument/2006/relationships/slideLayout" Target="../slideLayouts/slideLayout1.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Layout" Target="../diagrams/layout1.xml"/><Relationship Id="rId7" Type="http://schemas.openxmlformats.org/officeDocument/2006/relationships/image" Target="../media/image18.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openxmlformats.org/officeDocument/2006/relationships/image" Target="../media/image22.png"/><Relationship Id="rId5" Type="http://schemas.openxmlformats.org/officeDocument/2006/relationships/diagramColors" Target="../diagrams/colors1.xml"/><Relationship Id="rId10" Type="http://schemas.openxmlformats.org/officeDocument/2006/relationships/image" Target="../media/image21.png"/><Relationship Id="rId4" Type="http://schemas.openxmlformats.org/officeDocument/2006/relationships/diagramQuickStyle" Target="../diagrams/quickStyle1.xml"/><Relationship Id="rId9" Type="http://schemas.openxmlformats.org/officeDocument/2006/relationships/image" Target="../media/image2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image" Target="../media/image23.png"/><Relationship Id="rId16"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D66F365-788B-4AA3-8527-3642FEAE6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ángulo 2">
            <a:extLst>
              <a:ext uri="{FF2B5EF4-FFF2-40B4-BE49-F238E27FC236}">
                <a16:creationId xmlns:a16="http://schemas.microsoft.com/office/drawing/2014/main" id="{7045346A-1E78-07B2-82F9-5E6F78A01F3F}"/>
              </a:ext>
            </a:extLst>
          </p:cNvPr>
          <p:cNvSpPr/>
          <p:nvPr/>
        </p:nvSpPr>
        <p:spPr>
          <a:xfrm>
            <a:off x="8030817" y="2782957"/>
            <a:ext cx="2415209" cy="2882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866669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ipse 2">
            <a:extLst>
              <a:ext uri="{FF2B5EF4-FFF2-40B4-BE49-F238E27FC236}">
                <a16:creationId xmlns:a16="http://schemas.microsoft.com/office/drawing/2014/main" id="{C48D8847-C096-41B6-8265-EA4A2D7C2087}"/>
              </a:ext>
            </a:extLst>
          </p:cNvPr>
          <p:cNvSpPr/>
          <p:nvPr/>
        </p:nvSpPr>
        <p:spPr>
          <a:xfrm>
            <a:off x="801983" y="1686677"/>
            <a:ext cx="2147455" cy="2092036"/>
          </a:xfrm>
          <a:prstGeom prst="ellipse">
            <a:avLst/>
          </a:prstGeom>
          <a:blipFill>
            <a:blip r:embed="rId2"/>
            <a:stretch>
              <a:fillRect/>
            </a:stretch>
          </a:blip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4" name="Elipse 3">
            <a:extLst>
              <a:ext uri="{FF2B5EF4-FFF2-40B4-BE49-F238E27FC236}">
                <a16:creationId xmlns:a16="http://schemas.microsoft.com/office/drawing/2014/main" id="{37721211-9D88-4C8F-A082-54F630FCDF6B}"/>
              </a:ext>
            </a:extLst>
          </p:cNvPr>
          <p:cNvSpPr/>
          <p:nvPr/>
        </p:nvSpPr>
        <p:spPr>
          <a:xfrm>
            <a:off x="3580890" y="1686677"/>
            <a:ext cx="2147455" cy="2092036"/>
          </a:xfrm>
          <a:prstGeom prst="ellipse">
            <a:avLst/>
          </a:prstGeom>
          <a:blipFill dpi="0" rotWithShape="1">
            <a:blip r:embed="rId3"/>
            <a:srcRect/>
            <a:stretch>
              <a:fillRect/>
            </a:stretch>
          </a:blip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5" name="Elipse 4">
            <a:extLst>
              <a:ext uri="{FF2B5EF4-FFF2-40B4-BE49-F238E27FC236}">
                <a16:creationId xmlns:a16="http://schemas.microsoft.com/office/drawing/2014/main" id="{48E652C5-C8FA-419C-9A04-9CDE1933D12D}"/>
              </a:ext>
            </a:extLst>
          </p:cNvPr>
          <p:cNvSpPr/>
          <p:nvPr/>
        </p:nvSpPr>
        <p:spPr>
          <a:xfrm>
            <a:off x="6359797" y="1686677"/>
            <a:ext cx="2147455" cy="2092036"/>
          </a:xfrm>
          <a:prstGeom prst="ellipse">
            <a:avLst/>
          </a:prstGeom>
          <a:blipFill>
            <a:blip r:embed="rId4"/>
            <a:stretch>
              <a:fillRect/>
            </a:stretch>
          </a:blip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6" name="CuadroTexto 5">
            <a:extLst>
              <a:ext uri="{FF2B5EF4-FFF2-40B4-BE49-F238E27FC236}">
                <a16:creationId xmlns:a16="http://schemas.microsoft.com/office/drawing/2014/main" id="{AC3B2FF8-D83E-4A49-BC33-6A2B9DF92C42}"/>
              </a:ext>
            </a:extLst>
          </p:cNvPr>
          <p:cNvSpPr txBox="1"/>
          <p:nvPr/>
        </p:nvSpPr>
        <p:spPr>
          <a:xfrm>
            <a:off x="801983" y="1136553"/>
            <a:ext cx="1519968"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kern="1200" cap="none" normalizeH="0" baseline="0" noProof="0" dirty="0">
                <a:ln>
                  <a:noFill/>
                </a:ln>
                <a:effectLst/>
                <a:uLnTx/>
                <a:uFillTx/>
                <a:latin typeface="Bio Sans" panose="020B0506020202040204" pitchFamily="34" charset="0"/>
                <a:ea typeface="Microsoft JhengHei" panose="020B0604030504040204" pitchFamily="34" charset="-120"/>
              </a:rPr>
              <a:t>AGROINDUSTRIA</a:t>
            </a:r>
            <a:endParaRPr kumimoji="0" lang="es-CO" sz="1400" b="1" i="0" u="none" kern="1200" cap="none" normalizeH="0" baseline="0" noProof="0" dirty="0">
              <a:ln>
                <a:noFill/>
              </a:ln>
              <a:effectLst/>
              <a:uLnTx/>
              <a:uFillTx/>
              <a:latin typeface="Bio Sans" panose="020B0506020202040204" pitchFamily="34" charset="0"/>
              <a:ea typeface="Microsoft JhengHei" panose="020B0604030504040204" pitchFamily="34" charset="-120"/>
            </a:endParaRPr>
          </a:p>
        </p:txBody>
      </p:sp>
      <p:sp>
        <p:nvSpPr>
          <p:cNvPr id="7" name="CuadroTexto 6">
            <a:extLst>
              <a:ext uri="{FF2B5EF4-FFF2-40B4-BE49-F238E27FC236}">
                <a16:creationId xmlns:a16="http://schemas.microsoft.com/office/drawing/2014/main" id="{B47BD3A0-9F11-4598-944A-FC91ED303F6E}"/>
              </a:ext>
            </a:extLst>
          </p:cNvPr>
          <p:cNvSpPr txBox="1"/>
          <p:nvPr/>
        </p:nvSpPr>
        <p:spPr>
          <a:xfrm>
            <a:off x="4083774" y="1108976"/>
            <a:ext cx="93807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normalizeH="0" baseline="0" noProof="0" dirty="0">
                <a:ln>
                  <a:noFill/>
                </a:ln>
                <a:effectLst/>
                <a:uLnTx/>
                <a:uFillTx/>
                <a:latin typeface="Bio Sans" panose="020B0506020202040204" pitchFamily="34" charset="0"/>
                <a:ea typeface="Microsoft JhengHei" panose="020B0604030504040204" pitchFamily="34" charset="-120"/>
              </a:rPr>
              <a:t>TURISMO</a:t>
            </a:r>
            <a:endParaRPr kumimoji="0" lang="es-CO" sz="1400" b="1" i="0" u="none" strike="noStrike" kern="1200" cap="none" normalizeH="0" baseline="0" noProof="0" dirty="0">
              <a:ln>
                <a:noFill/>
              </a:ln>
              <a:effectLst/>
              <a:uLnTx/>
              <a:uFillTx/>
              <a:latin typeface="Bio Sans" panose="020B0506020202040204" pitchFamily="34" charset="0"/>
              <a:ea typeface="Microsoft JhengHei" panose="020B0604030504040204" pitchFamily="34" charset="-120"/>
            </a:endParaRPr>
          </a:p>
        </p:txBody>
      </p:sp>
      <p:sp>
        <p:nvSpPr>
          <p:cNvPr id="8" name="CuadroTexto 7">
            <a:extLst>
              <a:ext uri="{FF2B5EF4-FFF2-40B4-BE49-F238E27FC236}">
                <a16:creationId xmlns:a16="http://schemas.microsoft.com/office/drawing/2014/main" id="{EB06241E-9A22-454F-B4D0-5763672214AF}"/>
              </a:ext>
            </a:extLst>
          </p:cNvPr>
          <p:cNvSpPr txBox="1"/>
          <p:nvPr/>
        </p:nvSpPr>
        <p:spPr>
          <a:xfrm>
            <a:off x="6871510" y="1010035"/>
            <a:ext cx="1124026"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normalizeH="0" baseline="0" noProof="0" dirty="0">
                <a:ln>
                  <a:noFill/>
                </a:ln>
                <a:effectLst/>
                <a:uLnTx/>
                <a:uFillTx/>
                <a:latin typeface="Bio Sans" panose="020B0506020202040204" pitchFamily="34" charset="0"/>
                <a:ea typeface="Microsoft JhengHei" panose="020B0604030504040204" pitchFamily="34" charset="-120"/>
              </a:rPr>
              <a:t>ECONOMÍA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normalizeH="0" baseline="0" noProof="0" dirty="0">
                <a:ln>
                  <a:noFill/>
                </a:ln>
                <a:effectLst/>
                <a:uLnTx/>
                <a:uFillTx/>
                <a:latin typeface="Bio Sans" panose="020B0506020202040204" pitchFamily="34" charset="0"/>
                <a:ea typeface="Microsoft JhengHei" panose="020B0604030504040204" pitchFamily="34" charset="-120"/>
              </a:rPr>
              <a:t>CIRCULAR</a:t>
            </a:r>
            <a:endParaRPr kumimoji="0" lang="es-CO" sz="1400" b="1" i="0" u="none" strike="noStrike" kern="1200" cap="none" normalizeH="0" baseline="0" noProof="0" dirty="0">
              <a:ln>
                <a:noFill/>
              </a:ln>
              <a:effectLst/>
              <a:uLnTx/>
              <a:uFillTx/>
              <a:latin typeface="Bio Sans" panose="020B0506020202040204" pitchFamily="34" charset="0"/>
              <a:ea typeface="Microsoft JhengHei" panose="020B0604030504040204" pitchFamily="34" charset="-120"/>
            </a:endParaRPr>
          </a:p>
        </p:txBody>
      </p:sp>
      <p:sp>
        <p:nvSpPr>
          <p:cNvPr id="9" name="CuadroTexto 8">
            <a:extLst>
              <a:ext uri="{FF2B5EF4-FFF2-40B4-BE49-F238E27FC236}">
                <a16:creationId xmlns:a16="http://schemas.microsoft.com/office/drawing/2014/main" id="{77DBB38F-F8EF-4EBC-8DA2-E2CAC82DDB25}"/>
              </a:ext>
            </a:extLst>
          </p:cNvPr>
          <p:cNvSpPr txBox="1"/>
          <p:nvPr/>
        </p:nvSpPr>
        <p:spPr>
          <a:xfrm>
            <a:off x="738307" y="4000465"/>
            <a:ext cx="2147455" cy="224676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effectLst/>
                <a:uLnTx/>
                <a:uFillTx/>
                <a:latin typeface="Bio Sans Light" panose="020B0406020202040204" pitchFamily="34" charset="0"/>
                <a:ea typeface="Microsoft JhengHei" panose="020B0604030504040204" pitchFamily="34" charset="-120"/>
                <a:cs typeface="Microsoft Tai Le" panose="020B0502040204020203" pitchFamily="34" charset="0"/>
              </a:rPr>
              <a:t>Ganadería sostenible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dirty="0">
                <a:latin typeface="Bio Sans Light" panose="020B0406020202040204" pitchFamily="34" charset="0"/>
                <a:ea typeface="Microsoft JhengHei" panose="020B0604030504040204" pitchFamily="34" charset="-120"/>
                <a:cs typeface="Microsoft Tai Le" panose="020B0502040204020203" pitchFamily="34" charset="0"/>
              </a:rPr>
              <a:t>Agricultura:</a:t>
            </a:r>
          </a:p>
          <a:p>
            <a:pPr marL="742950" lvl="1" indent="-285750" defTabSz="457200">
              <a:buFont typeface="Arial" panose="020B0604020202020204" pitchFamily="34" charset="0"/>
              <a:buChar char="•"/>
              <a:defRPr/>
            </a:pPr>
            <a:r>
              <a:rPr lang="es-ES" sz="1400" dirty="0">
                <a:latin typeface="Bio Sans Light" panose="020B0406020202040204" pitchFamily="34" charset="0"/>
                <a:ea typeface="Microsoft JhengHei" panose="020B0604030504040204" pitchFamily="34" charset="-120"/>
                <a:cs typeface="Microsoft Tai Le" panose="020B0502040204020203" pitchFamily="34" charset="0"/>
              </a:rPr>
              <a:t>Arroz</a:t>
            </a:r>
          </a:p>
          <a:p>
            <a:pPr marL="742950" lvl="1" indent="-285750" defTabSz="457200">
              <a:buFont typeface="Arial" panose="020B0604020202020204" pitchFamily="34" charset="0"/>
              <a:buChar char="•"/>
              <a:defRPr/>
            </a:pPr>
            <a:r>
              <a:rPr lang="es-ES" sz="1400" dirty="0">
                <a:latin typeface="Bio Sans Light" panose="020B0406020202040204" pitchFamily="34" charset="0"/>
                <a:ea typeface="Microsoft JhengHei" panose="020B0604030504040204" pitchFamily="34" charset="-120"/>
                <a:cs typeface="Microsoft Tai Le" panose="020B0502040204020203" pitchFamily="34" charset="0"/>
              </a:rPr>
              <a:t>Palma</a:t>
            </a:r>
          </a:p>
          <a:p>
            <a:pPr marL="742950" lvl="1" indent="-285750" defTabSz="457200">
              <a:buFont typeface="Arial" panose="020B0604020202020204" pitchFamily="34" charset="0"/>
              <a:buChar char="•"/>
              <a:defRPr/>
            </a:pPr>
            <a:r>
              <a:rPr lang="es-ES" sz="1400" dirty="0">
                <a:latin typeface="Bio Sans Light" panose="020B0406020202040204" pitchFamily="34" charset="0"/>
                <a:ea typeface="Microsoft JhengHei" panose="020B0604030504040204" pitchFamily="34" charset="-120"/>
                <a:cs typeface="Microsoft Tai Le" panose="020B0502040204020203" pitchFamily="34" charset="0"/>
              </a:rPr>
              <a:t>Cacao</a:t>
            </a:r>
          </a:p>
          <a:p>
            <a:pPr marL="742950" lvl="1" indent="-285750" defTabSz="457200">
              <a:buFont typeface="Arial" panose="020B0604020202020204" pitchFamily="34" charset="0"/>
              <a:buChar char="•"/>
              <a:defRPr/>
            </a:pPr>
            <a:r>
              <a:rPr lang="es-ES" sz="1400" dirty="0">
                <a:latin typeface="Bio Sans Light" panose="020B0406020202040204" pitchFamily="34" charset="0"/>
                <a:ea typeface="Microsoft JhengHei" panose="020B0604030504040204" pitchFamily="34" charset="-120"/>
                <a:cs typeface="Microsoft Tai Le" panose="020B0502040204020203" pitchFamily="34" charset="0"/>
              </a:rPr>
              <a:t>Café</a:t>
            </a:r>
          </a:p>
          <a:p>
            <a:pPr marL="742950" lvl="1" indent="-285750" defTabSz="457200">
              <a:buFont typeface="Arial" panose="020B0604020202020204" pitchFamily="34" charset="0"/>
              <a:buChar char="•"/>
              <a:defRPr/>
            </a:pPr>
            <a:r>
              <a:rPr lang="es-ES" sz="1400" dirty="0">
                <a:latin typeface="Bio Sans Light" panose="020B0406020202040204" pitchFamily="34" charset="0"/>
                <a:ea typeface="Microsoft JhengHei" panose="020B0604030504040204" pitchFamily="34" charset="-120"/>
                <a:cs typeface="Microsoft Tai Le" panose="020B0502040204020203" pitchFamily="34" charset="0"/>
              </a:rPr>
              <a:t>Plátano</a:t>
            </a:r>
          </a:p>
          <a:p>
            <a:pPr marL="742950" lvl="1" indent="-285750" defTabSz="457200">
              <a:buFont typeface="Arial" panose="020B0604020202020204" pitchFamily="34" charset="0"/>
              <a:buChar char="•"/>
              <a:defRPr/>
            </a:pPr>
            <a:r>
              <a:rPr lang="es-ES" sz="1400" dirty="0">
                <a:latin typeface="Bio Sans Light" panose="020B0406020202040204" pitchFamily="34" charset="0"/>
                <a:ea typeface="Microsoft JhengHei" panose="020B0604030504040204" pitchFamily="34" charset="-120"/>
                <a:cs typeface="Microsoft Tai Le" panose="020B0502040204020203" pitchFamily="34" charset="0"/>
              </a:rPr>
              <a:t>Frutas</a:t>
            </a:r>
          </a:p>
          <a:p>
            <a:pPr marL="742950" lvl="1" indent="-285750" defTabSz="457200">
              <a:buFont typeface="Arial" panose="020B0604020202020204" pitchFamily="34" charset="0"/>
              <a:buChar char="•"/>
              <a:defRPr/>
            </a:pPr>
            <a:r>
              <a:rPr lang="es-ES" sz="1400" dirty="0">
                <a:latin typeface="Bio Sans Light" panose="020B0406020202040204" pitchFamily="34" charset="0"/>
                <a:ea typeface="Microsoft JhengHei" panose="020B0604030504040204" pitchFamily="34" charset="-120"/>
                <a:cs typeface="Microsoft Tai Le" panose="020B0502040204020203" pitchFamily="34" charset="0"/>
              </a:rPr>
              <a:t>Sábila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dirty="0">
                <a:latin typeface="Bio Sans Light" panose="020B0406020202040204" pitchFamily="34" charset="0"/>
                <a:ea typeface="Microsoft JhengHei" panose="020B0604030504040204" pitchFamily="34" charset="-120"/>
                <a:cs typeface="Microsoft Tai Le" panose="020B0502040204020203" pitchFamily="34" charset="0"/>
              </a:rPr>
              <a:t>Soporte competitivo</a:t>
            </a:r>
            <a:endParaRPr kumimoji="0" lang="es-ES" sz="1400" b="0" i="0" u="none" strike="noStrike" kern="1200" cap="none" spc="0" normalizeH="0" baseline="0" noProof="0" dirty="0">
              <a:ln>
                <a:noFill/>
              </a:ln>
              <a:effectLst/>
              <a:uLnTx/>
              <a:uFillTx/>
              <a:latin typeface="Bio Sans Light" panose="020B0406020202040204" pitchFamily="34" charset="0"/>
              <a:ea typeface="Microsoft JhengHei" panose="020B0604030504040204" pitchFamily="34" charset="-120"/>
              <a:cs typeface="Microsoft Tai Le" panose="020B0502040204020203" pitchFamily="34" charset="0"/>
            </a:endParaRPr>
          </a:p>
        </p:txBody>
      </p:sp>
      <p:sp>
        <p:nvSpPr>
          <p:cNvPr id="10" name="CuadroTexto 9">
            <a:extLst>
              <a:ext uri="{FF2B5EF4-FFF2-40B4-BE49-F238E27FC236}">
                <a16:creationId xmlns:a16="http://schemas.microsoft.com/office/drawing/2014/main" id="{E1995534-4A85-4E77-9198-BEA84AF4BCCB}"/>
              </a:ext>
            </a:extLst>
          </p:cNvPr>
          <p:cNvSpPr txBox="1"/>
          <p:nvPr/>
        </p:nvSpPr>
        <p:spPr>
          <a:xfrm>
            <a:off x="3613737" y="4000465"/>
            <a:ext cx="2147455" cy="138499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effectLst/>
                <a:uLnTx/>
                <a:uFillTx/>
                <a:latin typeface="Bio Sans Light" panose="020B0406020202040204" pitchFamily="34" charset="0"/>
                <a:ea typeface="Microsoft JhengHei" panose="020B0604030504040204" pitchFamily="34" charset="-120"/>
                <a:cs typeface="Microsoft Tai Le" panose="020B0502040204020203" pitchFamily="34" charset="0"/>
              </a:rPr>
              <a:t>Turismo naturaleza</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s-ES" sz="1400" b="0" i="0" u="none" strike="noStrike" kern="1200" cap="none" spc="0" normalizeH="0" baseline="0" noProof="0" dirty="0">
                <a:ln>
                  <a:noFill/>
                </a:ln>
                <a:effectLst/>
                <a:uLnTx/>
                <a:uFillTx/>
                <a:latin typeface="Bio Sans Light" panose="020B0406020202040204" pitchFamily="34" charset="0"/>
                <a:ea typeface="Microsoft JhengHei" panose="020B0604030504040204" pitchFamily="34" charset="-120"/>
                <a:cs typeface="Microsoft Tai Le" panose="020B0502040204020203" pitchFamily="34" charset="0"/>
              </a:rPr>
              <a:t>Avistamiento de aves</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s-ES" sz="1400" b="0" i="0" u="none" strike="noStrike" kern="1200" cap="none" spc="0" normalizeH="0" baseline="0" noProof="0" dirty="0">
                <a:ln>
                  <a:noFill/>
                </a:ln>
                <a:effectLst/>
                <a:uLnTx/>
                <a:uFillTx/>
                <a:latin typeface="Bio Sans Light" panose="020B0406020202040204" pitchFamily="34" charset="0"/>
                <a:ea typeface="Microsoft JhengHei" panose="020B0604030504040204" pitchFamily="34" charset="-120"/>
                <a:cs typeface="Microsoft Tai Le" panose="020B0502040204020203" pitchFamily="34" charset="0"/>
              </a:rPr>
              <a:t>Safari Llanero</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es-ES" sz="1400" dirty="0">
                <a:latin typeface="Bio Sans Light" panose="020B0406020202040204" pitchFamily="34" charset="0"/>
                <a:ea typeface="Microsoft JhengHei" panose="020B0604030504040204" pitchFamily="34" charset="-120"/>
                <a:cs typeface="Microsoft Tai Le" panose="020B0502040204020203" pitchFamily="34" charset="0"/>
              </a:rPr>
              <a:t>Bienestar</a:t>
            </a:r>
            <a:endParaRPr kumimoji="0" lang="es-ES" sz="1400" b="0" i="0" u="none" strike="noStrike" kern="1200" cap="none" spc="0" normalizeH="0" baseline="0" noProof="0" dirty="0">
              <a:ln>
                <a:noFill/>
              </a:ln>
              <a:effectLst/>
              <a:uLnTx/>
              <a:uFillTx/>
              <a:latin typeface="Bio Sans Light" panose="020B0406020202040204" pitchFamily="34" charset="0"/>
              <a:ea typeface="Microsoft JhengHei" panose="020B0604030504040204" pitchFamily="34" charset="-120"/>
              <a:cs typeface="Microsoft Tai Le" panose="020B0502040204020203"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effectLst/>
                <a:uLnTx/>
                <a:uFillTx/>
                <a:latin typeface="Bio Sans Light" panose="020B0406020202040204" pitchFamily="34" charset="0"/>
                <a:ea typeface="Microsoft JhengHei" panose="020B0604030504040204" pitchFamily="34" charset="-120"/>
                <a:cs typeface="Microsoft Tai Le" panose="020B0502040204020203" pitchFamily="34" charset="0"/>
              </a:rPr>
              <a:t>Turismo MICE </a:t>
            </a:r>
          </a:p>
        </p:txBody>
      </p:sp>
      <p:sp>
        <p:nvSpPr>
          <p:cNvPr id="11" name="CuadroTexto 10">
            <a:extLst>
              <a:ext uri="{FF2B5EF4-FFF2-40B4-BE49-F238E27FC236}">
                <a16:creationId xmlns:a16="http://schemas.microsoft.com/office/drawing/2014/main" id="{DF681590-3E3A-4FAF-904C-FF04E280E900}"/>
              </a:ext>
            </a:extLst>
          </p:cNvPr>
          <p:cNvSpPr txBox="1"/>
          <p:nvPr/>
        </p:nvSpPr>
        <p:spPr>
          <a:xfrm>
            <a:off x="6263273" y="4000465"/>
            <a:ext cx="2459433" cy="1169551"/>
          </a:xfrm>
          <a:prstGeom prst="rect">
            <a:avLst/>
          </a:prstGeom>
          <a:noFill/>
        </p:spPr>
        <p:txBody>
          <a:bodyPr wrap="square" rtlCol="0">
            <a:spAutoFit/>
          </a:bodyPr>
          <a:lstStyle/>
          <a:p>
            <a:pPr marL="742950" lvl="1" indent="-285750" defTabSz="457200">
              <a:buFont typeface="Arial" panose="020B0604020202020204" pitchFamily="34" charset="0"/>
              <a:buChar char="•"/>
              <a:defRPr/>
            </a:pPr>
            <a:r>
              <a:rPr kumimoji="0" lang="es-ES" sz="1400" b="0" i="0" u="none" strike="noStrike" kern="1200" cap="none" spc="0" normalizeH="0" baseline="0" noProof="0" dirty="0">
                <a:ln>
                  <a:noFill/>
                </a:ln>
                <a:effectLst/>
                <a:uLnTx/>
                <a:uFillTx/>
                <a:latin typeface="Bio Sans Light" panose="020B0406020202040204" pitchFamily="34" charset="0"/>
                <a:ea typeface="Microsoft JhengHei" panose="020B0604030504040204" pitchFamily="34" charset="-120"/>
                <a:cs typeface="Microsoft Tai Le" panose="020B0502040204020203" pitchFamily="34" charset="0"/>
              </a:rPr>
              <a:t>Biomasa</a:t>
            </a:r>
          </a:p>
          <a:p>
            <a:pPr marL="742950" lvl="1" indent="-285750" defTabSz="457200">
              <a:buFont typeface="Arial" panose="020B0604020202020204" pitchFamily="34" charset="0"/>
              <a:buChar char="•"/>
              <a:defRPr/>
            </a:pPr>
            <a:r>
              <a:rPr lang="es-ES" sz="1400" dirty="0">
                <a:latin typeface="Bio Sans Light" panose="020B0406020202040204" pitchFamily="34" charset="0"/>
                <a:ea typeface="Microsoft JhengHei" panose="020B0604030504040204" pitchFamily="34" charset="-120"/>
                <a:cs typeface="Microsoft Tai Le" panose="020B0502040204020203" pitchFamily="34" charset="0"/>
              </a:rPr>
              <a:t>Bonos de carbono</a:t>
            </a:r>
          </a:p>
          <a:p>
            <a:pPr marL="742950" lvl="1" indent="-285750" defTabSz="457200">
              <a:buFont typeface="Arial" panose="020B0604020202020204" pitchFamily="34" charset="0"/>
              <a:buChar char="•"/>
              <a:defRPr/>
            </a:pPr>
            <a:r>
              <a:rPr kumimoji="0" lang="es-ES" sz="1400" b="0" i="0" u="none" strike="noStrike" kern="1200" cap="none" spc="0" normalizeH="0" baseline="0" noProof="0" dirty="0">
                <a:ln>
                  <a:noFill/>
                </a:ln>
                <a:effectLst/>
                <a:uLnTx/>
                <a:uFillTx/>
                <a:latin typeface="Bio Sans Light" panose="020B0406020202040204" pitchFamily="34" charset="0"/>
                <a:ea typeface="Microsoft JhengHei" panose="020B0604030504040204" pitchFamily="34" charset="-120"/>
                <a:cs typeface="Microsoft Tai Le" panose="020B0502040204020203" pitchFamily="34" charset="0"/>
              </a:rPr>
              <a:t>Energía solar</a:t>
            </a:r>
          </a:p>
          <a:p>
            <a:pPr marL="742950" lvl="1" indent="-285750" defTabSz="457200">
              <a:buFont typeface="Arial" panose="020B0604020202020204" pitchFamily="34" charset="0"/>
              <a:buChar char="•"/>
              <a:defRPr/>
            </a:pPr>
            <a:endParaRPr kumimoji="0" lang="es-ES" sz="1400" b="0" i="0" u="none" strike="noStrike" kern="1200" cap="none" spc="0" normalizeH="0" baseline="0" noProof="0" dirty="0">
              <a:ln>
                <a:noFill/>
              </a:ln>
              <a:effectLst/>
              <a:uLnTx/>
              <a:uFillTx/>
              <a:latin typeface="Bio Sans Light" panose="020B0406020202040204" pitchFamily="34" charset="0"/>
              <a:ea typeface="Microsoft JhengHei" panose="020B0604030504040204" pitchFamily="34" charset="-120"/>
              <a:cs typeface="Microsoft Tai Le"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O" sz="1400" b="0" i="0" u="none" strike="noStrike" kern="1200" cap="none" spc="0" normalizeH="0" baseline="0" noProof="0" dirty="0">
              <a:ln>
                <a:noFill/>
              </a:ln>
              <a:effectLst/>
              <a:uLnTx/>
              <a:uFillTx/>
              <a:latin typeface="Bio Sans Light" panose="020B0406020202040204" pitchFamily="34" charset="0"/>
              <a:ea typeface="Microsoft JhengHei" panose="020B0604030504040204" pitchFamily="34" charset="-120"/>
              <a:cs typeface="Microsoft Tai Le" panose="020B0502040204020203" pitchFamily="34" charset="0"/>
            </a:endParaRPr>
          </a:p>
        </p:txBody>
      </p:sp>
      <p:sp>
        <p:nvSpPr>
          <p:cNvPr id="18" name="CuadroTexto 17">
            <a:extLst>
              <a:ext uri="{FF2B5EF4-FFF2-40B4-BE49-F238E27FC236}">
                <a16:creationId xmlns:a16="http://schemas.microsoft.com/office/drawing/2014/main" id="{7C4EBD6A-7513-493B-8744-532812D9E2E7}"/>
              </a:ext>
            </a:extLst>
          </p:cNvPr>
          <p:cNvSpPr txBox="1"/>
          <p:nvPr/>
        </p:nvSpPr>
        <p:spPr>
          <a:xfrm>
            <a:off x="9321583" y="4003627"/>
            <a:ext cx="2301275" cy="954107"/>
          </a:xfrm>
          <a:prstGeom prst="rect">
            <a:avLst/>
          </a:prstGeom>
          <a:noFill/>
        </p:spPr>
        <p:txBody>
          <a:bodyPr wrap="square" rtlCol="0">
            <a:spAutoFit/>
          </a:bodyPr>
          <a:lstStyle/>
          <a:p>
            <a:pPr marL="285750" indent="-285750">
              <a:buFont typeface="Arial" panose="020B0604020202020204" pitchFamily="34" charset="0"/>
              <a:buChar char="•"/>
            </a:pPr>
            <a:r>
              <a:rPr lang="es-ES" sz="1400" dirty="0">
                <a:latin typeface="Bio Sans Light" panose="020B0406020202040204" pitchFamily="34" charset="0"/>
                <a:cs typeface="Microsoft Tai Le" panose="020B0502040204020203" pitchFamily="34" charset="0"/>
              </a:rPr>
              <a:t>Zapatos</a:t>
            </a:r>
          </a:p>
          <a:p>
            <a:pPr marL="285750" indent="-285750">
              <a:buFont typeface="Arial" panose="020B0604020202020204" pitchFamily="34" charset="0"/>
              <a:buChar char="•"/>
            </a:pPr>
            <a:r>
              <a:rPr lang="es-ES" sz="1400" dirty="0">
                <a:latin typeface="Bio Sans Light" panose="020B0406020202040204" pitchFamily="34" charset="0"/>
                <a:cs typeface="Microsoft Tai Le" panose="020B0502040204020203" pitchFamily="34" charset="0"/>
              </a:rPr>
              <a:t>Confecciones</a:t>
            </a:r>
          </a:p>
          <a:p>
            <a:pPr marL="285750" indent="-285750">
              <a:buFont typeface="Arial" panose="020B0604020202020204" pitchFamily="34" charset="0"/>
              <a:buChar char="•"/>
            </a:pPr>
            <a:r>
              <a:rPr lang="es-ES" sz="1400" dirty="0">
                <a:latin typeface="Bio Sans Light" panose="020B0406020202040204" pitchFamily="34" charset="0"/>
                <a:cs typeface="Microsoft Tai Le" panose="020B0502040204020203" pitchFamily="34" charset="0"/>
              </a:rPr>
              <a:t>Alimentos procesados</a:t>
            </a:r>
          </a:p>
          <a:p>
            <a:pPr marL="285750" indent="-285750">
              <a:buFont typeface="Arial" panose="020B0604020202020204" pitchFamily="34" charset="0"/>
              <a:buChar char="•"/>
            </a:pPr>
            <a:r>
              <a:rPr lang="es-ES" sz="1400" dirty="0">
                <a:latin typeface="Bio Sans Light" panose="020B0406020202040204" pitchFamily="34" charset="0"/>
                <a:cs typeface="Microsoft Tai Le" panose="020B0502040204020203" pitchFamily="34" charset="0"/>
              </a:rPr>
              <a:t>Metalmecánica</a:t>
            </a:r>
            <a:endParaRPr lang="es-CO" sz="1400" dirty="0">
              <a:latin typeface="Bio Sans Light" panose="020B0406020202040204" pitchFamily="34" charset="0"/>
              <a:cs typeface="Microsoft Tai Le" panose="020B0502040204020203" pitchFamily="34" charset="0"/>
            </a:endParaRPr>
          </a:p>
        </p:txBody>
      </p:sp>
      <p:sp>
        <p:nvSpPr>
          <p:cNvPr id="19" name="CuadroTexto 18">
            <a:extLst>
              <a:ext uri="{FF2B5EF4-FFF2-40B4-BE49-F238E27FC236}">
                <a16:creationId xmlns:a16="http://schemas.microsoft.com/office/drawing/2014/main" id="{DB426CC3-896A-4E67-BA8C-D79C3D469780}"/>
              </a:ext>
            </a:extLst>
          </p:cNvPr>
          <p:cNvSpPr txBox="1"/>
          <p:nvPr/>
        </p:nvSpPr>
        <p:spPr>
          <a:xfrm>
            <a:off x="9607136" y="1001255"/>
            <a:ext cx="1210588"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normalizeH="0" baseline="0" noProof="0" dirty="0">
                <a:ln>
                  <a:noFill/>
                </a:ln>
                <a:effectLst/>
                <a:uLnTx/>
                <a:uFillTx/>
                <a:latin typeface="Bio Sans" panose="020B0506020202040204" pitchFamily="34" charset="0"/>
                <a:ea typeface="Microsoft JhengHei" panose="020B0604030504040204" pitchFamily="34" charset="-120"/>
              </a:rPr>
              <a:t>ECONOMÍA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normalizeH="0" baseline="0" noProof="0" dirty="0">
                <a:ln>
                  <a:noFill/>
                </a:ln>
                <a:effectLst/>
                <a:uLnTx/>
                <a:uFillTx/>
                <a:latin typeface="Bio Sans" panose="020B0506020202040204" pitchFamily="34" charset="0"/>
                <a:ea typeface="Microsoft JhengHei" panose="020B0604030504040204" pitchFamily="34" charset="-120"/>
              </a:rPr>
              <a:t>EMERGENTE</a:t>
            </a:r>
            <a:endParaRPr kumimoji="0" lang="es-CO" sz="1400" b="1" i="0" u="none" strike="noStrike" kern="1200" cap="none" normalizeH="0" baseline="0" noProof="0" dirty="0">
              <a:ln>
                <a:noFill/>
              </a:ln>
              <a:effectLst/>
              <a:uLnTx/>
              <a:uFillTx/>
              <a:latin typeface="Bio Sans" panose="020B0506020202040204" pitchFamily="34" charset="0"/>
              <a:ea typeface="Microsoft JhengHei" panose="020B0604030504040204" pitchFamily="34" charset="-120"/>
            </a:endParaRPr>
          </a:p>
        </p:txBody>
      </p:sp>
      <p:sp>
        <p:nvSpPr>
          <p:cNvPr id="20" name="Elipse 19">
            <a:extLst>
              <a:ext uri="{FF2B5EF4-FFF2-40B4-BE49-F238E27FC236}">
                <a16:creationId xmlns:a16="http://schemas.microsoft.com/office/drawing/2014/main" id="{2149A2DD-67EE-490D-8E32-B643D66131FB}"/>
              </a:ext>
            </a:extLst>
          </p:cNvPr>
          <p:cNvSpPr/>
          <p:nvPr/>
        </p:nvSpPr>
        <p:spPr>
          <a:xfrm>
            <a:off x="9138703" y="1686677"/>
            <a:ext cx="2147455" cy="2092036"/>
          </a:xfrm>
          <a:prstGeom prst="ellipse">
            <a:avLst/>
          </a:prstGeom>
          <a:blipFill>
            <a:blip r:embed="rId5"/>
            <a:stretch>
              <a:fillRect/>
            </a:stretch>
          </a:blip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15" name="CuadroTexto 14">
            <a:extLst>
              <a:ext uri="{FF2B5EF4-FFF2-40B4-BE49-F238E27FC236}">
                <a16:creationId xmlns:a16="http://schemas.microsoft.com/office/drawing/2014/main" id="{3FFC7A1A-FBF3-47A3-9E6D-BEC840F11E24}"/>
              </a:ext>
            </a:extLst>
          </p:cNvPr>
          <p:cNvSpPr txBox="1"/>
          <p:nvPr/>
        </p:nvSpPr>
        <p:spPr>
          <a:xfrm>
            <a:off x="3810780" y="238890"/>
            <a:ext cx="4570482" cy="461665"/>
          </a:xfrm>
          <a:prstGeom prst="rect">
            <a:avLst/>
          </a:prstGeom>
          <a:solidFill>
            <a:srgbClr val="C00000"/>
          </a:solidFill>
        </p:spPr>
        <p:txBody>
          <a:bodyPr wrap="none" rtlCol="0">
            <a:spAutoFit/>
          </a:bodyPr>
          <a:lstStyle/>
          <a:p>
            <a:pPr algn="ctr"/>
            <a:r>
              <a:rPr lang="es-ES" sz="2400" spc="300" dirty="0">
                <a:solidFill>
                  <a:schemeClr val="bg1"/>
                </a:solidFill>
                <a:latin typeface="Bio Sans Light" panose="020B0406020202040204" pitchFamily="34" charset="0"/>
                <a:ea typeface="Microsoft JhengHei" panose="020B0604030504040204" pitchFamily="34" charset="-120"/>
              </a:rPr>
              <a:t>SECTORES </a:t>
            </a:r>
            <a:r>
              <a:rPr lang="es-ES" sz="2400" b="1" spc="300" dirty="0">
                <a:solidFill>
                  <a:schemeClr val="bg1"/>
                </a:solidFill>
                <a:latin typeface="Bio Sans" panose="020B0506020202040204" pitchFamily="34" charset="0"/>
                <a:ea typeface="Microsoft JhengHei" panose="020B0604030504040204" pitchFamily="34" charset="-120"/>
              </a:rPr>
              <a:t>ESTRATEGICOS</a:t>
            </a:r>
            <a:endParaRPr lang="es-CO" sz="24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995270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540D4FFD-296F-4A63-BCA7-0A6A987179C6}"/>
              </a:ext>
            </a:extLst>
          </p:cNvPr>
          <p:cNvSpPr/>
          <p:nvPr/>
        </p:nvSpPr>
        <p:spPr>
          <a:xfrm>
            <a:off x="0" y="6732105"/>
            <a:ext cx="12192000" cy="17890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FE4C84A3-4F25-4801-0B04-D8B6F99C2F4B}"/>
              </a:ext>
            </a:extLst>
          </p:cNvPr>
          <p:cNvSpPr txBox="1"/>
          <p:nvPr/>
        </p:nvSpPr>
        <p:spPr>
          <a:xfrm>
            <a:off x="2535508" y="855784"/>
            <a:ext cx="7120984" cy="646331"/>
          </a:xfrm>
          <a:prstGeom prst="rect">
            <a:avLst/>
          </a:prstGeom>
          <a:noFill/>
        </p:spPr>
        <p:txBody>
          <a:bodyPr wrap="square" rtlCol="0">
            <a:spAutoFit/>
          </a:bodyPr>
          <a:lstStyle/>
          <a:p>
            <a:pPr algn="ctr"/>
            <a:r>
              <a:rPr lang="es-CO" dirty="0">
                <a:solidFill>
                  <a:schemeClr val="tx1">
                    <a:lumMod val="75000"/>
                    <a:lumOff val="25000"/>
                  </a:schemeClr>
                </a:solidFill>
                <a:latin typeface="Bio Sans Light" panose="020B0406020202040204" pitchFamily="34" charset="0"/>
                <a:ea typeface="Malgun Gothic Semilight" panose="020B0502040204020203" pitchFamily="34" charset="-128"/>
                <a:cs typeface="Malgun Gothic Semilight" panose="020B0502040204020203" pitchFamily="34" charset="-128"/>
              </a:rPr>
              <a:t>Casanare cuenta con 5 aeropuertos regionales, siendo el principal el a</a:t>
            </a:r>
            <a:r>
              <a:rPr lang="es-CO" b="1" dirty="0">
                <a:solidFill>
                  <a:schemeClr val="tx1">
                    <a:lumMod val="75000"/>
                    <a:lumOff val="25000"/>
                  </a:schemeClr>
                </a:solidFill>
                <a:latin typeface="Bio Sans" panose="020B0506020202040204" pitchFamily="34" charset="0"/>
                <a:ea typeface="Malgun Gothic Semilight" panose="020B0502040204020203" pitchFamily="34" charset="-128"/>
                <a:cs typeface="Malgun Gothic Semilight" panose="020B0502040204020203" pitchFamily="34" charset="-128"/>
              </a:rPr>
              <a:t>eropuerto El Alcaraván de la ciudad de Yopal</a:t>
            </a:r>
          </a:p>
        </p:txBody>
      </p:sp>
      <p:sp>
        <p:nvSpPr>
          <p:cNvPr id="3" name="CuadroTexto 2">
            <a:extLst>
              <a:ext uri="{FF2B5EF4-FFF2-40B4-BE49-F238E27FC236}">
                <a16:creationId xmlns:a16="http://schemas.microsoft.com/office/drawing/2014/main" id="{A121B42D-27FF-8BA3-2D98-F8B05F32E31A}"/>
              </a:ext>
            </a:extLst>
          </p:cNvPr>
          <p:cNvSpPr txBox="1"/>
          <p:nvPr/>
        </p:nvSpPr>
        <p:spPr>
          <a:xfrm>
            <a:off x="295896" y="3971526"/>
            <a:ext cx="5791019" cy="1899687"/>
          </a:xfrm>
          <a:prstGeom prst="rect">
            <a:avLst/>
          </a:prstGeom>
          <a:noFill/>
        </p:spPr>
        <p:txBody>
          <a:bodyPr wrap="square">
            <a:spAutoFit/>
          </a:bodyPr>
          <a:lstStyle/>
          <a:p>
            <a:pPr algn="l">
              <a:lnSpc>
                <a:spcPct val="150000"/>
              </a:lnSpc>
            </a:pPr>
            <a:r>
              <a:rPr lang="es-CO" sz="1600" dirty="0">
                <a:solidFill>
                  <a:schemeClr val="tx1">
                    <a:lumMod val="75000"/>
                    <a:lumOff val="25000"/>
                  </a:schemeClr>
                </a:solidFill>
                <a:latin typeface="Bio Sans Light" panose="020B0406020202040204" pitchFamily="34" charset="0"/>
                <a:ea typeface="Malgun Gothic Semilight" panose="020B0502040204020203" pitchFamily="34" charset="-128"/>
                <a:cs typeface="Microsoft Tai Le" panose="020B0502040204020203" pitchFamily="34" charset="0"/>
              </a:rPr>
              <a:t>Longitud de pista: </a:t>
            </a:r>
            <a:r>
              <a:rPr lang="es-CO" sz="1600" b="1" dirty="0">
                <a:solidFill>
                  <a:schemeClr val="tx1">
                    <a:lumMod val="75000"/>
                    <a:lumOff val="25000"/>
                  </a:schemeClr>
                </a:solidFill>
                <a:latin typeface="Bio Sans" panose="020B0506020202040204" pitchFamily="34" charset="0"/>
                <a:ea typeface="Malgun Gothic Semilight" panose="020B0502040204020203" pitchFamily="34" charset="-128"/>
                <a:cs typeface="Microsoft Tai Le" panose="020B0502040204020203" pitchFamily="34" charset="0"/>
              </a:rPr>
              <a:t>2.245 metros en asfalto</a:t>
            </a:r>
          </a:p>
          <a:p>
            <a:pPr algn="l">
              <a:lnSpc>
                <a:spcPct val="150000"/>
              </a:lnSpc>
            </a:pPr>
            <a:r>
              <a:rPr lang="es-CO" sz="1600" dirty="0">
                <a:solidFill>
                  <a:schemeClr val="tx1">
                    <a:lumMod val="75000"/>
                    <a:lumOff val="25000"/>
                  </a:schemeClr>
                </a:solidFill>
                <a:latin typeface="Bio Sans Light" panose="020B0406020202040204" pitchFamily="34" charset="0"/>
                <a:ea typeface="Malgun Gothic Semilight" panose="020B0502040204020203" pitchFamily="34" charset="-128"/>
                <a:cs typeface="Microsoft Tai Le" panose="020B0502040204020203" pitchFamily="34" charset="0"/>
              </a:rPr>
              <a:t>Peso máximo de operación: </a:t>
            </a:r>
            <a:r>
              <a:rPr lang="es-CO" sz="1600" b="1" dirty="0">
                <a:solidFill>
                  <a:schemeClr val="tx1">
                    <a:lumMod val="75000"/>
                    <a:lumOff val="25000"/>
                  </a:schemeClr>
                </a:solidFill>
                <a:latin typeface="Bio Sans" panose="020B0506020202040204" pitchFamily="34" charset="0"/>
                <a:ea typeface="Malgun Gothic Semilight" panose="020B0502040204020203" pitchFamily="34" charset="-128"/>
                <a:cs typeface="Microsoft Tai Le" panose="020B0502040204020203" pitchFamily="34" charset="0"/>
              </a:rPr>
              <a:t>200.000 libras.</a:t>
            </a:r>
          </a:p>
          <a:p>
            <a:pPr algn="l">
              <a:lnSpc>
                <a:spcPct val="150000"/>
              </a:lnSpc>
            </a:pPr>
            <a:r>
              <a:rPr lang="es-CO" sz="1600" dirty="0">
                <a:solidFill>
                  <a:schemeClr val="tx1">
                    <a:lumMod val="75000"/>
                    <a:lumOff val="25000"/>
                  </a:schemeClr>
                </a:solidFill>
                <a:latin typeface="Bio Sans Light" panose="020B0406020202040204" pitchFamily="34" charset="0"/>
                <a:ea typeface="Malgun Gothic Semilight" panose="020B0502040204020203" pitchFamily="34" charset="-128"/>
                <a:cs typeface="Microsoft Tai Le" panose="020B0502040204020203" pitchFamily="34" charset="0"/>
              </a:rPr>
              <a:t>Pista iluminada en su totalidad, operación: </a:t>
            </a:r>
            <a:r>
              <a:rPr lang="es-CO" sz="1600" b="1" dirty="0">
                <a:solidFill>
                  <a:schemeClr val="tx1">
                    <a:lumMod val="75000"/>
                    <a:lumOff val="25000"/>
                  </a:schemeClr>
                </a:solidFill>
                <a:latin typeface="Bio Sans" panose="020B0506020202040204" pitchFamily="34" charset="0"/>
                <a:ea typeface="Malgun Gothic Semilight" panose="020B0502040204020203" pitchFamily="34" charset="-128"/>
                <a:cs typeface="Microsoft Tai Le" panose="020B0502040204020203" pitchFamily="34" charset="0"/>
              </a:rPr>
              <a:t>6:00 a las 20:00</a:t>
            </a:r>
          </a:p>
          <a:p>
            <a:pPr algn="l">
              <a:lnSpc>
                <a:spcPct val="150000"/>
              </a:lnSpc>
            </a:pPr>
            <a:r>
              <a:rPr lang="es-CO" sz="1600" dirty="0">
                <a:solidFill>
                  <a:schemeClr val="tx1">
                    <a:lumMod val="75000"/>
                    <a:lumOff val="25000"/>
                  </a:schemeClr>
                </a:solidFill>
                <a:latin typeface="Bio Sans Light" panose="020B0406020202040204" pitchFamily="34" charset="0"/>
                <a:ea typeface="Malgun Gothic Semilight" panose="020B0502040204020203" pitchFamily="34" charset="-128"/>
                <a:cs typeface="Microsoft Tai Le" panose="020B0502040204020203" pitchFamily="34" charset="0"/>
              </a:rPr>
              <a:t>Capacidad para aviones: </a:t>
            </a:r>
            <a:r>
              <a:rPr lang="es-CO" sz="1600" b="1" dirty="0">
                <a:solidFill>
                  <a:schemeClr val="tx1">
                    <a:lumMod val="75000"/>
                    <a:lumOff val="25000"/>
                  </a:schemeClr>
                </a:solidFill>
                <a:latin typeface="Bio Sans" panose="020B0506020202040204" pitchFamily="34" charset="0"/>
                <a:ea typeface="Malgun Gothic Semilight" panose="020B0502040204020203" pitchFamily="34" charset="-128"/>
                <a:cs typeface="Microsoft Tai Le" panose="020B0502040204020203" pitchFamily="34" charset="0"/>
              </a:rPr>
              <a:t>Antonov-124-100</a:t>
            </a:r>
          </a:p>
          <a:p>
            <a:pPr algn="l">
              <a:lnSpc>
                <a:spcPct val="150000"/>
              </a:lnSpc>
            </a:pPr>
            <a:r>
              <a:rPr lang="es-CO" sz="1600" b="1" dirty="0">
                <a:solidFill>
                  <a:schemeClr val="tx1">
                    <a:lumMod val="75000"/>
                    <a:lumOff val="25000"/>
                  </a:schemeClr>
                </a:solidFill>
                <a:latin typeface="Bio Sans" panose="020B0506020202040204" pitchFamily="34" charset="0"/>
                <a:ea typeface="Malgun Gothic Semilight" panose="020B0502040204020203" pitchFamily="34" charset="-128"/>
                <a:cs typeface="Microsoft Tai Le" panose="020B0502040204020203" pitchFamily="34" charset="0"/>
              </a:rPr>
              <a:t>Radiofaro omnidireccional de muy alta frecuencia</a:t>
            </a:r>
          </a:p>
        </p:txBody>
      </p:sp>
      <p:pic>
        <p:nvPicPr>
          <p:cNvPr id="4" name="Picture 2" descr="Aeropuerto El Alcaraván - Wikipedia, la enciclopedia libre">
            <a:extLst>
              <a:ext uri="{FF2B5EF4-FFF2-40B4-BE49-F238E27FC236}">
                <a16:creationId xmlns:a16="http://schemas.microsoft.com/office/drawing/2014/main" id="{021134C2-77E6-917D-D752-E3FF04352A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521" y="1626156"/>
            <a:ext cx="4946073" cy="221531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Gráfico 5">
            <a:extLst>
              <a:ext uri="{FF2B5EF4-FFF2-40B4-BE49-F238E27FC236}">
                <a16:creationId xmlns:a16="http://schemas.microsoft.com/office/drawing/2014/main" id="{A21E34D4-0FD9-5FEC-A905-A111DA139D6F}"/>
              </a:ext>
            </a:extLst>
          </p:cNvPr>
          <p:cNvGraphicFramePr/>
          <p:nvPr>
            <p:extLst>
              <p:ext uri="{D42A27DB-BD31-4B8C-83A1-F6EECF244321}">
                <p14:modId xmlns:p14="http://schemas.microsoft.com/office/powerpoint/2010/main" val="2142934299"/>
              </p:ext>
            </p:extLst>
          </p:nvPr>
        </p:nvGraphicFramePr>
        <p:xfrm>
          <a:off x="6086915" y="2576483"/>
          <a:ext cx="5487650" cy="3193705"/>
        </p:xfrm>
        <a:graphic>
          <a:graphicData uri="http://schemas.openxmlformats.org/drawingml/2006/chart">
            <c:chart xmlns:c="http://schemas.openxmlformats.org/drawingml/2006/chart" xmlns:r="http://schemas.openxmlformats.org/officeDocument/2006/relationships" r:id="rId3"/>
          </a:graphicData>
        </a:graphic>
      </p:graphicFrame>
      <p:sp>
        <p:nvSpPr>
          <p:cNvPr id="7" name="CuadroTexto 6">
            <a:extLst>
              <a:ext uri="{FF2B5EF4-FFF2-40B4-BE49-F238E27FC236}">
                <a16:creationId xmlns:a16="http://schemas.microsoft.com/office/drawing/2014/main" id="{0E0B346F-ECF2-0812-248A-75B7D827A97A}"/>
              </a:ext>
            </a:extLst>
          </p:cNvPr>
          <p:cNvSpPr txBox="1"/>
          <p:nvPr/>
        </p:nvSpPr>
        <p:spPr>
          <a:xfrm>
            <a:off x="7467288" y="1626156"/>
            <a:ext cx="3463290" cy="584775"/>
          </a:xfrm>
          <a:prstGeom prst="rect">
            <a:avLst/>
          </a:prstGeom>
          <a:solidFill>
            <a:srgbClr val="C00000"/>
          </a:solidFill>
        </p:spPr>
        <p:txBody>
          <a:bodyPr wrap="square">
            <a:spAutoFit/>
          </a:bodyPr>
          <a:lstStyle/>
          <a:p>
            <a:pPr algn="ctr" defTabSz="914400"/>
            <a:r>
              <a:rPr lang="es-ES" sz="1600" dirty="0">
                <a:solidFill>
                  <a:schemeClr val="bg1"/>
                </a:solidFill>
                <a:latin typeface="Bio Sans Light" panose="020B0406020202040204" pitchFamily="34" charset="0"/>
                <a:ea typeface="Cambria Math" panose="02040503050406030204" pitchFamily="18" charset="0"/>
                <a:cs typeface="Ebrima" panose="02000000000000000000" pitchFamily="2" charset="0"/>
              </a:rPr>
              <a:t>Pasajeros movilizados aeropuerto </a:t>
            </a:r>
          </a:p>
          <a:p>
            <a:pPr algn="ctr" defTabSz="914400"/>
            <a:r>
              <a:rPr lang="es-ES" sz="1600" b="1" dirty="0">
                <a:solidFill>
                  <a:schemeClr val="bg1"/>
                </a:solidFill>
                <a:latin typeface="Bio Sans" panose="020B0506020202040204" pitchFamily="34" charset="0"/>
                <a:ea typeface="Cambria Math" panose="02040503050406030204" pitchFamily="18" charset="0"/>
                <a:cs typeface="Ebrima" panose="02000000000000000000" pitchFamily="2" charset="0"/>
              </a:rPr>
              <a:t>El Alcaraván de Yopal</a:t>
            </a:r>
          </a:p>
        </p:txBody>
      </p:sp>
      <p:sp>
        <p:nvSpPr>
          <p:cNvPr id="8" name="CuadroTexto 7">
            <a:extLst>
              <a:ext uri="{FF2B5EF4-FFF2-40B4-BE49-F238E27FC236}">
                <a16:creationId xmlns:a16="http://schemas.microsoft.com/office/drawing/2014/main" id="{45A8E007-255F-CDB9-280B-5FF3B4515878}"/>
              </a:ext>
            </a:extLst>
          </p:cNvPr>
          <p:cNvSpPr txBox="1"/>
          <p:nvPr/>
        </p:nvSpPr>
        <p:spPr>
          <a:xfrm>
            <a:off x="7961878" y="5899776"/>
            <a:ext cx="2474110" cy="276999"/>
          </a:xfrm>
          <a:prstGeom prst="rect">
            <a:avLst/>
          </a:prstGeom>
          <a:noFill/>
        </p:spPr>
        <p:txBody>
          <a:bodyPr wrap="square" rtlCol="0">
            <a:spAutoFit/>
          </a:bodyPr>
          <a:lstStyle/>
          <a:p>
            <a:pPr algn="ctr"/>
            <a:r>
              <a:rPr lang="es-ES" sz="1200" dirty="0">
                <a:latin typeface="Bio Sans Light" panose="020B0406020202040204" pitchFamily="34" charset="0"/>
              </a:rPr>
              <a:t>Fuente: Ministerio de Transporte</a:t>
            </a:r>
            <a:endParaRPr lang="es-CO" sz="1200" dirty="0">
              <a:latin typeface="Bio Sans Light" panose="020B0406020202040204" pitchFamily="34" charset="0"/>
            </a:endParaRPr>
          </a:p>
        </p:txBody>
      </p:sp>
      <p:sp>
        <p:nvSpPr>
          <p:cNvPr id="10" name="CuadroTexto 9">
            <a:extLst>
              <a:ext uri="{FF2B5EF4-FFF2-40B4-BE49-F238E27FC236}">
                <a16:creationId xmlns:a16="http://schemas.microsoft.com/office/drawing/2014/main" id="{10AE4AA1-2A3B-49CF-8079-DCC7F4B03FD9}"/>
              </a:ext>
            </a:extLst>
          </p:cNvPr>
          <p:cNvSpPr txBox="1"/>
          <p:nvPr/>
        </p:nvSpPr>
        <p:spPr>
          <a:xfrm>
            <a:off x="4387096" y="238890"/>
            <a:ext cx="3417923" cy="400110"/>
          </a:xfrm>
          <a:prstGeom prst="rect">
            <a:avLst/>
          </a:prstGeom>
          <a:solidFill>
            <a:srgbClr val="C00000"/>
          </a:solidFill>
        </p:spPr>
        <p:txBody>
          <a:bodyPr wrap="none" rtlCol="0">
            <a:spAutoFit/>
          </a:bodyPr>
          <a:lstStyle/>
          <a:p>
            <a:pPr algn="ctr"/>
            <a:r>
              <a:rPr lang="es-ES" sz="2000" spc="300" dirty="0">
                <a:solidFill>
                  <a:schemeClr val="bg1"/>
                </a:solidFill>
                <a:latin typeface="Bio Sans Light" panose="020B0406020202040204" pitchFamily="34" charset="0"/>
                <a:ea typeface="Microsoft JhengHei" panose="020B0604030504040204" pitchFamily="34" charset="-120"/>
              </a:rPr>
              <a:t>CONECTIVIDAD AÉREA</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2237644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540D4FFD-296F-4A63-BCA7-0A6A987179C6}"/>
              </a:ext>
            </a:extLst>
          </p:cNvPr>
          <p:cNvSpPr/>
          <p:nvPr/>
        </p:nvSpPr>
        <p:spPr>
          <a:xfrm>
            <a:off x="0" y="6732105"/>
            <a:ext cx="12192000" cy="17890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AutoShape 2">
            <a:extLst>
              <a:ext uri="{FF2B5EF4-FFF2-40B4-BE49-F238E27FC236}">
                <a16:creationId xmlns:a16="http://schemas.microsoft.com/office/drawing/2014/main" id="{9F428D3E-FC98-C61D-AEE8-3639E1D2E3B1}"/>
              </a:ext>
            </a:extLst>
          </p:cNvPr>
          <p:cNvSpPr>
            <a:spLocks noChangeAspect="1" noChangeArrowheads="1"/>
          </p:cNvSpPr>
          <p:nvPr/>
        </p:nvSpPr>
        <p:spPr bwMode="auto">
          <a:xfrm>
            <a:off x="3703320" y="3276600"/>
            <a:ext cx="2545080" cy="25450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0" name="Imagen 9">
            <a:extLst>
              <a:ext uri="{FF2B5EF4-FFF2-40B4-BE49-F238E27FC236}">
                <a16:creationId xmlns:a16="http://schemas.microsoft.com/office/drawing/2014/main" id="{0448F84F-B061-0FB7-D6DC-ED3BB5982C12}"/>
              </a:ext>
            </a:extLst>
          </p:cNvPr>
          <p:cNvPicPr>
            <a:picLocks noChangeAspect="1"/>
          </p:cNvPicPr>
          <p:nvPr/>
        </p:nvPicPr>
        <p:blipFill rotWithShape="1">
          <a:blip r:embed="rId2"/>
          <a:srcRect l="25687" t="20443" r="4656" b="6812"/>
          <a:stretch/>
        </p:blipFill>
        <p:spPr>
          <a:xfrm>
            <a:off x="861084" y="129469"/>
            <a:ext cx="10469832" cy="6147423"/>
          </a:xfrm>
          <a:prstGeom prst="rect">
            <a:avLst/>
          </a:prstGeom>
        </p:spPr>
      </p:pic>
      <p:sp>
        <p:nvSpPr>
          <p:cNvPr id="11" name="CuadroTexto 10">
            <a:extLst>
              <a:ext uri="{FF2B5EF4-FFF2-40B4-BE49-F238E27FC236}">
                <a16:creationId xmlns:a16="http://schemas.microsoft.com/office/drawing/2014/main" id="{3E07115D-42C5-CBF0-8785-CDCC88DCCBD2}"/>
              </a:ext>
            </a:extLst>
          </p:cNvPr>
          <p:cNvSpPr txBox="1"/>
          <p:nvPr/>
        </p:nvSpPr>
        <p:spPr>
          <a:xfrm>
            <a:off x="650328" y="6336211"/>
            <a:ext cx="1800225" cy="276999"/>
          </a:xfrm>
          <a:prstGeom prst="rect">
            <a:avLst/>
          </a:prstGeom>
          <a:noFill/>
        </p:spPr>
        <p:txBody>
          <a:bodyPr wrap="square" rtlCol="0">
            <a:spAutoFit/>
          </a:bodyPr>
          <a:lstStyle/>
          <a:p>
            <a:r>
              <a:rPr lang="es-ES" sz="1200" dirty="0">
                <a:latin typeface="Bio Sans" panose="020B0506020202040204" pitchFamily="34" charset="0"/>
              </a:rPr>
              <a:t>Fuente: COTELCO</a:t>
            </a:r>
            <a:endParaRPr lang="es-CO" sz="1200" dirty="0">
              <a:latin typeface="Bio Sans" panose="020B0506020202040204" pitchFamily="34" charset="0"/>
            </a:endParaRPr>
          </a:p>
        </p:txBody>
      </p:sp>
      <p:sp>
        <p:nvSpPr>
          <p:cNvPr id="6" name="CuadroTexto 5">
            <a:extLst>
              <a:ext uri="{FF2B5EF4-FFF2-40B4-BE49-F238E27FC236}">
                <a16:creationId xmlns:a16="http://schemas.microsoft.com/office/drawing/2014/main" id="{F941114D-7C57-31BB-16DC-5AFB08153087}"/>
              </a:ext>
            </a:extLst>
          </p:cNvPr>
          <p:cNvSpPr txBox="1"/>
          <p:nvPr/>
        </p:nvSpPr>
        <p:spPr>
          <a:xfrm>
            <a:off x="1713370" y="5967008"/>
            <a:ext cx="8765259" cy="307777"/>
          </a:xfrm>
          <a:prstGeom prst="rect">
            <a:avLst/>
          </a:prstGeom>
          <a:noFill/>
        </p:spPr>
        <p:txBody>
          <a:bodyPr wrap="square">
            <a:spAutoFit/>
          </a:bodyPr>
          <a:lstStyle/>
          <a:p>
            <a:pPr algn="ctr"/>
            <a:r>
              <a:rPr lang="es-ES" sz="1400" b="1" i="0" dirty="0">
                <a:solidFill>
                  <a:srgbClr val="000000"/>
                </a:solidFill>
                <a:effectLst/>
                <a:latin typeface="Bio Sans Light" panose="020B0406020202040204" pitchFamily="34" charset="0"/>
              </a:rPr>
              <a:t>En Junio 2023 Casanare presentó la cuarta mejor ocupación hotelera del país (63.84%)</a:t>
            </a:r>
            <a:endParaRPr lang="es-CO" sz="1400" b="1" dirty="0">
              <a:latin typeface="Bio Sans Light" panose="020B0406020202040204" pitchFamily="34" charset="0"/>
            </a:endParaRPr>
          </a:p>
        </p:txBody>
      </p:sp>
      <p:sp>
        <p:nvSpPr>
          <p:cNvPr id="7" name="CuadroTexto 6">
            <a:extLst>
              <a:ext uri="{FF2B5EF4-FFF2-40B4-BE49-F238E27FC236}">
                <a16:creationId xmlns:a16="http://schemas.microsoft.com/office/drawing/2014/main" id="{5E6CEDBD-9C31-4EDF-9F0A-5150E648638C}"/>
              </a:ext>
            </a:extLst>
          </p:cNvPr>
          <p:cNvSpPr txBox="1"/>
          <p:nvPr/>
        </p:nvSpPr>
        <p:spPr>
          <a:xfrm>
            <a:off x="5472386" y="638283"/>
            <a:ext cx="1552028"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TURISMO</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4177216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B87EF674-5E64-4B4B-AD54-831E0B77BA26}"/>
              </a:ext>
            </a:extLst>
          </p:cNvPr>
          <p:cNvSpPr/>
          <p:nvPr/>
        </p:nvSpPr>
        <p:spPr>
          <a:xfrm>
            <a:off x="4151526" y="815393"/>
            <a:ext cx="7505478" cy="110295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Picture 10" descr="Archivo:Sena Colombia logo.svg - Wikipedia, la enciclopedia libre">
            <a:hlinkClick r:id="rId2"/>
            <a:extLst>
              <a:ext uri="{FF2B5EF4-FFF2-40B4-BE49-F238E27FC236}">
                <a16:creationId xmlns:a16="http://schemas.microsoft.com/office/drawing/2014/main" id="{BEF72E26-AF82-4100-96AA-9843B9A16A7E}"/>
              </a:ext>
            </a:extLst>
          </p:cNvPr>
          <p:cNvPicPr>
            <a:picLocks noChangeAspect="1" noChangeArrowheads="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40421" y="1798657"/>
            <a:ext cx="711942" cy="697570"/>
          </a:xfrm>
          <a:prstGeom prst="rect">
            <a:avLst/>
          </a:prstGeom>
          <a:noFill/>
          <a:extLst>
            <a:ext uri="{909E8E84-426E-40DD-AFC4-6F175D3DCCD1}">
              <a14:hiddenFill xmlns:a14="http://schemas.microsoft.com/office/drawing/2010/main">
                <a:solidFill>
                  <a:srgbClr val="FFFFFF"/>
                </a:solidFill>
              </a14:hiddenFill>
            </a:ext>
          </a:extLst>
        </p:spPr>
      </p:pic>
      <p:sp>
        <p:nvSpPr>
          <p:cNvPr id="28" name="CuadroTexto 20">
            <a:extLst>
              <a:ext uri="{FF2B5EF4-FFF2-40B4-BE49-F238E27FC236}">
                <a16:creationId xmlns:a16="http://schemas.microsoft.com/office/drawing/2014/main" id="{37F1F238-90BC-4907-AD93-568E438A6CED}"/>
              </a:ext>
            </a:extLst>
          </p:cNvPr>
          <p:cNvSpPr txBox="1"/>
          <p:nvPr/>
        </p:nvSpPr>
        <p:spPr>
          <a:xfrm>
            <a:off x="406049" y="1071993"/>
            <a:ext cx="3508747" cy="492443"/>
          </a:xfrm>
          <a:prstGeom prst="rect">
            <a:avLst/>
          </a:prstGeom>
          <a:noFill/>
        </p:spPr>
        <p:txBody>
          <a:bodyPr wrap="square" rtlCol="0" anchor="ctr">
            <a:spAutoFit/>
          </a:bodyPr>
          <a:lstStyle/>
          <a:p>
            <a:pPr>
              <a:defRPr/>
            </a:pPr>
            <a:r>
              <a:rPr lang="es-CO" sz="1300" b="1" dirty="0">
                <a:latin typeface="Bio Sans" panose="020B0506020202040204" pitchFamily="34" charset="0"/>
                <a:ea typeface="Microsoft JhengHei" panose="020B0604030504040204" pitchFamily="34" charset="-120"/>
                <a:cs typeface="Microsoft Tai Le" panose="020B0502040204020203" pitchFamily="34" charset="0"/>
              </a:rPr>
              <a:t>107 |</a:t>
            </a:r>
            <a:r>
              <a:rPr kumimoji="0" lang="es-CO" sz="1300" b="1" i="0" u="none" strike="noStrike" kern="1200" cap="none" spc="0" normalizeH="0" baseline="0" noProof="0" dirty="0">
                <a:ln>
                  <a:noFill/>
                </a:ln>
                <a:effectLst/>
                <a:uLnTx/>
                <a:uFillTx/>
                <a:latin typeface="Bio Sans" panose="020B0506020202040204" pitchFamily="34" charset="0"/>
                <a:ea typeface="Microsoft JhengHei" panose="020B0604030504040204" pitchFamily="34" charset="-120"/>
                <a:cs typeface="Microsoft Tai Le" panose="020B0502040204020203" pitchFamily="34" charset="0"/>
              </a:rPr>
              <a:t> </a:t>
            </a:r>
            <a:r>
              <a:rPr lang="es-CO" sz="1300" dirty="0">
                <a:latin typeface="Bio Sans Light" panose="020B0406020202040204" pitchFamily="34" charset="0"/>
                <a:ea typeface="Microsoft JhengHei" panose="020B0604030504040204" pitchFamily="34" charset="-120"/>
                <a:cs typeface="Microsoft Tai Le" panose="020B0502040204020203" pitchFamily="34" charset="0"/>
              </a:rPr>
              <a:t>Pr</a:t>
            </a:r>
            <a:r>
              <a:rPr kumimoji="0" lang="es-CO" sz="1300" b="0" i="0" u="none" strike="noStrike" kern="1200" cap="none" spc="0" normalizeH="0" baseline="0" noProof="0" dirty="0" err="1">
                <a:ln>
                  <a:noFill/>
                </a:ln>
                <a:effectLst/>
                <a:uLnTx/>
                <a:uFillTx/>
                <a:latin typeface="Bio Sans Light" panose="020B0406020202040204" pitchFamily="34" charset="0"/>
                <a:ea typeface="Microsoft JhengHei" panose="020B0604030504040204" pitchFamily="34" charset="-120"/>
                <a:cs typeface="Microsoft Tai Le" panose="020B0502040204020203" pitchFamily="34" charset="0"/>
              </a:rPr>
              <a:t>ogramas</a:t>
            </a:r>
            <a:r>
              <a:rPr kumimoji="0" lang="es-CO" sz="1300" b="0" i="0" u="none" strike="noStrike" kern="1200" cap="none" spc="0" normalizeH="0" baseline="0" noProof="0" dirty="0">
                <a:ln>
                  <a:noFill/>
                </a:ln>
                <a:effectLst/>
                <a:uLnTx/>
                <a:uFillTx/>
                <a:latin typeface="Bio Sans Light" panose="020B0406020202040204" pitchFamily="34" charset="0"/>
                <a:ea typeface="Microsoft JhengHei" panose="020B0604030504040204" pitchFamily="34" charset="-120"/>
                <a:cs typeface="Microsoft Tai Le" panose="020B0502040204020203" pitchFamily="34" charset="0"/>
              </a:rPr>
              <a:t> </a:t>
            </a:r>
            <a:r>
              <a:rPr lang="es-CO" sz="1300" dirty="0">
                <a:latin typeface="Bio Sans Light" panose="020B0406020202040204" pitchFamily="34" charset="0"/>
                <a:ea typeface="Microsoft JhengHei" panose="020B0604030504040204" pitchFamily="34" charset="-120"/>
                <a:cs typeface="Microsoft Tai Le" panose="020B0502040204020203" pitchFamily="34" charset="0"/>
              </a:rPr>
              <a:t>pregrado y postgrado</a:t>
            </a:r>
            <a:endParaRPr kumimoji="0" lang="es-CO" sz="1300" b="0" i="0" u="none" strike="noStrike" kern="1200" cap="none" spc="0" normalizeH="0" baseline="0" noProof="0" dirty="0">
              <a:ln>
                <a:noFill/>
              </a:ln>
              <a:effectLst/>
              <a:uLnTx/>
              <a:uFillTx/>
              <a:latin typeface="Bio Sans Light" panose="020B0406020202040204" pitchFamily="34" charset="0"/>
              <a:ea typeface="Microsoft JhengHei" panose="020B0604030504040204" pitchFamily="34" charset="-120"/>
              <a:cs typeface="Microsoft Tai Le"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1300" b="1" dirty="0">
                <a:latin typeface="Bio Sans" panose="020B0506020202040204" pitchFamily="34" charset="0"/>
                <a:ea typeface="Microsoft JhengHei" panose="020B0604030504040204" pitchFamily="34" charset="-120"/>
                <a:cs typeface="Microsoft Tai Le" panose="020B0502040204020203" pitchFamily="34" charset="0"/>
              </a:rPr>
              <a:t>20</a:t>
            </a:r>
            <a:r>
              <a:rPr kumimoji="0" lang="es-CO" sz="1300" b="1" i="0" u="none" strike="noStrike" kern="1200" cap="none" spc="0" normalizeH="0" baseline="0" noProof="0" dirty="0">
                <a:ln>
                  <a:noFill/>
                </a:ln>
                <a:effectLst/>
                <a:uLnTx/>
                <a:uFillTx/>
                <a:latin typeface="Bio Sans" panose="020B0506020202040204" pitchFamily="34" charset="0"/>
                <a:ea typeface="Microsoft JhengHei" panose="020B0604030504040204" pitchFamily="34" charset="-120"/>
                <a:cs typeface="Microsoft Tai Le" panose="020B0502040204020203" pitchFamily="34" charset="0"/>
              </a:rPr>
              <a:t>   | </a:t>
            </a:r>
            <a:r>
              <a:rPr kumimoji="0" lang="es-CO" sz="1300" b="0" i="0" u="none" strike="noStrike" kern="1200" cap="none" spc="0" normalizeH="0" baseline="0" noProof="0" dirty="0">
                <a:ln>
                  <a:noFill/>
                </a:ln>
                <a:effectLst/>
                <a:uLnTx/>
                <a:uFillTx/>
                <a:latin typeface="Bio Sans Light" panose="020B0406020202040204" pitchFamily="34" charset="0"/>
                <a:ea typeface="Microsoft JhengHei" panose="020B0604030504040204" pitchFamily="34" charset="-120"/>
                <a:cs typeface="Microsoft Tai Le" panose="020B0502040204020203" pitchFamily="34" charset="0"/>
              </a:rPr>
              <a:t>Instituciones de Educación Superior</a:t>
            </a:r>
          </a:p>
        </p:txBody>
      </p:sp>
      <p:pic>
        <p:nvPicPr>
          <p:cNvPr id="1028" name="Picture 4" descr="Archivo:Universidad Industrial de Santander logo.svg - Wikipedia, la  enciclopedia libre">
            <a:extLst>
              <a:ext uri="{FF2B5EF4-FFF2-40B4-BE49-F238E27FC236}">
                <a16:creationId xmlns:a16="http://schemas.microsoft.com/office/drawing/2014/main" id="{75DA1213-9441-4C10-B055-094B26C9BDA1}"/>
              </a:ext>
            </a:extLst>
          </p:cNvPr>
          <p:cNvPicPr>
            <a:picLocks noChangeAspect="1" noChangeArrowheads="1"/>
          </p:cNvPicPr>
          <p:nvPr/>
        </p:nvPicPr>
        <p:blipFill>
          <a:blip r:embed="rId4" cstate="hqprint">
            <a:grayscl/>
            <a:extLst>
              <a:ext uri="{28A0092B-C50C-407E-A947-70E740481C1C}">
                <a14:useLocalDpi xmlns:a14="http://schemas.microsoft.com/office/drawing/2010/main" val="0"/>
              </a:ext>
            </a:extLst>
          </a:blip>
          <a:srcRect/>
          <a:stretch>
            <a:fillRect/>
          </a:stretch>
        </p:blipFill>
        <p:spPr bwMode="auto">
          <a:xfrm>
            <a:off x="1383151" y="2837750"/>
            <a:ext cx="778009" cy="3811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olección Casanare">
            <a:hlinkClick r:id="rId5"/>
            <a:extLst>
              <a:ext uri="{FF2B5EF4-FFF2-40B4-BE49-F238E27FC236}">
                <a16:creationId xmlns:a16="http://schemas.microsoft.com/office/drawing/2014/main" id="{64854ECB-5F72-4B4A-B85C-7B945B88D7C4}"/>
              </a:ext>
            </a:extLst>
          </p:cNvPr>
          <p:cNvPicPr>
            <a:picLocks noChangeAspect="1" noChangeArrowheads="1"/>
          </p:cNvPicPr>
          <p:nvPr/>
        </p:nvPicPr>
        <p:blipFill rotWithShape="1">
          <a:blip r:embed="rId6" cstate="hqprint">
            <a:grayscl/>
            <a:extLst>
              <a:ext uri="{28A0092B-C50C-407E-A947-70E740481C1C}">
                <a14:useLocalDpi xmlns:a14="http://schemas.microsoft.com/office/drawing/2010/main" val="0"/>
              </a:ext>
            </a:extLst>
          </a:blip>
          <a:srcRect b="10237"/>
          <a:stretch/>
        </p:blipFill>
        <p:spPr bwMode="auto">
          <a:xfrm>
            <a:off x="1137973" y="1925208"/>
            <a:ext cx="931656" cy="490827"/>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n 20"/>
          <p:cNvPicPr>
            <a:picLocks noChangeAspect="1"/>
          </p:cNvPicPr>
          <p:nvPr/>
        </p:nvPicPr>
        <p:blipFill>
          <a:blip r:embed="rId7">
            <a:duotone>
              <a:schemeClr val="accent3">
                <a:shade val="45000"/>
                <a:satMod val="135000"/>
              </a:schemeClr>
              <a:prstClr val="white"/>
            </a:duotone>
          </a:blip>
          <a:stretch>
            <a:fillRect/>
          </a:stretch>
        </p:blipFill>
        <p:spPr>
          <a:xfrm>
            <a:off x="2202822" y="1969723"/>
            <a:ext cx="931656" cy="489120"/>
          </a:xfrm>
          <a:prstGeom prst="rect">
            <a:avLst/>
          </a:prstGeom>
        </p:spPr>
      </p:pic>
      <p:pic>
        <p:nvPicPr>
          <p:cNvPr id="1026" name="Picture 2" descr="Archivo:Logo de la UPTC.svg - Wikipedia, la enciclopedia libre">
            <a:extLst>
              <a:ext uri="{FF2B5EF4-FFF2-40B4-BE49-F238E27FC236}">
                <a16:creationId xmlns:a16="http://schemas.microsoft.com/office/drawing/2014/main" id="{F9ECCA38-ED7C-4CEA-86A4-ACBD81D4E72D}"/>
              </a:ext>
            </a:extLst>
          </p:cNvPr>
          <p:cNvPicPr>
            <a:picLocks noChangeAspect="1" noChangeArrowheads="1"/>
          </p:cNvPicPr>
          <p:nvPr/>
        </p:nvPicPr>
        <p:blipFill>
          <a:blip r:embed="rId8" cstate="hq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62379" y="2000572"/>
            <a:ext cx="1046946" cy="48912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rchivo:Logotipo de la Corporación Universitaria Minuto de Dios.svg -  Wikipedia, la enciclopedia libre">
            <a:extLst>
              <a:ext uri="{FF2B5EF4-FFF2-40B4-BE49-F238E27FC236}">
                <a16:creationId xmlns:a16="http://schemas.microsoft.com/office/drawing/2014/main" id="{8ED8E551-03BD-404D-BC26-EB608D491ECE}"/>
              </a:ext>
            </a:extLst>
          </p:cNvPr>
          <p:cNvPicPr>
            <a:picLocks noChangeAspect="1" noChangeArrowheads="1"/>
          </p:cNvPicPr>
          <p:nvPr/>
        </p:nvPicPr>
        <p:blipFill>
          <a:blip r:embed="rId9" cstate="hq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98426" y="2864081"/>
            <a:ext cx="532069" cy="3791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rchivo:Logo de la Univesidad de la Salle (Bogotá).svg - Wikipedia, la  enciclopedia libre">
            <a:extLst>
              <a:ext uri="{FF2B5EF4-FFF2-40B4-BE49-F238E27FC236}">
                <a16:creationId xmlns:a16="http://schemas.microsoft.com/office/drawing/2014/main" id="{06DF03C1-C803-4932-A7CB-91838C032DE4}"/>
              </a:ext>
            </a:extLst>
          </p:cNvPr>
          <p:cNvPicPr>
            <a:picLocks noChangeAspect="1" noChangeArrowheads="1"/>
          </p:cNvPicPr>
          <p:nvPr/>
        </p:nvPicPr>
        <p:blipFill>
          <a:blip r:embed="rId10" cstate="hq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13525" y="2095821"/>
            <a:ext cx="1079759" cy="29862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niversidad de Boyacá - Asociación Colombiana de Facultades de Psicología">
            <a:extLst>
              <a:ext uri="{FF2B5EF4-FFF2-40B4-BE49-F238E27FC236}">
                <a16:creationId xmlns:a16="http://schemas.microsoft.com/office/drawing/2014/main" id="{00BA5A7D-81BA-4D5E-A286-167EEE1FD573}"/>
              </a:ext>
            </a:extLst>
          </p:cNvPr>
          <p:cNvPicPr>
            <a:picLocks noChangeAspect="1" noChangeArrowheads="1"/>
          </p:cNvPicPr>
          <p:nvPr/>
        </p:nvPicPr>
        <p:blipFill>
          <a:blip r:embed="rId11" cstate="hq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03718" y="2071214"/>
            <a:ext cx="489120" cy="48912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a Universidad | Historia y Símbolos | Símbolos | El Escudo | Universidad  del Rosario">
            <a:extLst>
              <a:ext uri="{FF2B5EF4-FFF2-40B4-BE49-F238E27FC236}">
                <a16:creationId xmlns:a16="http://schemas.microsoft.com/office/drawing/2014/main" id="{4DCD0E78-BAA2-4552-B2AE-17B433BFEF63}"/>
              </a:ext>
            </a:extLst>
          </p:cNvPr>
          <p:cNvPicPr>
            <a:picLocks noChangeAspect="1" noChangeArrowheads="1"/>
          </p:cNvPicPr>
          <p:nvPr/>
        </p:nvPicPr>
        <p:blipFill>
          <a:blip r:embed="rId12" cstate="hq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58676" y="1969723"/>
            <a:ext cx="574735" cy="57473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Universidad Autónoma de Colombia - Wikipedia, la enciclopedia libre">
            <a:extLst>
              <a:ext uri="{FF2B5EF4-FFF2-40B4-BE49-F238E27FC236}">
                <a16:creationId xmlns:a16="http://schemas.microsoft.com/office/drawing/2014/main" id="{A257923E-A4FC-4E6D-80D1-8E63DFF09162}"/>
              </a:ext>
            </a:extLst>
          </p:cNvPr>
          <p:cNvPicPr>
            <a:picLocks noChangeAspect="1" noChangeArrowheads="1"/>
          </p:cNvPicPr>
          <p:nvPr/>
        </p:nvPicPr>
        <p:blipFill>
          <a:blip r:embed="rId13" cstate="hq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67133" y="2837750"/>
            <a:ext cx="747808" cy="44307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rchivo:Escuela Superior de Administración Pública logo.png - Wikipedia, la  enciclopedia libre">
            <a:extLst>
              <a:ext uri="{FF2B5EF4-FFF2-40B4-BE49-F238E27FC236}">
                <a16:creationId xmlns:a16="http://schemas.microsoft.com/office/drawing/2014/main" id="{6E30D330-F4FC-4EBB-8777-C546D9C0C455}"/>
              </a:ext>
            </a:extLst>
          </p:cNvPr>
          <p:cNvPicPr>
            <a:picLocks noChangeAspect="1" noChangeArrowheads="1"/>
          </p:cNvPicPr>
          <p:nvPr/>
        </p:nvPicPr>
        <p:blipFill>
          <a:blip r:embed="rId14" cstate="hq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73455" y="2052358"/>
            <a:ext cx="626836" cy="46602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Fundación Universitaria Los Libertadores - Institución Universitaria">
            <a:extLst>
              <a:ext uri="{FF2B5EF4-FFF2-40B4-BE49-F238E27FC236}">
                <a16:creationId xmlns:a16="http://schemas.microsoft.com/office/drawing/2014/main" id="{06E249A1-3FF9-42E4-9B5E-9C7C79E39075}"/>
              </a:ext>
            </a:extLst>
          </p:cNvPr>
          <p:cNvPicPr>
            <a:picLocks noChangeAspect="1" noChangeArrowheads="1"/>
          </p:cNvPicPr>
          <p:nvPr/>
        </p:nvPicPr>
        <p:blipFill>
          <a:blip r:embed="rId15" cstate="hqprint">
            <a:grayscl/>
            <a:extLst>
              <a:ext uri="{28A0092B-C50C-407E-A947-70E740481C1C}">
                <a14:useLocalDpi xmlns:a14="http://schemas.microsoft.com/office/drawing/2010/main" val="0"/>
              </a:ext>
            </a:extLst>
          </a:blip>
          <a:srcRect/>
          <a:stretch>
            <a:fillRect/>
          </a:stretch>
        </p:blipFill>
        <p:spPr bwMode="auto">
          <a:xfrm>
            <a:off x="2532408" y="2792388"/>
            <a:ext cx="778010" cy="51737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nstituto Universitario de la Paz - #UNIPAZenTuCasa💚 | Queremos darles las  gracias por el apoyo incondicional que siempre tienen hacia las campañas  institucionales, estamos seguros que seguiremos contando con ustedes  nuestra familia">
            <a:extLst>
              <a:ext uri="{FF2B5EF4-FFF2-40B4-BE49-F238E27FC236}">
                <a16:creationId xmlns:a16="http://schemas.microsoft.com/office/drawing/2014/main" id="{7F155150-A26C-4726-820D-22D5BC6A9A72}"/>
              </a:ext>
            </a:extLst>
          </p:cNvPr>
          <p:cNvPicPr>
            <a:picLocks noChangeAspect="1" noChangeArrowheads="1"/>
          </p:cNvPicPr>
          <p:nvPr/>
        </p:nvPicPr>
        <p:blipFill>
          <a:blip r:embed="rId16" cstate="hq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45832" y="2829538"/>
            <a:ext cx="443075" cy="44307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Quiero ser UNAB | Universidad Autónoma de Bucaramanga">
            <a:extLst>
              <a:ext uri="{FF2B5EF4-FFF2-40B4-BE49-F238E27FC236}">
                <a16:creationId xmlns:a16="http://schemas.microsoft.com/office/drawing/2014/main" id="{B9EE0B03-F02E-473D-95E3-F68BA9A809D0}"/>
              </a:ext>
            </a:extLst>
          </p:cNvPr>
          <p:cNvPicPr>
            <a:picLocks noChangeAspect="1" noChangeArrowheads="1"/>
          </p:cNvPicPr>
          <p:nvPr/>
        </p:nvPicPr>
        <p:blipFill rotWithShape="1">
          <a:blip r:embed="rId17" cstate="hqprint">
            <a:duotone>
              <a:prstClr val="black"/>
              <a:schemeClr val="accent3">
                <a:tint val="45000"/>
                <a:satMod val="400000"/>
              </a:schemeClr>
            </a:duotone>
            <a:extLst>
              <a:ext uri="{28A0092B-C50C-407E-A947-70E740481C1C}">
                <a14:useLocalDpi xmlns:a14="http://schemas.microsoft.com/office/drawing/2010/main" val="0"/>
              </a:ext>
            </a:extLst>
          </a:blip>
          <a:srcRect b="12825"/>
          <a:stretch/>
        </p:blipFill>
        <p:spPr bwMode="auto">
          <a:xfrm>
            <a:off x="5553055" y="2874042"/>
            <a:ext cx="654827" cy="369148"/>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Archivo:U. Cooperativa de Colombia logo.svg - Wikipedia, la enciclopedia  libre">
            <a:extLst>
              <a:ext uri="{FF2B5EF4-FFF2-40B4-BE49-F238E27FC236}">
                <a16:creationId xmlns:a16="http://schemas.microsoft.com/office/drawing/2014/main" id="{682E0655-2070-436E-8592-474394416D10}"/>
              </a:ext>
            </a:extLst>
          </p:cNvPr>
          <p:cNvPicPr>
            <a:picLocks noChangeAspect="1" noChangeArrowheads="1"/>
          </p:cNvPicPr>
          <p:nvPr/>
        </p:nvPicPr>
        <p:blipFill>
          <a:blip r:embed="rId18" cstate="hq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20659" y="2881049"/>
            <a:ext cx="443075" cy="398768"/>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Universidad de los Llanos">
            <a:extLst>
              <a:ext uri="{FF2B5EF4-FFF2-40B4-BE49-F238E27FC236}">
                <a16:creationId xmlns:a16="http://schemas.microsoft.com/office/drawing/2014/main" id="{BA5EA4D4-90FA-4318-9353-D43A3DCD0093}"/>
              </a:ext>
            </a:extLst>
          </p:cNvPr>
          <p:cNvPicPr>
            <a:picLocks noChangeAspect="1" noChangeArrowheads="1"/>
          </p:cNvPicPr>
          <p:nvPr/>
        </p:nvPicPr>
        <p:blipFill>
          <a:blip r:embed="rId19" cstate="hq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61175" y="2833256"/>
            <a:ext cx="1132091" cy="45072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Logotipo | Universidad Gran Colombia">
            <a:extLst>
              <a:ext uri="{FF2B5EF4-FFF2-40B4-BE49-F238E27FC236}">
                <a16:creationId xmlns:a16="http://schemas.microsoft.com/office/drawing/2014/main" id="{1C91845E-2B44-414B-AC84-379E9416D531}"/>
              </a:ext>
            </a:extLst>
          </p:cNvPr>
          <p:cNvPicPr>
            <a:picLocks noChangeAspect="1" noChangeArrowheads="1"/>
          </p:cNvPicPr>
          <p:nvPr/>
        </p:nvPicPr>
        <p:blipFill>
          <a:blip r:embed="rId20" cstate="hq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31170" y="2858200"/>
            <a:ext cx="1132089" cy="385749"/>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Archivo:Escudo Universidad de Medellin.svg - Wikipedia, la enciclopedia  libre">
            <a:extLst>
              <a:ext uri="{FF2B5EF4-FFF2-40B4-BE49-F238E27FC236}">
                <a16:creationId xmlns:a16="http://schemas.microsoft.com/office/drawing/2014/main" id="{836B907B-2802-478C-B6BE-18774BBD097B}"/>
              </a:ext>
            </a:extLst>
          </p:cNvPr>
          <p:cNvPicPr>
            <a:picLocks noChangeAspect="1" noChangeArrowheads="1"/>
          </p:cNvPicPr>
          <p:nvPr/>
        </p:nvPicPr>
        <p:blipFill>
          <a:blip r:embed="rId21" cstate="hq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24163" y="2074562"/>
            <a:ext cx="443820" cy="4438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rchivo:Logo de Uniremington.png - Wikipedia, la enciclopedia libre">
            <a:extLst>
              <a:ext uri="{FF2B5EF4-FFF2-40B4-BE49-F238E27FC236}">
                <a16:creationId xmlns:a16="http://schemas.microsoft.com/office/drawing/2014/main" id="{84B8999E-B592-4350-837A-2B697BCB8616}"/>
              </a:ext>
            </a:extLst>
          </p:cNvPr>
          <p:cNvPicPr>
            <a:picLocks noChangeAspect="1" noChangeArrowheads="1"/>
          </p:cNvPicPr>
          <p:nvPr/>
        </p:nvPicPr>
        <p:blipFill rotWithShape="1">
          <a:blip r:embed="rId22" cstate="hqprint">
            <a:duotone>
              <a:schemeClr val="accent3">
                <a:shade val="45000"/>
                <a:satMod val="135000"/>
              </a:schemeClr>
              <a:prstClr val="white"/>
            </a:duotone>
            <a:extLst>
              <a:ext uri="{28A0092B-C50C-407E-A947-70E740481C1C}">
                <a14:useLocalDpi xmlns:a14="http://schemas.microsoft.com/office/drawing/2010/main" val="0"/>
              </a:ext>
            </a:extLst>
          </a:blip>
          <a:srcRect t="10918" b="23139"/>
          <a:stretch/>
        </p:blipFill>
        <p:spPr bwMode="auto">
          <a:xfrm>
            <a:off x="130564" y="2757364"/>
            <a:ext cx="931656" cy="4925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Becas en la Corporación Unificada Nacional CUN">
            <a:extLst>
              <a:ext uri="{FF2B5EF4-FFF2-40B4-BE49-F238E27FC236}">
                <a16:creationId xmlns:a16="http://schemas.microsoft.com/office/drawing/2014/main" id="{AF65076A-DE1F-49E2-B034-92F59771465E}"/>
              </a:ext>
            </a:extLst>
          </p:cNvPr>
          <p:cNvPicPr>
            <a:picLocks noChangeAspect="1" noChangeArrowheads="1"/>
          </p:cNvPicPr>
          <p:nvPr/>
        </p:nvPicPr>
        <p:blipFill>
          <a:blip r:embed="rId23" cstate="hq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58639" y="2880786"/>
            <a:ext cx="682364" cy="3691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rchivo:Logo de la Santo Tomás.svg - Wikipedia, la enciclopedia libre">
            <a:extLst>
              <a:ext uri="{FF2B5EF4-FFF2-40B4-BE49-F238E27FC236}">
                <a16:creationId xmlns:a16="http://schemas.microsoft.com/office/drawing/2014/main" id="{C67BCBC7-2F5E-4631-967E-E9CD6FB46407}"/>
              </a:ext>
            </a:extLst>
          </p:cNvPr>
          <p:cNvPicPr>
            <a:picLocks noChangeAspect="1" noChangeArrowheads="1"/>
          </p:cNvPicPr>
          <p:nvPr/>
        </p:nvPicPr>
        <p:blipFill>
          <a:blip r:embed="rId24" cstate="hq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28573" y="2041112"/>
            <a:ext cx="1441228" cy="417731"/>
          </a:xfrm>
          <a:prstGeom prst="rect">
            <a:avLst/>
          </a:prstGeom>
          <a:noFill/>
          <a:extLst>
            <a:ext uri="{909E8E84-426E-40DD-AFC4-6F175D3DCCD1}">
              <a14:hiddenFill xmlns:a14="http://schemas.microsoft.com/office/drawing/2010/main">
                <a:solidFill>
                  <a:srgbClr val="FFFFFF"/>
                </a:solidFill>
              </a14:hiddenFill>
            </a:ext>
          </a:extLst>
        </p:spPr>
      </p:pic>
      <p:sp>
        <p:nvSpPr>
          <p:cNvPr id="30" name="CuadroTexto 29">
            <a:extLst>
              <a:ext uri="{FF2B5EF4-FFF2-40B4-BE49-F238E27FC236}">
                <a16:creationId xmlns:a16="http://schemas.microsoft.com/office/drawing/2014/main" id="{FEBDE8E1-32F1-4B03-9F23-29F36AC2FE0C}"/>
              </a:ext>
            </a:extLst>
          </p:cNvPr>
          <p:cNvSpPr txBox="1"/>
          <p:nvPr/>
        </p:nvSpPr>
        <p:spPr>
          <a:xfrm>
            <a:off x="4210995" y="1036342"/>
            <a:ext cx="2738728" cy="584775"/>
          </a:xfrm>
          <a:prstGeom prst="rect">
            <a:avLst/>
          </a:prstGeom>
          <a:noFill/>
        </p:spPr>
        <p:txBody>
          <a:bodyPr wrap="square" rtlCol="0">
            <a:spAutoFit/>
          </a:bodyPr>
          <a:lstStyle/>
          <a:p>
            <a:r>
              <a:rPr lang="es-ES" sz="1600" b="1" dirty="0">
                <a:solidFill>
                  <a:schemeClr val="bg1"/>
                </a:solidFill>
                <a:latin typeface="Bio Sans" panose="020B0506020202040204" pitchFamily="34" charset="0"/>
                <a:ea typeface="Microsoft JhengHei" panose="020B0604030504040204" pitchFamily="34" charset="-120"/>
                <a:cs typeface="Microsoft Tai Le" panose="020B0502040204020203" pitchFamily="34" charset="0"/>
              </a:rPr>
              <a:t>TOP 10 – PROGRAMAS DE EDUCACIÓN SUPERIOR</a:t>
            </a:r>
            <a:endParaRPr lang="es-CO" sz="1600" b="1" dirty="0">
              <a:solidFill>
                <a:schemeClr val="bg1"/>
              </a:solidFill>
              <a:latin typeface="Bio Sans" panose="020B0506020202040204" pitchFamily="34" charset="0"/>
              <a:ea typeface="Microsoft JhengHei" panose="020B0604030504040204" pitchFamily="34" charset="-120"/>
              <a:cs typeface="Microsoft Tai Le" panose="020B0502040204020203" pitchFamily="34" charset="0"/>
            </a:endParaRPr>
          </a:p>
        </p:txBody>
      </p:sp>
      <p:sp>
        <p:nvSpPr>
          <p:cNvPr id="31" name="CuadroTexto 30">
            <a:extLst>
              <a:ext uri="{FF2B5EF4-FFF2-40B4-BE49-F238E27FC236}">
                <a16:creationId xmlns:a16="http://schemas.microsoft.com/office/drawing/2014/main" id="{C76B10D6-5751-4C29-8B58-2E77C27A8D42}"/>
              </a:ext>
            </a:extLst>
          </p:cNvPr>
          <p:cNvSpPr txBox="1"/>
          <p:nvPr/>
        </p:nvSpPr>
        <p:spPr>
          <a:xfrm>
            <a:off x="7086329" y="880477"/>
            <a:ext cx="2063385" cy="900246"/>
          </a:xfrm>
          <a:prstGeom prst="rect">
            <a:avLst/>
          </a:prstGeom>
          <a:noFill/>
        </p:spPr>
        <p:txBody>
          <a:bodyPr wrap="none" rtlCol="0">
            <a:spAutoFit/>
          </a:bodyPr>
          <a:lstStyle/>
          <a:p>
            <a:r>
              <a:rPr lang="es-ES" sz="1050" dirty="0">
                <a:solidFill>
                  <a:schemeClr val="bg1"/>
                </a:solidFill>
                <a:latin typeface="Bio Sans Light" panose="020B0406020202040204" pitchFamily="34" charset="0"/>
                <a:ea typeface="Microsoft JhengHei" panose="020B0604030504040204" pitchFamily="34" charset="-120"/>
                <a:cs typeface="Microsoft Tai Le" panose="020B0502040204020203" pitchFamily="34" charset="0"/>
              </a:rPr>
              <a:t>1. Contaduría pública</a:t>
            </a:r>
          </a:p>
          <a:p>
            <a:r>
              <a:rPr lang="es-ES" sz="1050" dirty="0">
                <a:solidFill>
                  <a:schemeClr val="bg1"/>
                </a:solidFill>
                <a:latin typeface="Bio Sans Light" panose="020B0406020202040204" pitchFamily="34" charset="0"/>
                <a:ea typeface="Microsoft JhengHei" panose="020B0604030504040204" pitchFamily="34" charset="-120"/>
                <a:cs typeface="Microsoft Tai Le" panose="020B0502040204020203" pitchFamily="34" charset="0"/>
              </a:rPr>
              <a:t>2. Ingeniería ambiental</a:t>
            </a:r>
          </a:p>
          <a:p>
            <a:r>
              <a:rPr lang="es-ES" sz="1050" dirty="0">
                <a:solidFill>
                  <a:schemeClr val="bg1"/>
                </a:solidFill>
                <a:latin typeface="Bio Sans Light" panose="020B0406020202040204" pitchFamily="34" charset="0"/>
                <a:ea typeface="Microsoft JhengHei" panose="020B0604030504040204" pitchFamily="34" charset="-120"/>
                <a:cs typeface="Microsoft Tai Le" panose="020B0502040204020203" pitchFamily="34" charset="0"/>
              </a:rPr>
              <a:t>3. Derecho</a:t>
            </a:r>
          </a:p>
          <a:p>
            <a:r>
              <a:rPr lang="es-ES" sz="1050" dirty="0">
                <a:solidFill>
                  <a:schemeClr val="bg1"/>
                </a:solidFill>
                <a:latin typeface="Bio Sans Light" panose="020B0406020202040204" pitchFamily="34" charset="0"/>
                <a:ea typeface="Microsoft JhengHei" panose="020B0604030504040204" pitchFamily="34" charset="-120"/>
                <a:cs typeface="Microsoft Tai Le" panose="020B0502040204020203" pitchFamily="34" charset="0"/>
              </a:rPr>
              <a:t>4. Ingeniería Civil</a:t>
            </a:r>
          </a:p>
          <a:p>
            <a:r>
              <a:rPr lang="es-ES" sz="1050" dirty="0">
                <a:solidFill>
                  <a:schemeClr val="bg1"/>
                </a:solidFill>
                <a:latin typeface="Bio Sans Light" panose="020B0406020202040204" pitchFamily="34" charset="0"/>
                <a:ea typeface="Microsoft JhengHei" panose="020B0604030504040204" pitchFamily="34" charset="-120"/>
                <a:cs typeface="Microsoft Tai Le" panose="020B0502040204020203" pitchFamily="34" charset="0"/>
              </a:rPr>
              <a:t>5. Administración de empresas</a:t>
            </a:r>
          </a:p>
        </p:txBody>
      </p:sp>
      <p:sp>
        <p:nvSpPr>
          <p:cNvPr id="32" name="CuadroTexto 31">
            <a:extLst>
              <a:ext uri="{FF2B5EF4-FFF2-40B4-BE49-F238E27FC236}">
                <a16:creationId xmlns:a16="http://schemas.microsoft.com/office/drawing/2014/main" id="{B1447618-C08B-4028-8FE2-E73971AE6D98}"/>
              </a:ext>
            </a:extLst>
          </p:cNvPr>
          <p:cNvSpPr txBox="1"/>
          <p:nvPr/>
        </p:nvSpPr>
        <p:spPr>
          <a:xfrm>
            <a:off x="9271893" y="881626"/>
            <a:ext cx="2258952" cy="900246"/>
          </a:xfrm>
          <a:prstGeom prst="rect">
            <a:avLst/>
          </a:prstGeom>
          <a:noFill/>
        </p:spPr>
        <p:txBody>
          <a:bodyPr wrap="none" rtlCol="0">
            <a:spAutoFit/>
          </a:bodyPr>
          <a:lstStyle/>
          <a:p>
            <a:r>
              <a:rPr lang="es-ES" sz="1050" dirty="0">
                <a:solidFill>
                  <a:schemeClr val="bg1"/>
                </a:solidFill>
                <a:latin typeface="Bio Sans Light" panose="020B0406020202040204" pitchFamily="34" charset="0"/>
                <a:ea typeface="Microsoft JhengHei" panose="020B0604030504040204" pitchFamily="34" charset="-120"/>
                <a:cs typeface="Microsoft Tai Le" panose="020B0502040204020203" pitchFamily="34" charset="0"/>
              </a:rPr>
              <a:t>6. Ingeniería de Sistemas</a:t>
            </a:r>
          </a:p>
          <a:p>
            <a:r>
              <a:rPr lang="es-ES" sz="1050" dirty="0">
                <a:solidFill>
                  <a:schemeClr val="bg1"/>
                </a:solidFill>
                <a:latin typeface="Bio Sans Light" panose="020B0406020202040204" pitchFamily="34" charset="0"/>
                <a:ea typeface="Microsoft JhengHei" panose="020B0604030504040204" pitchFamily="34" charset="-120"/>
                <a:cs typeface="Microsoft Tai Le" panose="020B0502040204020203" pitchFamily="34" charset="0"/>
              </a:rPr>
              <a:t>7. Ingeniería agronómica</a:t>
            </a:r>
          </a:p>
          <a:p>
            <a:r>
              <a:rPr lang="es-ES" sz="1050" dirty="0">
                <a:solidFill>
                  <a:schemeClr val="bg1"/>
                </a:solidFill>
                <a:latin typeface="Bio Sans Light" panose="020B0406020202040204" pitchFamily="34" charset="0"/>
                <a:ea typeface="Microsoft JhengHei" panose="020B0604030504040204" pitchFamily="34" charset="-120"/>
                <a:cs typeface="Microsoft Tai Le" panose="020B0502040204020203" pitchFamily="34" charset="0"/>
              </a:rPr>
              <a:t>8.  Administración de Negocios </a:t>
            </a:r>
            <a:r>
              <a:rPr lang="es-ES" sz="1050" dirty="0" err="1">
                <a:solidFill>
                  <a:schemeClr val="bg1"/>
                </a:solidFill>
                <a:latin typeface="Bio Sans Light" panose="020B0406020202040204" pitchFamily="34" charset="0"/>
                <a:ea typeface="Microsoft JhengHei" panose="020B0604030504040204" pitchFamily="34" charset="-120"/>
                <a:cs typeface="Microsoft Tai Le" panose="020B0502040204020203" pitchFamily="34" charset="0"/>
              </a:rPr>
              <a:t>Int</a:t>
            </a:r>
            <a:endParaRPr lang="es-ES" sz="1050" dirty="0">
              <a:solidFill>
                <a:schemeClr val="bg1"/>
              </a:solidFill>
              <a:latin typeface="Bio Sans Light" panose="020B0406020202040204" pitchFamily="34" charset="0"/>
              <a:ea typeface="Microsoft JhengHei" panose="020B0604030504040204" pitchFamily="34" charset="-120"/>
              <a:cs typeface="Microsoft Tai Le" panose="020B0502040204020203" pitchFamily="34" charset="0"/>
            </a:endParaRPr>
          </a:p>
          <a:p>
            <a:r>
              <a:rPr lang="es-ES" sz="1050" dirty="0">
                <a:solidFill>
                  <a:schemeClr val="bg1"/>
                </a:solidFill>
                <a:latin typeface="Bio Sans Light" panose="020B0406020202040204" pitchFamily="34" charset="0"/>
                <a:ea typeface="Microsoft JhengHei" panose="020B0604030504040204" pitchFamily="34" charset="-120"/>
                <a:cs typeface="Microsoft Tai Le" panose="020B0502040204020203" pitchFamily="34" charset="0"/>
              </a:rPr>
              <a:t>9. Arquitectura</a:t>
            </a:r>
          </a:p>
          <a:p>
            <a:r>
              <a:rPr lang="es-ES" sz="1050" dirty="0">
                <a:solidFill>
                  <a:schemeClr val="bg1"/>
                </a:solidFill>
                <a:latin typeface="Bio Sans Light" panose="020B0406020202040204" pitchFamily="34" charset="0"/>
                <a:ea typeface="Microsoft JhengHei" panose="020B0604030504040204" pitchFamily="34" charset="-120"/>
                <a:cs typeface="Microsoft Tai Le" panose="020B0502040204020203" pitchFamily="34" charset="0"/>
              </a:rPr>
              <a:t>10. Enfermería</a:t>
            </a:r>
          </a:p>
        </p:txBody>
      </p:sp>
      <p:sp>
        <p:nvSpPr>
          <p:cNvPr id="7" name="CuadroTexto 6">
            <a:extLst>
              <a:ext uri="{FF2B5EF4-FFF2-40B4-BE49-F238E27FC236}">
                <a16:creationId xmlns:a16="http://schemas.microsoft.com/office/drawing/2014/main" id="{511A3A33-6DD5-B60A-F570-85719E24F293}"/>
              </a:ext>
            </a:extLst>
          </p:cNvPr>
          <p:cNvSpPr txBox="1"/>
          <p:nvPr/>
        </p:nvSpPr>
        <p:spPr>
          <a:xfrm>
            <a:off x="4851637" y="3645773"/>
            <a:ext cx="6532767" cy="338554"/>
          </a:xfrm>
          <a:prstGeom prst="rect">
            <a:avLst/>
          </a:prstGeom>
          <a:noFill/>
        </p:spPr>
        <p:txBody>
          <a:bodyPr wrap="square" rtlCol="0">
            <a:spAutoFit/>
          </a:bodyPr>
          <a:lstStyle/>
          <a:p>
            <a:pPr algn="ctr"/>
            <a:r>
              <a:rPr lang="es-ES" sz="1600" dirty="0">
                <a:latin typeface="Bio Sans Light" panose="020B0406020202040204" pitchFamily="34" charset="0"/>
                <a:ea typeface="Microsoft JhengHei" panose="020B0604030504040204" pitchFamily="34" charset="-120"/>
              </a:rPr>
              <a:t>ENTRE EL 2016 Y EL 2021 SE HAN GRADUADO </a:t>
            </a:r>
            <a:r>
              <a:rPr lang="es-ES" sz="1600" b="1" dirty="0">
                <a:solidFill>
                  <a:schemeClr val="tx2">
                    <a:lumMod val="75000"/>
                  </a:schemeClr>
                </a:solidFill>
                <a:latin typeface="Bio Sans" panose="020B0506020202040204" pitchFamily="34" charset="0"/>
                <a:ea typeface="Microsoft JhengHei" panose="020B0604030504040204" pitchFamily="34" charset="-120"/>
              </a:rPr>
              <a:t>9807</a:t>
            </a:r>
            <a:r>
              <a:rPr lang="es-ES" sz="1600" b="1" dirty="0">
                <a:solidFill>
                  <a:schemeClr val="tx2">
                    <a:lumMod val="75000"/>
                  </a:schemeClr>
                </a:solidFill>
                <a:latin typeface="Bio Sans Light" panose="020B0406020202040204" pitchFamily="34" charset="0"/>
                <a:ea typeface="Microsoft JhengHei" panose="020B0604030504040204" pitchFamily="34" charset="-120"/>
              </a:rPr>
              <a:t> </a:t>
            </a:r>
            <a:r>
              <a:rPr lang="es-ES" sz="1600" dirty="0">
                <a:latin typeface="Bio Sans Light" panose="020B0406020202040204" pitchFamily="34" charset="0"/>
                <a:ea typeface="Microsoft JhengHei" panose="020B0604030504040204" pitchFamily="34" charset="-120"/>
              </a:rPr>
              <a:t>ESTUDIANTES</a:t>
            </a:r>
            <a:endParaRPr lang="es-CO" sz="1600" b="1" dirty="0">
              <a:solidFill>
                <a:schemeClr val="tx2">
                  <a:lumMod val="75000"/>
                </a:schemeClr>
              </a:solidFill>
              <a:latin typeface="Bio Sans Light" panose="020B0406020202040204" pitchFamily="34" charset="0"/>
              <a:ea typeface="Microsoft JhengHei" panose="020B0604030504040204" pitchFamily="34" charset="-120"/>
            </a:endParaRPr>
          </a:p>
        </p:txBody>
      </p:sp>
      <p:pic>
        <p:nvPicPr>
          <p:cNvPr id="8" name="Imagen 7">
            <a:extLst>
              <a:ext uri="{FF2B5EF4-FFF2-40B4-BE49-F238E27FC236}">
                <a16:creationId xmlns:a16="http://schemas.microsoft.com/office/drawing/2014/main" id="{DD5B995C-A241-0EFE-C7BF-0C0D18D69237}"/>
              </a:ext>
            </a:extLst>
          </p:cNvPr>
          <p:cNvPicPr>
            <a:picLocks noChangeAspect="1"/>
          </p:cNvPicPr>
          <p:nvPr/>
        </p:nvPicPr>
        <p:blipFill>
          <a:blip r:embed="rId2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05426" y="4418478"/>
            <a:ext cx="642020" cy="637340"/>
          </a:xfrm>
          <a:prstGeom prst="rect">
            <a:avLst/>
          </a:prstGeom>
        </p:spPr>
      </p:pic>
      <p:pic>
        <p:nvPicPr>
          <p:cNvPr id="9" name="Imagen 8">
            <a:extLst>
              <a:ext uri="{FF2B5EF4-FFF2-40B4-BE49-F238E27FC236}">
                <a16:creationId xmlns:a16="http://schemas.microsoft.com/office/drawing/2014/main" id="{1E2C7534-1D54-557B-FDF1-284D7A2F6689}"/>
              </a:ext>
            </a:extLst>
          </p:cNvPr>
          <p:cNvPicPr>
            <a:picLocks noChangeAspect="1"/>
          </p:cNvPicPr>
          <p:nvPr/>
        </p:nvPicPr>
        <p:blipFill>
          <a:blip r:embed="rId26">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952363" y="5270308"/>
            <a:ext cx="585220" cy="567857"/>
          </a:xfrm>
          <a:prstGeom prst="rect">
            <a:avLst/>
          </a:prstGeom>
        </p:spPr>
      </p:pic>
      <p:sp>
        <p:nvSpPr>
          <p:cNvPr id="12" name="CuadroTexto 11">
            <a:extLst>
              <a:ext uri="{FF2B5EF4-FFF2-40B4-BE49-F238E27FC236}">
                <a16:creationId xmlns:a16="http://schemas.microsoft.com/office/drawing/2014/main" id="{50363301-FE59-C7D5-1A82-1C4C1EEA9426}"/>
              </a:ext>
            </a:extLst>
          </p:cNvPr>
          <p:cNvSpPr txBox="1"/>
          <p:nvPr/>
        </p:nvSpPr>
        <p:spPr>
          <a:xfrm>
            <a:off x="1878465" y="4500128"/>
            <a:ext cx="790185" cy="461665"/>
          </a:xfrm>
          <a:prstGeom prst="rect">
            <a:avLst/>
          </a:prstGeom>
          <a:noFill/>
        </p:spPr>
        <p:txBody>
          <a:bodyPr wrap="square" rtlCol="0">
            <a:spAutoFit/>
          </a:bodyPr>
          <a:lstStyle/>
          <a:p>
            <a:r>
              <a:rPr lang="es-ES" sz="2400" dirty="0">
                <a:solidFill>
                  <a:schemeClr val="tx2">
                    <a:lumMod val="75000"/>
                  </a:schemeClr>
                </a:solidFill>
                <a:latin typeface="Bio Sans ExtraBold" panose="020B0804020202040204" pitchFamily="34" charset="0"/>
              </a:rPr>
              <a:t>62%</a:t>
            </a:r>
            <a:endParaRPr lang="es-CO" sz="2400" dirty="0">
              <a:solidFill>
                <a:schemeClr val="tx2">
                  <a:lumMod val="75000"/>
                </a:schemeClr>
              </a:solidFill>
              <a:latin typeface="Bio Sans ExtraBold" panose="020B0804020202040204" pitchFamily="34" charset="0"/>
            </a:endParaRPr>
          </a:p>
        </p:txBody>
      </p:sp>
      <p:sp>
        <p:nvSpPr>
          <p:cNvPr id="16" name="CuadroTexto 15">
            <a:extLst>
              <a:ext uri="{FF2B5EF4-FFF2-40B4-BE49-F238E27FC236}">
                <a16:creationId xmlns:a16="http://schemas.microsoft.com/office/drawing/2014/main" id="{477BFA51-B5CC-2D49-7D18-F65339464205}"/>
              </a:ext>
            </a:extLst>
          </p:cNvPr>
          <p:cNvSpPr txBox="1"/>
          <p:nvPr/>
        </p:nvSpPr>
        <p:spPr>
          <a:xfrm>
            <a:off x="1895865" y="5337030"/>
            <a:ext cx="790186" cy="461665"/>
          </a:xfrm>
          <a:prstGeom prst="rect">
            <a:avLst/>
          </a:prstGeom>
          <a:noFill/>
        </p:spPr>
        <p:txBody>
          <a:bodyPr wrap="square" rtlCol="0">
            <a:spAutoFit/>
          </a:bodyPr>
          <a:lstStyle/>
          <a:p>
            <a:r>
              <a:rPr lang="es-ES" sz="2400" dirty="0">
                <a:solidFill>
                  <a:schemeClr val="tx2">
                    <a:lumMod val="75000"/>
                  </a:schemeClr>
                </a:solidFill>
                <a:latin typeface="Bio Sans ExtraBold" panose="020B0804020202040204" pitchFamily="34" charset="0"/>
              </a:rPr>
              <a:t>38%</a:t>
            </a:r>
            <a:endParaRPr lang="es-CO" sz="2400" dirty="0">
              <a:solidFill>
                <a:schemeClr val="tx2">
                  <a:lumMod val="75000"/>
                </a:schemeClr>
              </a:solidFill>
              <a:latin typeface="Bio Sans ExtraBold" panose="020B0804020202040204" pitchFamily="34" charset="0"/>
            </a:endParaRPr>
          </a:p>
        </p:txBody>
      </p:sp>
      <p:sp>
        <p:nvSpPr>
          <p:cNvPr id="23" name="Rectángulo 22">
            <a:extLst>
              <a:ext uri="{FF2B5EF4-FFF2-40B4-BE49-F238E27FC236}">
                <a16:creationId xmlns:a16="http://schemas.microsoft.com/office/drawing/2014/main" id="{8D3A4D5B-B33A-A0D6-5EF4-EA56DA7F7573}"/>
              </a:ext>
            </a:extLst>
          </p:cNvPr>
          <p:cNvSpPr/>
          <p:nvPr/>
        </p:nvSpPr>
        <p:spPr>
          <a:xfrm>
            <a:off x="-891576" y="3607196"/>
            <a:ext cx="6435397" cy="400110"/>
          </a:xfrm>
          <a:prstGeom prst="rect">
            <a:avLst/>
          </a:prstGeom>
        </p:spPr>
        <p:txBody>
          <a:bodyPr wrap="square">
            <a:spAutoFit/>
          </a:bodyPr>
          <a:lstStyle/>
          <a:p>
            <a:pPr algn="ctr"/>
            <a:r>
              <a:rPr lang="es-CO" sz="2000" spc="300" dirty="0">
                <a:solidFill>
                  <a:schemeClr val="bg1"/>
                </a:solidFill>
                <a:latin typeface="Montserrat" panose="00000500000000000000" pitchFamily="50" charset="0"/>
                <a:ea typeface="Microsoft JhengHei" panose="020B0604030504040204" pitchFamily="34" charset="-120"/>
                <a:cs typeface="Microsoft Tai Le" panose="020B0502040204020203" pitchFamily="34" charset="0"/>
              </a:rPr>
              <a:t>GRADUADOS EN CASANARE</a:t>
            </a:r>
          </a:p>
        </p:txBody>
      </p:sp>
      <p:graphicFrame>
        <p:nvGraphicFramePr>
          <p:cNvPr id="24" name="Tabla 23">
            <a:extLst>
              <a:ext uri="{FF2B5EF4-FFF2-40B4-BE49-F238E27FC236}">
                <a16:creationId xmlns:a16="http://schemas.microsoft.com/office/drawing/2014/main" id="{47EC0783-0F9E-5A05-D717-63820EDD30CC}"/>
              </a:ext>
            </a:extLst>
          </p:cNvPr>
          <p:cNvGraphicFramePr>
            <a:graphicFrameLocks noGrp="1"/>
          </p:cNvGraphicFramePr>
          <p:nvPr>
            <p:extLst>
              <p:ext uri="{D42A27DB-BD31-4B8C-83A1-F6EECF244321}">
                <p14:modId xmlns:p14="http://schemas.microsoft.com/office/powerpoint/2010/main" val="2982546139"/>
              </p:ext>
            </p:extLst>
          </p:nvPr>
        </p:nvGraphicFramePr>
        <p:xfrm>
          <a:off x="8024163" y="4806015"/>
          <a:ext cx="3916128" cy="1222995"/>
        </p:xfrm>
        <a:graphic>
          <a:graphicData uri="http://schemas.openxmlformats.org/drawingml/2006/table">
            <a:tbl>
              <a:tblPr>
                <a:tableStyleId>{5C22544A-7EE6-4342-B048-85BDC9FD1C3A}</a:tableStyleId>
              </a:tblPr>
              <a:tblGrid>
                <a:gridCol w="3213762">
                  <a:extLst>
                    <a:ext uri="{9D8B030D-6E8A-4147-A177-3AD203B41FA5}">
                      <a16:colId xmlns:a16="http://schemas.microsoft.com/office/drawing/2014/main" val="2065112151"/>
                    </a:ext>
                  </a:extLst>
                </a:gridCol>
                <a:gridCol w="702366">
                  <a:extLst>
                    <a:ext uri="{9D8B030D-6E8A-4147-A177-3AD203B41FA5}">
                      <a16:colId xmlns:a16="http://schemas.microsoft.com/office/drawing/2014/main" val="3399406615"/>
                    </a:ext>
                  </a:extLst>
                </a:gridCol>
              </a:tblGrid>
              <a:tr h="293749">
                <a:tc>
                  <a:txBody>
                    <a:bodyPr/>
                    <a:lstStyle/>
                    <a:p>
                      <a:pPr algn="l" rtl="0" fontAlgn="ctr"/>
                      <a:r>
                        <a:rPr lang="es-ES" sz="1200" u="none" strike="noStrike" dirty="0">
                          <a:solidFill>
                            <a:schemeClr val="tx1"/>
                          </a:solidFill>
                          <a:effectLst/>
                          <a:latin typeface="Bio Sans Light" panose="020B0406020202040204" pitchFamily="34" charset="0"/>
                          <a:cs typeface="Microsoft Tai Le" panose="020B0502040204020203" pitchFamily="34" charset="0"/>
                        </a:rPr>
                        <a:t>Ciencias Naturales, Matemáticas y Estadística</a:t>
                      </a:r>
                      <a:endParaRPr lang="es-ES" sz="12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tc>
                  <a:txBody>
                    <a:bodyPr/>
                    <a:lstStyle/>
                    <a:p>
                      <a:pPr algn="ctr" rtl="0" fontAlgn="b"/>
                      <a:r>
                        <a:rPr lang="es-CO" sz="1400" u="none" strike="noStrike" dirty="0">
                          <a:solidFill>
                            <a:schemeClr val="tx1"/>
                          </a:solidFill>
                          <a:effectLst/>
                          <a:latin typeface="Bio Sans Light" panose="020B0406020202040204" pitchFamily="34" charset="0"/>
                          <a:cs typeface="Microsoft Tai Le" panose="020B0502040204020203" pitchFamily="34" charset="0"/>
                        </a:rPr>
                        <a:t>325</a:t>
                      </a:r>
                      <a:endParaRPr lang="es-CO" sz="14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3179207228"/>
                  </a:ext>
                </a:extLst>
              </a:tr>
              <a:tr h="188952">
                <a:tc>
                  <a:txBody>
                    <a:bodyPr/>
                    <a:lstStyle/>
                    <a:p>
                      <a:pPr algn="l" rtl="0" fontAlgn="ctr"/>
                      <a:r>
                        <a:rPr lang="es-ES" sz="1200" u="none" strike="noStrike" dirty="0">
                          <a:solidFill>
                            <a:schemeClr val="tx1"/>
                          </a:solidFill>
                          <a:effectLst/>
                          <a:latin typeface="Bio Sans Light" panose="020B0406020202040204" pitchFamily="34" charset="0"/>
                          <a:cs typeface="Microsoft Tai Le" panose="020B0502040204020203" pitchFamily="34" charset="0"/>
                        </a:rPr>
                        <a:t>Agropecuario, Silvicultura, Pesca y Veterinaria</a:t>
                      </a:r>
                      <a:endParaRPr lang="es-ES" sz="12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tc>
                  <a:txBody>
                    <a:bodyPr/>
                    <a:lstStyle/>
                    <a:p>
                      <a:pPr algn="ctr" rtl="0" fontAlgn="b"/>
                      <a:r>
                        <a:rPr lang="es-CO" sz="1400" u="none" strike="noStrike" dirty="0">
                          <a:solidFill>
                            <a:schemeClr val="tx1"/>
                          </a:solidFill>
                          <a:effectLst/>
                          <a:latin typeface="Bio Sans Light" panose="020B0406020202040204" pitchFamily="34" charset="0"/>
                          <a:cs typeface="Microsoft Tai Le" panose="020B0502040204020203" pitchFamily="34" charset="0"/>
                        </a:rPr>
                        <a:t>243</a:t>
                      </a:r>
                      <a:endParaRPr lang="es-CO" sz="14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464310567"/>
                  </a:ext>
                </a:extLst>
              </a:tr>
              <a:tr h="260591">
                <a:tc>
                  <a:txBody>
                    <a:bodyPr/>
                    <a:lstStyle/>
                    <a:p>
                      <a:pPr algn="l" rtl="0" fontAlgn="ctr"/>
                      <a:r>
                        <a:rPr lang="es-ES" sz="1200" u="none" strike="noStrike" dirty="0">
                          <a:solidFill>
                            <a:schemeClr val="tx1"/>
                          </a:solidFill>
                          <a:effectLst/>
                          <a:latin typeface="Bio Sans Light" panose="020B0406020202040204" pitchFamily="34" charset="0"/>
                          <a:cs typeface="Microsoft Tai Le" panose="020B0502040204020203" pitchFamily="34" charset="0"/>
                        </a:rPr>
                        <a:t>Tecnologías de la Información y la </a:t>
                      </a:r>
                      <a:r>
                        <a:rPr lang="es-ES" sz="1200" u="none" strike="noStrike" dirty="0" err="1">
                          <a:solidFill>
                            <a:schemeClr val="tx1"/>
                          </a:solidFill>
                          <a:effectLst/>
                          <a:latin typeface="Bio Sans Light" panose="020B0406020202040204" pitchFamily="34" charset="0"/>
                          <a:cs typeface="Microsoft Tai Le" panose="020B0502040204020203" pitchFamily="34" charset="0"/>
                        </a:rPr>
                        <a:t>Comu</a:t>
                      </a:r>
                      <a:r>
                        <a:rPr lang="es-ES" sz="1200" u="none" strike="noStrike" dirty="0">
                          <a:solidFill>
                            <a:schemeClr val="tx1"/>
                          </a:solidFill>
                          <a:effectLst/>
                          <a:latin typeface="Bio Sans Light" panose="020B0406020202040204" pitchFamily="34" charset="0"/>
                          <a:cs typeface="Microsoft Tai Le" panose="020B0502040204020203" pitchFamily="34" charset="0"/>
                        </a:rPr>
                        <a:t> (TIC)</a:t>
                      </a:r>
                      <a:endParaRPr lang="es-ES" sz="12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tc>
                  <a:txBody>
                    <a:bodyPr/>
                    <a:lstStyle/>
                    <a:p>
                      <a:pPr algn="ctr" rtl="0" fontAlgn="b"/>
                      <a:r>
                        <a:rPr lang="es-CO" sz="1400" u="none" strike="noStrike" dirty="0">
                          <a:solidFill>
                            <a:schemeClr val="tx1"/>
                          </a:solidFill>
                          <a:effectLst/>
                          <a:latin typeface="Bio Sans Light" panose="020B0406020202040204" pitchFamily="34" charset="0"/>
                          <a:cs typeface="Microsoft Tai Le" panose="020B0502040204020203" pitchFamily="34" charset="0"/>
                        </a:rPr>
                        <a:t>130</a:t>
                      </a:r>
                      <a:endParaRPr lang="es-CO" sz="14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769841568"/>
                  </a:ext>
                </a:extLst>
              </a:tr>
              <a:tr h="220143">
                <a:tc>
                  <a:txBody>
                    <a:bodyPr/>
                    <a:lstStyle/>
                    <a:p>
                      <a:pPr algn="l" rtl="0" fontAlgn="ctr"/>
                      <a:r>
                        <a:rPr lang="es-CO" sz="1200" u="none" strike="noStrike" dirty="0">
                          <a:solidFill>
                            <a:schemeClr val="tx1"/>
                          </a:solidFill>
                          <a:effectLst/>
                          <a:latin typeface="Bio Sans Light" panose="020B0406020202040204" pitchFamily="34" charset="0"/>
                          <a:cs typeface="Microsoft Tai Le" panose="020B0502040204020203" pitchFamily="34" charset="0"/>
                        </a:rPr>
                        <a:t>Servicios</a:t>
                      </a:r>
                      <a:endParaRPr lang="es-CO" sz="12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tc>
                  <a:txBody>
                    <a:bodyPr/>
                    <a:lstStyle/>
                    <a:p>
                      <a:pPr algn="ctr" rtl="0" fontAlgn="b"/>
                      <a:r>
                        <a:rPr lang="es-CO" sz="1400" u="none" strike="noStrike" dirty="0">
                          <a:solidFill>
                            <a:schemeClr val="tx1"/>
                          </a:solidFill>
                          <a:effectLst/>
                          <a:latin typeface="Bio Sans Light" panose="020B0406020202040204" pitchFamily="34" charset="0"/>
                          <a:cs typeface="Microsoft Tai Le" panose="020B0502040204020203" pitchFamily="34" charset="0"/>
                        </a:rPr>
                        <a:t>72</a:t>
                      </a:r>
                      <a:endParaRPr lang="es-CO" sz="14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759249633"/>
                  </a:ext>
                </a:extLst>
              </a:tr>
              <a:tr h="220143">
                <a:tc>
                  <a:txBody>
                    <a:bodyPr/>
                    <a:lstStyle/>
                    <a:p>
                      <a:pPr algn="l" rtl="0" fontAlgn="ctr"/>
                      <a:r>
                        <a:rPr lang="es-CO" sz="1200" u="none" strike="noStrike" dirty="0">
                          <a:solidFill>
                            <a:schemeClr val="tx1"/>
                          </a:solidFill>
                          <a:effectLst/>
                          <a:latin typeface="Bio Sans Light" panose="020B0406020202040204" pitchFamily="34" charset="0"/>
                          <a:cs typeface="Microsoft Tai Le" panose="020B0502040204020203" pitchFamily="34" charset="0"/>
                        </a:rPr>
                        <a:t>Arte y Humanidades</a:t>
                      </a:r>
                      <a:endParaRPr lang="es-CO" sz="12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tc>
                  <a:txBody>
                    <a:bodyPr/>
                    <a:lstStyle/>
                    <a:p>
                      <a:pPr algn="ctr" rtl="0" fontAlgn="b"/>
                      <a:r>
                        <a:rPr lang="es-CO" sz="1400" u="none" strike="noStrike" dirty="0">
                          <a:solidFill>
                            <a:schemeClr val="tx1"/>
                          </a:solidFill>
                          <a:effectLst/>
                          <a:latin typeface="Bio Sans Light" panose="020B0406020202040204" pitchFamily="34" charset="0"/>
                          <a:cs typeface="Microsoft Tai Le" panose="020B0502040204020203" pitchFamily="34" charset="0"/>
                        </a:rPr>
                        <a:t>18</a:t>
                      </a:r>
                      <a:endParaRPr lang="es-CO" sz="14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816334315"/>
                  </a:ext>
                </a:extLst>
              </a:tr>
            </a:tbl>
          </a:graphicData>
        </a:graphic>
      </p:graphicFrame>
      <p:graphicFrame>
        <p:nvGraphicFramePr>
          <p:cNvPr id="25" name="Tabla 24">
            <a:extLst>
              <a:ext uri="{FF2B5EF4-FFF2-40B4-BE49-F238E27FC236}">
                <a16:creationId xmlns:a16="http://schemas.microsoft.com/office/drawing/2014/main" id="{60709879-B9E8-2A3C-311A-E3C3BA7A8C3E}"/>
              </a:ext>
            </a:extLst>
          </p:cNvPr>
          <p:cNvGraphicFramePr>
            <a:graphicFrameLocks noGrp="1"/>
          </p:cNvGraphicFramePr>
          <p:nvPr>
            <p:extLst>
              <p:ext uri="{D42A27DB-BD31-4B8C-83A1-F6EECF244321}">
                <p14:modId xmlns:p14="http://schemas.microsoft.com/office/powerpoint/2010/main" val="4021383663"/>
              </p:ext>
            </p:extLst>
          </p:nvPr>
        </p:nvGraphicFramePr>
        <p:xfrm>
          <a:off x="3826068" y="4790508"/>
          <a:ext cx="3916128" cy="1257609"/>
        </p:xfrm>
        <a:graphic>
          <a:graphicData uri="http://schemas.openxmlformats.org/drawingml/2006/table">
            <a:tbl>
              <a:tblPr>
                <a:tableStyleId>{5C22544A-7EE6-4342-B048-85BDC9FD1C3A}</a:tableStyleId>
              </a:tblPr>
              <a:tblGrid>
                <a:gridCol w="3213762">
                  <a:extLst>
                    <a:ext uri="{9D8B030D-6E8A-4147-A177-3AD203B41FA5}">
                      <a16:colId xmlns:a16="http://schemas.microsoft.com/office/drawing/2014/main" val="3279929588"/>
                    </a:ext>
                  </a:extLst>
                </a:gridCol>
                <a:gridCol w="702366">
                  <a:extLst>
                    <a:ext uri="{9D8B030D-6E8A-4147-A177-3AD203B41FA5}">
                      <a16:colId xmlns:a16="http://schemas.microsoft.com/office/drawing/2014/main" val="1493242394"/>
                    </a:ext>
                  </a:extLst>
                </a:gridCol>
              </a:tblGrid>
              <a:tr h="286667">
                <a:tc>
                  <a:txBody>
                    <a:bodyPr/>
                    <a:lstStyle/>
                    <a:p>
                      <a:pPr algn="l" rtl="0" fontAlgn="ctr"/>
                      <a:r>
                        <a:rPr lang="es-ES" sz="1200" u="none" strike="noStrike" dirty="0">
                          <a:solidFill>
                            <a:schemeClr val="tx1"/>
                          </a:solidFill>
                          <a:effectLst/>
                          <a:latin typeface="Bio Sans Light" panose="020B0406020202040204" pitchFamily="34" charset="0"/>
                          <a:cs typeface="Microsoft Tai Le" panose="020B0502040204020203" pitchFamily="34" charset="0"/>
                        </a:rPr>
                        <a:t>Administración de Empresas y Derecho</a:t>
                      </a:r>
                      <a:endParaRPr lang="es-ES" sz="12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tc>
                  <a:txBody>
                    <a:bodyPr/>
                    <a:lstStyle/>
                    <a:p>
                      <a:pPr algn="ctr" rtl="0" fontAlgn="b"/>
                      <a:r>
                        <a:rPr lang="es-CO" sz="1400" u="none" strike="noStrike" dirty="0">
                          <a:solidFill>
                            <a:schemeClr val="tx1"/>
                          </a:solidFill>
                          <a:effectLst/>
                          <a:latin typeface="Bio Sans Light" panose="020B0406020202040204" pitchFamily="34" charset="0"/>
                          <a:cs typeface="Microsoft Tai Le" panose="020B0502040204020203" pitchFamily="34" charset="0"/>
                        </a:rPr>
                        <a:t>4.372</a:t>
                      </a:r>
                      <a:endParaRPr lang="es-CO" sz="14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637614702"/>
                  </a:ext>
                </a:extLst>
              </a:tr>
              <a:tr h="260830">
                <a:tc>
                  <a:txBody>
                    <a:bodyPr/>
                    <a:lstStyle/>
                    <a:p>
                      <a:pPr algn="l" rtl="0" fontAlgn="ctr"/>
                      <a:r>
                        <a:rPr lang="es-CO" sz="1200" u="none" strike="noStrike" dirty="0">
                          <a:solidFill>
                            <a:schemeClr val="tx1"/>
                          </a:solidFill>
                          <a:effectLst/>
                          <a:latin typeface="Bio Sans Light" panose="020B0406020202040204" pitchFamily="34" charset="0"/>
                          <a:cs typeface="Microsoft Tai Le" panose="020B0502040204020203" pitchFamily="34" charset="0"/>
                        </a:rPr>
                        <a:t>Ingeniería, Industria y Construcción</a:t>
                      </a:r>
                      <a:endParaRPr lang="es-CO" sz="12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tc>
                  <a:txBody>
                    <a:bodyPr/>
                    <a:lstStyle/>
                    <a:p>
                      <a:pPr algn="ctr" rtl="0" fontAlgn="b"/>
                      <a:r>
                        <a:rPr lang="es-CO" sz="1400" u="none" strike="noStrike" dirty="0">
                          <a:solidFill>
                            <a:schemeClr val="tx1"/>
                          </a:solidFill>
                          <a:effectLst/>
                          <a:latin typeface="Bio Sans Light" panose="020B0406020202040204" pitchFamily="34" charset="0"/>
                          <a:cs typeface="Microsoft Tai Le" panose="020B0502040204020203" pitchFamily="34" charset="0"/>
                        </a:rPr>
                        <a:t>3.107</a:t>
                      </a:r>
                      <a:endParaRPr lang="es-CO" sz="14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2226093987"/>
                  </a:ext>
                </a:extLst>
              </a:tr>
              <a:tr h="213332">
                <a:tc>
                  <a:txBody>
                    <a:bodyPr/>
                    <a:lstStyle/>
                    <a:p>
                      <a:pPr algn="l" rtl="0" fontAlgn="ctr"/>
                      <a:r>
                        <a:rPr lang="es-ES" sz="1200" u="none" strike="noStrike" dirty="0">
                          <a:solidFill>
                            <a:schemeClr val="tx1"/>
                          </a:solidFill>
                          <a:effectLst/>
                          <a:latin typeface="Bio Sans Light" panose="020B0406020202040204" pitchFamily="34" charset="0"/>
                          <a:cs typeface="Microsoft Tai Le" panose="020B0502040204020203" pitchFamily="34" charset="0"/>
                        </a:rPr>
                        <a:t>Ciencias Sociales, Periodismo e Información</a:t>
                      </a:r>
                      <a:endParaRPr lang="es-ES" sz="12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tc>
                  <a:txBody>
                    <a:bodyPr/>
                    <a:lstStyle/>
                    <a:p>
                      <a:pPr algn="ctr" rtl="0" fontAlgn="b"/>
                      <a:r>
                        <a:rPr lang="es-CO" sz="1400" u="none" strike="noStrike" dirty="0">
                          <a:solidFill>
                            <a:schemeClr val="tx1"/>
                          </a:solidFill>
                          <a:effectLst/>
                          <a:latin typeface="Bio Sans Light" panose="020B0406020202040204" pitchFamily="34" charset="0"/>
                          <a:cs typeface="Microsoft Tai Le" panose="020B0502040204020203" pitchFamily="34" charset="0"/>
                        </a:rPr>
                        <a:t>721</a:t>
                      </a:r>
                      <a:endParaRPr lang="es-CO" sz="14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81060667"/>
                  </a:ext>
                </a:extLst>
              </a:tr>
              <a:tr h="213332">
                <a:tc>
                  <a:txBody>
                    <a:bodyPr/>
                    <a:lstStyle/>
                    <a:p>
                      <a:pPr algn="l" rtl="0" fontAlgn="ctr"/>
                      <a:r>
                        <a:rPr lang="es-CO" sz="1200" u="none" strike="noStrike" dirty="0">
                          <a:solidFill>
                            <a:schemeClr val="tx1"/>
                          </a:solidFill>
                          <a:effectLst/>
                          <a:latin typeface="Bio Sans Light" panose="020B0406020202040204" pitchFamily="34" charset="0"/>
                          <a:cs typeface="Microsoft Tai Le" panose="020B0502040204020203" pitchFamily="34" charset="0"/>
                        </a:rPr>
                        <a:t>Salud y Bienestar</a:t>
                      </a:r>
                      <a:endParaRPr lang="es-CO" sz="12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tc>
                  <a:txBody>
                    <a:bodyPr/>
                    <a:lstStyle/>
                    <a:p>
                      <a:pPr algn="ctr" rtl="0" fontAlgn="b"/>
                      <a:r>
                        <a:rPr lang="es-CO" sz="1400" u="none" strike="noStrike" dirty="0">
                          <a:solidFill>
                            <a:schemeClr val="tx1"/>
                          </a:solidFill>
                          <a:effectLst/>
                          <a:latin typeface="Bio Sans Light" panose="020B0406020202040204" pitchFamily="34" charset="0"/>
                          <a:cs typeface="Microsoft Tai Le" panose="020B0502040204020203" pitchFamily="34" charset="0"/>
                        </a:rPr>
                        <a:t>419</a:t>
                      </a:r>
                      <a:endParaRPr lang="es-CO" sz="14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3221999633"/>
                  </a:ext>
                </a:extLst>
              </a:tr>
              <a:tr h="264342">
                <a:tc>
                  <a:txBody>
                    <a:bodyPr/>
                    <a:lstStyle/>
                    <a:p>
                      <a:pPr algn="l" rtl="0" fontAlgn="ctr"/>
                      <a:r>
                        <a:rPr lang="es-CO" sz="1200" u="none" strike="noStrike" dirty="0">
                          <a:solidFill>
                            <a:schemeClr val="tx1"/>
                          </a:solidFill>
                          <a:effectLst/>
                          <a:latin typeface="Bio Sans Light" panose="020B0406020202040204" pitchFamily="34" charset="0"/>
                          <a:cs typeface="Microsoft Tai Le" panose="020B0502040204020203" pitchFamily="34" charset="0"/>
                        </a:rPr>
                        <a:t>Educación</a:t>
                      </a:r>
                      <a:endParaRPr lang="es-CO" sz="12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tc>
                  <a:txBody>
                    <a:bodyPr/>
                    <a:lstStyle/>
                    <a:p>
                      <a:pPr algn="ctr" rtl="0" fontAlgn="b"/>
                      <a:r>
                        <a:rPr lang="es-CO" sz="1400" u="none" strike="noStrike" dirty="0">
                          <a:solidFill>
                            <a:schemeClr val="tx1"/>
                          </a:solidFill>
                          <a:effectLst/>
                          <a:latin typeface="Bio Sans Light" panose="020B0406020202040204" pitchFamily="34" charset="0"/>
                          <a:cs typeface="Microsoft Tai Le" panose="020B0502040204020203" pitchFamily="34" charset="0"/>
                        </a:rPr>
                        <a:t>400</a:t>
                      </a:r>
                      <a:endParaRPr lang="es-CO" sz="14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2585400249"/>
                  </a:ext>
                </a:extLst>
              </a:tr>
            </a:tbl>
          </a:graphicData>
        </a:graphic>
      </p:graphicFrame>
      <p:sp>
        <p:nvSpPr>
          <p:cNvPr id="6" name="CuadroTexto 5">
            <a:extLst>
              <a:ext uri="{FF2B5EF4-FFF2-40B4-BE49-F238E27FC236}">
                <a16:creationId xmlns:a16="http://schemas.microsoft.com/office/drawing/2014/main" id="{BC878880-784B-8CF7-73B4-CC8F0DB6D312}"/>
              </a:ext>
            </a:extLst>
          </p:cNvPr>
          <p:cNvSpPr txBox="1"/>
          <p:nvPr/>
        </p:nvSpPr>
        <p:spPr>
          <a:xfrm>
            <a:off x="880108" y="5905625"/>
            <a:ext cx="247629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dirty="0">
                <a:ln>
                  <a:noFill/>
                </a:ln>
                <a:effectLst/>
                <a:uLnTx/>
                <a:uFillTx/>
                <a:latin typeface="Bio Sans Light" panose="020B0406020202040204" pitchFamily="34" charset="0"/>
                <a:ea typeface="Microsoft JhengHei" panose="020B0604030504040204" pitchFamily="34" charset="-120"/>
                <a:cs typeface="Microsoft Tai Le" panose="020B0502040204020203" pitchFamily="34" charset="0"/>
              </a:rPr>
              <a:t>Fuente: MEN – SNIES (2022)</a:t>
            </a:r>
          </a:p>
        </p:txBody>
      </p:sp>
      <p:sp>
        <p:nvSpPr>
          <p:cNvPr id="39" name="CuadroTexto 38">
            <a:extLst>
              <a:ext uri="{FF2B5EF4-FFF2-40B4-BE49-F238E27FC236}">
                <a16:creationId xmlns:a16="http://schemas.microsoft.com/office/drawing/2014/main" id="{FB4B5EEF-E559-4E32-BD82-03E7E3443523}"/>
              </a:ext>
            </a:extLst>
          </p:cNvPr>
          <p:cNvSpPr txBox="1"/>
          <p:nvPr/>
        </p:nvSpPr>
        <p:spPr>
          <a:xfrm>
            <a:off x="4324544" y="238890"/>
            <a:ext cx="3542958" cy="461665"/>
          </a:xfrm>
          <a:prstGeom prst="rect">
            <a:avLst/>
          </a:prstGeom>
          <a:solidFill>
            <a:srgbClr val="C00000"/>
          </a:solidFill>
        </p:spPr>
        <p:txBody>
          <a:bodyPr wrap="none" rtlCol="0">
            <a:spAutoFit/>
          </a:bodyPr>
          <a:lstStyle/>
          <a:p>
            <a:pPr algn="ctr"/>
            <a:r>
              <a:rPr lang="es-ES" sz="2400" spc="300" dirty="0">
                <a:solidFill>
                  <a:schemeClr val="bg1"/>
                </a:solidFill>
                <a:latin typeface="Bio Sans Light" panose="020B0406020202040204" pitchFamily="34" charset="0"/>
                <a:ea typeface="Microsoft JhengHei" panose="020B0604030504040204" pitchFamily="34" charset="-120"/>
              </a:rPr>
              <a:t>OFERTA </a:t>
            </a:r>
            <a:r>
              <a:rPr lang="es-ES" sz="2400" b="1" spc="300" dirty="0">
                <a:solidFill>
                  <a:schemeClr val="bg1"/>
                </a:solidFill>
                <a:latin typeface="Bio Sans" panose="020B0506020202040204" pitchFamily="34" charset="0"/>
                <a:ea typeface="Microsoft JhengHei" panose="020B0604030504040204" pitchFamily="34" charset="-120"/>
              </a:rPr>
              <a:t>EDUCATIVA</a:t>
            </a:r>
            <a:endParaRPr lang="es-CO" sz="2400" b="1" spc="300" baseline="30000" dirty="0">
              <a:solidFill>
                <a:schemeClr val="bg1"/>
              </a:solidFill>
              <a:latin typeface="Bio Sans" panose="020B0506020202040204" pitchFamily="34" charset="0"/>
              <a:ea typeface="Microsoft JhengHei" panose="020B0604030504040204" pitchFamily="34" charset="-120"/>
            </a:endParaRPr>
          </a:p>
        </p:txBody>
      </p:sp>
      <p:sp>
        <p:nvSpPr>
          <p:cNvPr id="41" name="CuadroTexto 40">
            <a:extLst>
              <a:ext uri="{FF2B5EF4-FFF2-40B4-BE49-F238E27FC236}">
                <a16:creationId xmlns:a16="http://schemas.microsoft.com/office/drawing/2014/main" id="{234BD372-8EF6-41B1-A5B0-C8A3EBBD4FDB}"/>
              </a:ext>
            </a:extLst>
          </p:cNvPr>
          <p:cNvSpPr txBox="1"/>
          <p:nvPr/>
        </p:nvSpPr>
        <p:spPr>
          <a:xfrm>
            <a:off x="846165" y="3604362"/>
            <a:ext cx="4150495" cy="400110"/>
          </a:xfrm>
          <a:prstGeom prst="rect">
            <a:avLst/>
          </a:prstGeom>
          <a:solidFill>
            <a:srgbClr val="C00000"/>
          </a:solidFill>
        </p:spPr>
        <p:txBody>
          <a:bodyPr wrap="none" rtlCol="0">
            <a:spAutoFit/>
          </a:bodyPr>
          <a:lstStyle/>
          <a:p>
            <a:pPr algn="ctr"/>
            <a:r>
              <a:rPr lang="es-ES" sz="2000" spc="300" dirty="0">
                <a:solidFill>
                  <a:schemeClr val="bg1"/>
                </a:solidFill>
                <a:latin typeface="Bio Sans Light" panose="020B0406020202040204" pitchFamily="34" charset="0"/>
                <a:ea typeface="Microsoft JhengHei" panose="020B0604030504040204" pitchFamily="34" charset="-120"/>
              </a:rPr>
              <a:t>GRADUADOS EN CASANARE</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2116442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1AF73386-353C-076B-AD7A-5CC6E0F8741D}"/>
              </a:ext>
            </a:extLst>
          </p:cNvPr>
          <p:cNvSpPr txBox="1"/>
          <p:nvPr/>
        </p:nvSpPr>
        <p:spPr>
          <a:xfrm>
            <a:off x="1524000" y="1997534"/>
            <a:ext cx="9144000" cy="3486724"/>
          </a:xfrm>
          <a:prstGeom prst="rect">
            <a:avLst/>
          </a:prstGeom>
          <a:noFill/>
        </p:spPr>
        <p:txBody>
          <a:bodyPr wrap="square">
            <a:spAutoFit/>
          </a:bodyPr>
          <a:lstStyle/>
          <a:p>
            <a:pPr marL="342900" indent="-342900">
              <a:lnSpc>
                <a:spcPct val="250000"/>
              </a:lnSpc>
              <a:buFont typeface="+mj-lt"/>
              <a:buAutoNum type="arabicPeriod"/>
            </a:pPr>
            <a:r>
              <a:rPr lang="es-CO" sz="2300" i="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rPr>
              <a:t>Índice Departamental de Competitividad e Innovación</a:t>
            </a:r>
          </a:p>
          <a:p>
            <a:pPr marL="342900" indent="-342900">
              <a:lnSpc>
                <a:spcPct val="250000"/>
              </a:lnSpc>
              <a:buFont typeface="+mj-lt"/>
              <a:buAutoNum type="arabicPeriod"/>
            </a:pPr>
            <a:r>
              <a:rPr lang="es-ES" sz="2300" dirty="0">
                <a:latin typeface="Open Sans" panose="020B0606030504020204" pitchFamily="34" charset="0"/>
                <a:ea typeface="Open Sans" panose="020B0606030504020204" pitchFamily="34" charset="0"/>
                <a:cs typeface="Open Sans" panose="020B0606030504020204" pitchFamily="34" charset="0"/>
              </a:rPr>
              <a:t>Índice de Innovación Departamental para Colombia</a:t>
            </a:r>
          </a:p>
          <a:p>
            <a:pPr marL="342900" indent="-342900">
              <a:lnSpc>
                <a:spcPct val="250000"/>
              </a:lnSpc>
              <a:buFont typeface="+mj-lt"/>
              <a:buAutoNum type="arabicPeriod"/>
            </a:pPr>
            <a:r>
              <a:rPr lang="es-ES" sz="2300" dirty="0">
                <a:latin typeface="Open Sans" panose="020B0606030504020204" pitchFamily="34" charset="0"/>
                <a:ea typeface="Open Sans" panose="020B0606030504020204" pitchFamily="34" charset="0"/>
                <a:cs typeface="Open Sans" panose="020B0606030504020204" pitchFamily="34" charset="0"/>
              </a:rPr>
              <a:t>Índice de Competitividad Turística Regional de Colombia</a:t>
            </a:r>
          </a:p>
          <a:p>
            <a:pPr marL="342900" indent="-342900">
              <a:lnSpc>
                <a:spcPct val="250000"/>
              </a:lnSpc>
              <a:buFont typeface="+mj-lt"/>
              <a:buAutoNum type="arabicPeriod"/>
            </a:pPr>
            <a:r>
              <a:rPr lang="es-CO" sz="2300" dirty="0">
                <a:latin typeface="Open Sans" panose="020B0606030504020204" pitchFamily="34" charset="0"/>
                <a:ea typeface="Open Sans" panose="020B0606030504020204" pitchFamily="34" charset="0"/>
                <a:cs typeface="Open Sans" panose="020B0606030504020204" pitchFamily="34" charset="0"/>
              </a:rPr>
              <a:t>Índice de Pobreza Multidimensional Departamental</a:t>
            </a:r>
          </a:p>
        </p:txBody>
      </p:sp>
      <p:sp>
        <p:nvSpPr>
          <p:cNvPr id="7" name="CuadroTexto 6">
            <a:extLst>
              <a:ext uri="{FF2B5EF4-FFF2-40B4-BE49-F238E27FC236}">
                <a16:creationId xmlns:a16="http://schemas.microsoft.com/office/drawing/2014/main" id="{FF134ADE-197D-4D8C-A510-5858E6557F40}"/>
              </a:ext>
            </a:extLst>
          </p:cNvPr>
          <p:cNvSpPr txBox="1"/>
          <p:nvPr/>
        </p:nvSpPr>
        <p:spPr>
          <a:xfrm>
            <a:off x="940422" y="905744"/>
            <a:ext cx="7584600" cy="830997"/>
          </a:xfrm>
          <a:prstGeom prst="rect">
            <a:avLst/>
          </a:prstGeom>
          <a:solidFill>
            <a:srgbClr val="C00000"/>
          </a:solidFill>
        </p:spPr>
        <p:txBody>
          <a:bodyPr wrap="square" rtlCol="0">
            <a:spAutoFit/>
          </a:bodyPr>
          <a:lstStyle/>
          <a:p>
            <a:r>
              <a:rPr lang="es-ES" sz="2400" spc="300" dirty="0">
                <a:solidFill>
                  <a:schemeClr val="bg1"/>
                </a:solidFill>
                <a:latin typeface="Montserrat" panose="00000500000000000000" pitchFamily="50" charset="0"/>
                <a:ea typeface="Open Sans" panose="020B0606030504020204" pitchFamily="34" charset="0"/>
                <a:cs typeface="Open Sans" panose="020B0606030504020204" pitchFamily="34" charset="0"/>
              </a:rPr>
              <a:t>Instrumentos para la competitividad e innovación departamental y municipal </a:t>
            </a:r>
          </a:p>
        </p:txBody>
      </p:sp>
    </p:spTree>
    <p:extLst>
      <p:ext uri="{BB962C8B-B14F-4D97-AF65-F5344CB8AC3E}">
        <p14:creationId xmlns:p14="http://schemas.microsoft.com/office/powerpoint/2010/main" val="3965673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20F25D-85E2-0542-9603-B0A485D955BC}"/>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C5A2C3D9-7DFF-FC44-263A-07843C549834}"/>
              </a:ext>
            </a:extLst>
          </p:cNvPr>
          <p:cNvSpPr>
            <a:spLocks noGrp="1"/>
          </p:cNvSpPr>
          <p:nvPr>
            <p:ph type="subTitle" idx="1"/>
          </p:nvPr>
        </p:nvSpPr>
        <p:spPr/>
        <p:txBody>
          <a:bodyPr/>
          <a:lstStyle/>
          <a:p>
            <a:endParaRPr lang="es-CO"/>
          </a:p>
        </p:txBody>
      </p:sp>
      <p:pic>
        <p:nvPicPr>
          <p:cNvPr id="6" name="Imagen 5">
            <a:extLst>
              <a:ext uri="{FF2B5EF4-FFF2-40B4-BE49-F238E27FC236}">
                <a16:creationId xmlns:a16="http://schemas.microsoft.com/office/drawing/2014/main" id="{45A01CD4-DB8C-2175-7324-8F7B5330A480}"/>
              </a:ext>
            </a:extLst>
          </p:cNvPr>
          <p:cNvPicPr>
            <a:picLocks noChangeAspect="1"/>
          </p:cNvPicPr>
          <p:nvPr/>
        </p:nvPicPr>
        <p:blipFill rotWithShape="1">
          <a:blip r:embed="rId2"/>
          <a:srcRect l="25000" t="31429" r="19949" b="12109"/>
          <a:stretch/>
        </p:blipFill>
        <p:spPr>
          <a:xfrm>
            <a:off x="942249" y="828745"/>
            <a:ext cx="10307502" cy="5546586"/>
          </a:xfrm>
          <a:prstGeom prst="rect">
            <a:avLst/>
          </a:prstGeom>
        </p:spPr>
      </p:pic>
      <p:sp>
        <p:nvSpPr>
          <p:cNvPr id="4" name="CuadroTexto 3">
            <a:extLst>
              <a:ext uri="{FF2B5EF4-FFF2-40B4-BE49-F238E27FC236}">
                <a16:creationId xmlns:a16="http://schemas.microsoft.com/office/drawing/2014/main" id="{3F3E27E0-5E15-A65F-56B4-C7AEE6B9944D}"/>
              </a:ext>
            </a:extLst>
          </p:cNvPr>
          <p:cNvSpPr txBox="1"/>
          <p:nvPr/>
        </p:nvSpPr>
        <p:spPr>
          <a:xfrm>
            <a:off x="6182056" y="6205796"/>
            <a:ext cx="4695516" cy="261610"/>
          </a:xfrm>
          <a:prstGeom prst="rect">
            <a:avLst/>
          </a:prstGeom>
          <a:noFill/>
        </p:spPr>
        <p:txBody>
          <a:bodyPr wrap="none" rtlCol="0">
            <a:spAutoFit/>
          </a:bodyPr>
          <a:lstStyle/>
          <a:p>
            <a:r>
              <a:rPr lang="es-ES" sz="1100" dirty="0">
                <a:solidFill>
                  <a:schemeClr val="tx1">
                    <a:lumMod val="50000"/>
                    <a:lumOff val="50000"/>
                  </a:schemeClr>
                </a:solidFill>
                <a:latin typeface="Microsoft Tai Le" panose="020B0502040204020203" pitchFamily="34" charset="0"/>
                <a:ea typeface="Roboto Condensed" panose="020B0604020202020204" charset="0"/>
                <a:cs typeface="Microsoft Tai Le" panose="020B0502040204020203" pitchFamily="34" charset="0"/>
              </a:rPr>
              <a:t>Fuente: IDC 2023-Consejo Privado de Competitividad – U. Rosario (2023)</a:t>
            </a:r>
            <a:endParaRPr lang="es-CO" sz="1100" dirty="0">
              <a:solidFill>
                <a:schemeClr val="tx1">
                  <a:lumMod val="50000"/>
                  <a:lumOff val="50000"/>
                </a:schemeClr>
              </a:solidFill>
              <a:latin typeface="Microsoft Tai Le" panose="020B0502040204020203" pitchFamily="34" charset="0"/>
              <a:ea typeface="Roboto Condensed" panose="020B0604020202020204" charset="0"/>
              <a:cs typeface="Microsoft Tai Le" panose="020B0502040204020203" pitchFamily="34" charset="0"/>
            </a:endParaRPr>
          </a:p>
        </p:txBody>
      </p:sp>
      <p:sp>
        <p:nvSpPr>
          <p:cNvPr id="7" name="CuadroTexto 6">
            <a:extLst>
              <a:ext uri="{FF2B5EF4-FFF2-40B4-BE49-F238E27FC236}">
                <a16:creationId xmlns:a16="http://schemas.microsoft.com/office/drawing/2014/main" id="{D4E68D33-BF87-42F2-B71E-2070BBE9D98B}"/>
              </a:ext>
            </a:extLst>
          </p:cNvPr>
          <p:cNvSpPr txBox="1"/>
          <p:nvPr/>
        </p:nvSpPr>
        <p:spPr>
          <a:xfrm>
            <a:off x="3426906" y="238890"/>
            <a:ext cx="5338321"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RESULTADOS IDC </a:t>
            </a:r>
            <a:r>
              <a:rPr lang="es-ES" sz="2000" spc="300" dirty="0">
                <a:solidFill>
                  <a:schemeClr val="bg1"/>
                </a:solidFill>
                <a:latin typeface="Bio Sans Light" panose="020B0406020202040204" pitchFamily="34" charset="0"/>
                <a:ea typeface="Microsoft JhengHei" panose="020B0604030504040204" pitchFamily="34" charset="-120"/>
              </a:rPr>
              <a:t>CASANARE 2023</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475222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681ECE9C-78B9-4879-9065-42890AD64A90}"/>
              </a:ext>
            </a:extLst>
          </p:cNvPr>
          <p:cNvSpPr txBox="1"/>
          <p:nvPr/>
        </p:nvSpPr>
        <p:spPr>
          <a:xfrm>
            <a:off x="4109718" y="6046564"/>
            <a:ext cx="3972562" cy="261610"/>
          </a:xfrm>
          <a:prstGeom prst="rect">
            <a:avLst/>
          </a:prstGeom>
          <a:noFill/>
        </p:spPr>
        <p:txBody>
          <a:bodyPr wrap="none" rtlCol="0">
            <a:spAutoFit/>
          </a:bodyPr>
          <a:lstStyle/>
          <a:p>
            <a:pPr algn="ctr"/>
            <a:r>
              <a:rPr lang="es-ES" sz="1100" dirty="0">
                <a:solidFill>
                  <a:schemeClr val="tx1">
                    <a:lumMod val="50000"/>
                    <a:lumOff val="50000"/>
                  </a:schemeClr>
                </a:solidFill>
                <a:latin typeface="Microsoft Tai Le" panose="020B0502040204020203" pitchFamily="34" charset="0"/>
                <a:ea typeface="Roboto Condensed" panose="020B0604020202020204" charset="0"/>
                <a:cs typeface="Microsoft Tai Le" panose="020B0502040204020203" pitchFamily="34" charset="0"/>
              </a:rPr>
              <a:t>Fuente: Consejo Privado de Competitividad – </a:t>
            </a:r>
            <a:r>
              <a:rPr lang="es-ES" sz="1100" dirty="0" err="1">
                <a:solidFill>
                  <a:schemeClr val="tx1">
                    <a:lumMod val="50000"/>
                    <a:lumOff val="50000"/>
                  </a:schemeClr>
                </a:solidFill>
                <a:latin typeface="Microsoft Tai Le" panose="020B0502040204020203" pitchFamily="34" charset="0"/>
                <a:ea typeface="Roboto Condensed" panose="020B0604020202020204" charset="0"/>
                <a:cs typeface="Microsoft Tai Le" panose="020B0502040204020203" pitchFamily="34" charset="0"/>
              </a:rPr>
              <a:t>Urosario</a:t>
            </a:r>
            <a:r>
              <a:rPr lang="es-ES" sz="1100" dirty="0">
                <a:solidFill>
                  <a:schemeClr val="tx1">
                    <a:lumMod val="50000"/>
                    <a:lumOff val="50000"/>
                  </a:schemeClr>
                </a:solidFill>
                <a:latin typeface="Microsoft Tai Le" panose="020B0502040204020203" pitchFamily="34" charset="0"/>
                <a:ea typeface="Roboto Condensed" panose="020B0604020202020204" charset="0"/>
                <a:cs typeface="Microsoft Tai Le" panose="020B0502040204020203" pitchFamily="34" charset="0"/>
              </a:rPr>
              <a:t> (2023)</a:t>
            </a:r>
            <a:endParaRPr lang="es-CO" sz="1100" dirty="0">
              <a:solidFill>
                <a:schemeClr val="tx1">
                  <a:lumMod val="50000"/>
                  <a:lumOff val="50000"/>
                </a:schemeClr>
              </a:solidFill>
              <a:latin typeface="Microsoft Tai Le" panose="020B0502040204020203" pitchFamily="34" charset="0"/>
              <a:ea typeface="Roboto Condensed" panose="020B0604020202020204" charset="0"/>
              <a:cs typeface="Microsoft Tai Le" panose="020B0502040204020203" pitchFamily="34" charset="0"/>
            </a:endParaRPr>
          </a:p>
        </p:txBody>
      </p:sp>
      <p:pic>
        <p:nvPicPr>
          <p:cNvPr id="17" name="Imagen 16">
            <a:extLst>
              <a:ext uri="{FF2B5EF4-FFF2-40B4-BE49-F238E27FC236}">
                <a16:creationId xmlns:a16="http://schemas.microsoft.com/office/drawing/2014/main" id="{6D8E1C18-B927-4A7F-88CB-9B417522B832}"/>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805501" y="1089276"/>
            <a:ext cx="675528" cy="675528"/>
          </a:xfrm>
          <a:prstGeom prst="rect">
            <a:avLst/>
          </a:prstGeom>
        </p:spPr>
      </p:pic>
      <p:sp>
        <p:nvSpPr>
          <p:cNvPr id="19" name="Rectángulo redondeado 57">
            <a:extLst>
              <a:ext uri="{FF2B5EF4-FFF2-40B4-BE49-F238E27FC236}">
                <a16:creationId xmlns:a16="http://schemas.microsoft.com/office/drawing/2014/main" id="{DADFE16A-718A-4A7A-8A15-713A6C8B330C}"/>
              </a:ext>
            </a:extLst>
          </p:cNvPr>
          <p:cNvSpPr/>
          <p:nvPr/>
        </p:nvSpPr>
        <p:spPr>
          <a:xfrm>
            <a:off x="806548" y="2257642"/>
            <a:ext cx="5289452" cy="461665"/>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sz="1400" dirty="0">
                <a:latin typeface="Microsoft Tai Le" panose="020B0502040204020203" pitchFamily="34" charset="0"/>
                <a:cs typeface="Microsoft Tai Le" panose="020B0502040204020203" pitchFamily="34" charset="0"/>
              </a:rPr>
              <a:t>Buen trabajo en Pilares de SALUD (mejora de 4 posiciones) </a:t>
            </a:r>
            <a:endParaRPr lang="es-CO" sz="1400" dirty="0">
              <a:latin typeface="Microsoft Tai Le" panose="020B0502040204020203" pitchFamily="34" charset="0"/>
              <a:cs typeface="Microsoft Tai Le" panose="020B0502040204020203" pitchFamily="34" charset="0"/>
            </a:endParaRPr>
          </a:p>
        </p:txBody>
      </p:sp>
      <p:sp>
        <p:nvSpPr>
          <p:cNvPr id="25" name="CuadroTexto 24">
            <a:extLst>
              <a:ext uri="{FF2B5EF4-FFF2-40B4-BE49-F238E27FC236}">
                <a16:creationId xmlns:a16="http://schemas.microsoft.com/office/drawing/2014/main" id="{5E01D992-5BDA-48AD-BB56-ED43CDFBC76C}"/>
              </a:ext>
            </a:extLst>
          </p:cNvPr>
          <p:cNvSpPr txBox="1"/>
          <p:nvPr/>
        </p:nvSpPr>
        <p:spPr>
          <a:xfrm>
            <a:off x="7607838" y="1236319"/>
            <a:ext cx="2088612" cy="400110"/>
          </a:xfrm>
          <a:prstGeom prst="rect">
            <a:avLst/>
          </a:prstGeom>
          <a:noFill/>
        </p:spPr>
        <p:txBody>
          <a:bodyPr wrap="square" rtlCol="0">
            <a:spAutoFit/>
          </a:bodyPr>
          <a:lstStyle/>
          <a:p>
            <a:pPr algn="ctr"/>
            <a:r>
              <a:rPr lang="es-CO" sz="2000" b="1" dirty="0">
                <a:solidFill>
                  <a:srgbClr val="C00000"/>
                </a:solidFill>
                <a:latin typeface="Bio Sans" panose="020B0506020202040204" pitchFamily="34" charset="0"/>
                <a:ea typeface="Cambria Math" panose="02040503050406030204" pitchFamily="18" charset="0"/>
                <a:cs typeface="Segoe UI" panose="020B0502040204020203" pitchFamily="34" charset="0"/>
              </a:rPr>
              <a:t>RETOS IDC 2023 </a:t>
            </a:r>
            <a:endParaRPr lang="es-ES" sz="2000" b="1" dirty="0">
              <a:solidFill>
                <a:srgbClr val="C00000"/>
              </a:solidFill>
              <a:latin typeface="Bio Sans" panose="020B0506020202040204" pitchFamily="34" charset="0"/>
              <a:ea typeface="Cambria Math" panose="02040503050406030204" pitchFamily="18" charset="0"/>
              <a:cs typeface="Segoe UI" panose="020B0502040204020203" pitchFamily="34" charset="0"/>
            </a:endParaRPr>
          </a:p>
        </p:txBody>
      </p:sp>
      <p:sp>
        <p:nvSpPr>
          <p:cNvPr id="26" name="CuadroTexto 25">
            <a:extLst>
              <a:ext uri="{FF2B5EF4-FFF2-40B4-BE49-F238E27FC236}">
                <a16:creationId xmlns:a16="http://schemas.microsoft.com/office/drawing/2014/main" id="{91469408-4CA0-49E1-8E0B-95638C0ACB0D}"/>
              </a:ext>
            </a:extLst>
          </p:cNvPr>
          <p:cNvSpPr txBox="1"/>
          <p:nvPr/>
        </p:nvSpPr>
        <p:spPr>
          <a:xfrm>
            <a:off x="1703755" y="1226985"/>
            <a:ext cx="2305049" cy="400110"/>
          </a:xfrm>
          <a:prstGeom prst="rect">
            <a:avLst/>
          </a:prstGeom>
          <a:noFill/>
        </p:spPr>
        <p:txBody>
          <a:bodyPr wrap="square" rtlCol="0">
            <a:spAutoFit/>
          </a:bodyPr>
          <a:lstStyle/>
          <a:p>
            <a:pPr algn="ctr"/>
            <a:r>
              <a:rPr lang="es-CO" sz="2000" b="1" dirty="0">
                <a:solidFill>
                  <a:schemeClr val="accent1">
                    <a:lumMod val="50000"/>
                  </a:schemeClr>
                </a:solidFill>
                <a:latin typeface="Bio Sans" panose="020B0506020202040204" pitchFamily="34" charset="0"/>
                <a:ea typeface="Cambria Math" panose="02040503050406030204" pitchFamily="18" charset="0"/>
                <a:cs typeface="Segoe UI" panose="020B0502040204020203" pitchFamily="34" charset="0"/>
              </a:rPr>
              <a:t>LOGROS IDC 2023 </a:t>
            </a:r>
            <a:endParaRPr lang="es-ES" sz="2000" b="1" dirty="0">
              <a:solidFill>
                <a:schemeClr val="accent1">
                  <a:lumMod val="50000"/>
                </a:schemeClr>
              </a:solidFill>
              <a:latin typeface="Bio Sans" panose="020B0506020202040204" pitchFamily="34" charset="0"/>
              <a:ea typeface="Cambria Math" panose="02040503050406030204" pitchFamily="18" charset="0"/>
              <a:cs typeface="Segoe UI" panose="020B0502040204020203" pitchFamily="34" charset="0"/>
            </a:endParaRPr>
          </a:p>
        </p:txBody>
      </p:sp>
      <p:pic>
        <p:nvPicPr>
          <p:cNvPr id="29" name="Imagen 28">
            <a:extLst>
              <a:ext uri="{FF2B5EF4-FFF2-40B4-BE49-F238E27FC236}">
                <a16:creationId xmlns:a16="http://schemas.microsoft.com/office/drawing/2014/main" id="{61C693B0-0CC4-4123-8E9C-4F7E919DF7FA}"/>
              </a:ext>
            </a:extLst>
          </p:cNvPr>
          <p:cNvPicPr>
            <a:picLocks noChangeAspect="1"/>
          </p:cNvPicPr>
          <p:nvPr/>
        </p:nvPicPr>
        <p:blipFill>
          <a:blip r:embed="rId3"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79049" y="1152064"/>
            <a:ext cx="507423" cy="557909"/>
          </a:xfrm>
          <a:prstGeom prst="rect">
            <a:avLst/>
          </a:prstGeom>
        </p:spPr>
      </p:pic>
      <p:sp>
        <p:nvSpPr>
          <p:cNvPr id="2" name="Rectángulo redondeado 57">
            <a:extLst>
              <a:ext uri="{FF2B5EF4-FFF2-40B4-BE49-F238E27FC236}">
                <a16:creationId xmlns:a16="http://schemas.microsoft.com/office/drawing/2014/main" id="{DA496BBE-E446-77DF-19FD-42559A5025DA}"/>
              </a:ext>
            </a:extLst>
          </p:cNvPr>
          <p:cNvSpPr/>
          <p:nvPr/>
        </p:nvSpPr>
        <p:spPr>
          <a:xfrm>
            <a:off x="6426889" y="2257642"/>
            <a:ext cx="5289452" cy="490175"/>
          </a:xfrm>
          <a:prstGeom prst="roundRect">
            <a:avLst>
              <a:gd name="adj" fmla="val 0"/>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sz="1400" dirty="0">
                <a:solidFill>
                  <a:schemeClr val="tx1"/>
                </a:solidFill>
                <a:latin typeface="Microsoft Tai Le" panose="020B0502040204020203" pitchFamily="34" charset="0"/>
                <a:cs typeface="Microsoft Tai Le" panose="020B0502040204020203" pitchFamily="34" charset="0"/>
              </a:rPr>
              <a:t>INSTITUCIONES: Se perdieron 4 posiciones entre 2022 y 2023</a:t>
            </a:r>
            <a:endParaRPr lang="es-CO" sz="1400" dirty="0">
              <a:solidFill>
                <a:schemeClr val="tx1"/>
              </a:solidFill>
              <a:latin typeface="Microsoft Tai Le" panose="020B0502040204020203" pitchFamily="34" charset="0"/>
              <a:cs typeface="Microsoft Tai Le" panose="020B0502040204020203" pitchFamily="34" charset="0"/>
            </a:endParaRPr>
          </a:p>
        </p:txBody>
      </p:sp>
      <p:sp>
        <p:nvSpPr>
          <p:cNvPr id="5" name="Rectángulo redondeado 58">
            <a:extLst>
              <a:ext uri="{FF2B5EF4-FFF2-40B4-BE49-F238E27FC236}">
                <a16:creationId xmlns:a16="http://schemas.microsoft.com/office/drawing/2014/main" id="{B0B4B6FD-F655-0617-DE18-94010BECA0C8}"/>
              </a:ext>
            </a:extLst>
          </p:cNvPr>
          <p:cNvSpPr/>
          <p:nvPr/>
        </p:nvSpPr>
        <p:spPr>
          <a:xfrm>
            <a:off x="6426889" y="2834128"/>
            <a:ext cx="5289452" cy="474788"/>
          </a:xfrm>
          <a:prstGeom prst="roundRect">
            <a:avLst>
              <a:gd name="adj" fmla="val 0"/>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sz="1400" dirty="0">
                <a:solidFill>
                  <a:schemeClr val="tx1"/>
                </a:solidFill>
                <a:latin typeface="Microsoft Tai Le" panose="020B0502040204020203" pitchFamily="34" charset="0"/>
                <a:cs typeface="Microsoft Tai Le" panose="020B0502040204020203" pitchFamily="34" charset="0"/>
              </a:rPr>
              <a:t> ADOPCIÓN TIC: no hubo mejora en posición (19)</a:t>
            </a:r>
            <a:endParaRPr lang="es-CO" sz="1400" dirty="0">
              <a:solidFill>
                <a:schemeClr val="tx1"/>
              </a:solidFill>
              <a:latin typeface="Microsoft Tai Le" panose="020B0502040204020203" pitchFamily="34" charset="0"/>
              <a:cs typeface="Microsoft Tai Le" panose="020B0502040204020203" pitchFamily="34" charset="0"/>
            </a:endParaRPr>
          </a:p>
        </p:txBody>
      </p:sp>
      <p:sp>
        <p:nvSpPr>
          <p:cNvPr id="6" name="Rectángulo redondeado 59">
            <a:extLst>
              <a:ext uri="{FF2B5EF4-FFF2-40B4-BE49-F238E27FC236}">
                <a16:creationId xmlns:a16="http://schemas.microsoft.com/office/drawing/2014/main" id="{4227515E-9A00-68E0-65F6-2C6A26DA3CE4}"/>
              </a:ext>
            </a:extLst>
          </p:cNvPr>
          <p:cNvSpPr/>
          <p:nvPr/>
        </p:nvSpPr>
        <p:spPr>
          <a:xfrm>
            <a:off x="6426889" y="3395227"/>
            <a:ext cx="5289452" cy="384295"/>
          </a:xfrm>
          <a:prstGeom prst="roundRect">
            <a:avLst>
              <a:gd name="adj" fmla="val 0"/>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MX" sz="1400" dirty="0">
                <a:solidFill>
                  <a:schemeClr val="tx1"/>
                </a:solidFill>
                <a:latin typeface="Microsoft Tai Le" panose="020B0502040204020203" pitchFamily="34" charset="0"/>
                <a:cs typeface="Microsoft Tai Le" panose="020B0502040204020203" pitchFamily="34" charset="0"/>
              </a:rPr>
              <a:t>SOSTENIBILIDAD AMBIENTAL: Puntaje 32 de 33</a:t>
            </a:r>
            <a:endParaRPr lang="es-CO" sz="1400" dirty="0">
              <a:solidFill>
                <a:schemeClr val="tx1"/>
              </a:solidFill>
              <a:latin typeface="Microsoft Tai Le" panose="020B0502040204020203" pitchFamily="34" charset="0"/>
              <a:cs typeface="Microsoft Tai Le" panose="020B0502040204020203" pitchFamily="34" charset="0"/>
            </a:endParaRPr>
          </a:p>
        </p:txBody>
      </p:sp>
      <p:sp>
        <p:nvSpPr>
          <p:cNvPr id="7" name="Rectángulo redondeado 58">
            <a:extLst>
              <a:ext uri="{FF2B5EF4-FFF2-40B4-BE49-F238E27FC236}">
                <a16:creationId xmlns:a16="http://schemas.microsoft.com/office/drawing/2014/main" id="{CA580A9F-099B-2952-85A2-C00085DA6940}"/>
              </a:ext>
            </a:extLst>
          </p:cNvPr>
          <p:cNvSpPr/>
          <p:nvPr/>
        </p:nvSpPr>
        <p:spPr>
          <a:xfrm>
            <a:off x="806547" y="2845282"/>
            <a:ext cx="5289452" cy="771135"/>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sz="1400" dirty="0">
                <a:latin typeface="Microsoft Tai Le" panose="020B0502040204020203" pitchFamily="34" charset="0"/>
                <a:cs typeface="Microsoft Tai Le" panose="020B0502040204020203" pitchFamily="34" charset="0"/>
              </a:rPr>
              <a:t>Mejora significativa para Pilar de Entorno para los Negocios entre 2022-2023, avanzando 12 posiciones</a:t>
            </a:r>
            <a:endParaRPr lang="es-CO" sz="1400" dirty="0">
              <a:latin typeface="Microsoft Tai Le" panose="020B0502040204020203" pitchFamily="34" charset="0"/>
              <a:cs typeface="Microsoft Tai Le" panose="020B0502040204020203" pitchFamily="34" charset="0"/>
            </a:endParaRPr>
          </a:p>
        </p:txBody>
      </p:sp>
      <p:sp>
        <p:nvSpPr>
          <p:cNvPr id="9" name="Rectángulo redondeado 59">
            <a:extLst>
              <a:ext uri="{FF2B5EF4-FFF2-40B4-BE49-F238E27FC236}">
                <a16:creationId xmlns:a16="http://schemas.microsoft.com/office/drawing/2014/main" id="{F5A15DAF-FC7E-8A6E-7EE5-350166A7EE8A}"/>
              </a:ext>
            </a:extLst>
          </p:cNvPr>
          <p:cNvSpPr/>
          <p:nvPr/>
        </p:nvSpPr>
        <p:spPr>
          <a:xfrm>
            <a:off x="806547" y="3725408"/>
            <a:ext cx="5289452" cy="1092143"/>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CO" sz="1400" dirty="0">
                <a:latin typeface="Microsoft Tai Le" panose="020B0502040204020203" pitchFamily="34" charset="0"/>
                <a:cs typeface="Microsoft Tai Le" panose="020B0502040204020203" pitchFamily="34" charset="0"/>
              </a:rPr>
              <a:t>Destacados en buenas prácticas en el pilar de E</a:t>
            </a:r>
            <a:r>
              <a:rPr lang="es-ES" sz="1400" dirty="0">
                <a:latin typeface="Microsoft Tai Le" panose="020B0502040204020203" pitchFamily="34" charset="0"/>
                <a:cs typeface="Microsoft Tai Le" panose="020B0502040204020203" pitchFamily="34" charset="0"/>
              </a:rPr>
              <a:t>DUCACIÓN BÁSICA Y MEDIA (Posición 9 de 32)</a:t>
            </a:r>
            <a:r>
              <a:rPr lang="es-CO" sz="1400" dirty="0">
                <a:latin typeface="Microsoft Tai Le" panose="020B0502040204020203" pitchFamily="34" charset="0"/>
                <a:cs typeface="Microsoft Tai Le" panose="020B0502040204020203" pitchFamily="34" charset="0"/>
              </a:rPr>
              <a:t> </a:t>
            </a:r>
          </a:p>
          <a:p>
            <a:pPr algn="r"/>
            <a:r>
              <a:rPr lang="es-CO" sz="1400" dirty="0">
                <a:latin typeface="Microsoft Tai Le" panose="020B0502040204020203" pitchFamily="34" charset="0"/>
                <a:cs typeface="Microsoft Tai Le" panose="020B0502040204020203" pitchFamily="34" charset="0"/>
              </a:rPr>
              <a:t>por proveer transporte escolar a 6172 estudiantes del área rural </a:t>
            </a:r>
          </a:p>
        </p:txBody>
      </p:sp>
      <p:sp>
        <p:nvSpPr>
          <p:cNvPr id="10" name="Rectángulo redondeado 59">
            <a:extLst>
              <a:ext uri="{FF2B5EF4-FFF2-40B4-BE49-F238E27FC236}">
                <a16:creationId xmlns:a16="http://schemas.microsoft.com/office/drawing/2014/main" id="{FEBA8947-2BF3-CCA6-6F6D-C8C29D1529DD}"/>
              </a:ext>
            </a:extLst>
          </p:cNvPr>
          <p:cNvSpPr/>
          <p:nvPr/>
        </p:nvSpPr>
        <p:spPr>
          <a:xfrm>
            <a:off x="6426889" y="3914521"/>
            <a:ext cx="5289452" cy="942057"/>
          </a:xfrm>
          <a:prstGeom prst="roundRect">
            <a:avLst>
              <a:gd name="adj" fmla="val 0"/>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sz="1400" dirty="0">
                <a:solidFill>
                  <a:schemeClr val="tx1"/>
                </a:solidFill>
                <a:latin typeface="Microsoft Tai Le" panose="020B0502040204020203" pitchFamily="34" charset="0"/>
                <a:cs typeface="Microsoft Tai Le" panose="020B0502040204020203" pitchFamily="34" charset="0"/>
              </a:rPr>
              <a:t>SOFISTICACIÓN Y DIVERSIFICACIÓN: Puesto 29, se perdieron 2. Por la falta de diversificación de productos y de mercados de destino de exportación</a:t>
            </a:r>
            <a:endParaRPr lang="es-CO" sz="1400" dirty="0">
              <a:solidFill>
                <a:schemeClr val="tx1"/>
              </a:solidFill>
              <a:latin typeface="Microsoft Tai Le" panose="020B0502040204020203" pitchFamily="34" charset="0"/>
              <a:cs typeface="Microsoft Tai Le" panose="020B0502040204020203" pitchFamily="34" charset="0"/>
            </a:endParaRPr>
          </a:p>
        </p:txBody>
      </p:sp>
      <p:sp>
        <p:nvSpPr>
          <p:cNvPr id="11" name="Rectángulo redondeado 59">
            <a:extLst>
              <a:ext uri="{FF2B5EF4-FFF2-40B4-BE49-F238E27FC236}">
                <a16:creationId xmlns:a16="http://schemas.microsoft.com/office/drawing/2014/main" id="{1298D14B-99FD-3F81-EFE7-4D5CC2D5DD35}"/>
              </a:ext>
            </a:extLst>
          </p:cNvPr>
          <p:cNvSpPr/>
          <p:nvPr/>
        </p:nvSpPr>
        <p:spPr>
          <a:xfrm>
            <a:off x="6426889" y="4949941"/>
            <a:ext cx="5289452" cy="650437"/>
          </a:xfrm>
          <a:prstGeom prst="roundRect">
            <a:avLst>
              <a:gd name="adj" fmla="val 0"/>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sz="1400" dirty="0">
                <a:solidFill>
                  <a:schemeClr val="tx1"/>
                </a:solidFill>
                <a:latin typeface="Microsoft Tai Le" panose="020B0502040204020203" pitchFamily="34" charset="0"/>
                <a:cs typeface="Microsoft Tai Le" panose="020B0502040204020203" pitchFamily="34" charset="0"/>
              </a:rPr>
              <a:t>INNOVACIÓN: Puesto 29 de 33, se mejora 1 posición, pero no es significativo</a:t>
            </a:r>
            <a:endParaRPr lang="es-CO" sz="1400" dirty="0">
              <a:solidFill>
                <a:schemeClr val="tx1"/>
              </a:solidFill>
              <a:latin typeface="Microsoft Tai Le" panose="020B0502040204020203" pitchFamily="34" charset="0"/>
              <a:cs typeface="Microsoft Tai Le" panose="020B0502040204020203" pitchFamily="34" charset="0"/>
            </a:endParaRPr>
          </a:p>
        </p:txBody>
      </p:sp>
      <p:sp>
        <p:nvSpPr>
          <p:cNvPr id="20" name="CuadroTexto 19">
            <a:extLst>
              <a:ext uri="{FF2B5EF4-FFF2-40B4-BE49-F238E27FC236}">
                <a16:creationId xmlns:a16="http://schemas.microsoft.com/office/drawing/2014/main" id="{AC2A7FF8-CBAF-44ED-B2ED-00594CDF3A86}"/>
              </a:ext>
            </a:extLst>
          </p:cNvPr>
          <p:cNvSpPr txBox="1"/>
          <p:nvPr/>
        </p:nvSpPr>
        <p:spPr>
          <a:xfrm>
            <a:off x="2820173" y="238890"/>
            <a:ext cx="6551794"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NUEVA METODOLOGÍA IDC </a:t>
            </a:r>
            <a:r>
              <a:rPr lang="es-ES" sz="2000" spc="300" dirty="0">
                <a:solidFill>
                  <a:schemeClr val="bg1"/>
                </a:solidFill>
                <a:latin typeface="Bio Sans Light" panose="020B0406020202040204" pitchFamily="34" charset="0"/>
                <a:ea typeface="Microsoft JhengHei" panose="020B0604030504040204" pitchFamily="34" charset="-120"/>
              </a:rPr>
              <a:t>CASANARE 2023</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1151484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681ECE9C-78B9-4879-9065-42890AD64A90}"/>
              </a:ext>
            </a:extLst>
          </p:cNvPr>
          <p:cNvSpPr txBox="1"/>
          <p:nvPr/>
        </p:nvSpPr>
        <p:spPr>
          <a:xfrm>
            <a:off x="6657409" y="6112723"/>
            <a:ext cx="3650358" cy="261610"/>
          </a:xfrm>
          <a:prstGeom prst="rect">
            <a:avLst/>
          </a:prstGeom>
          <a:noFill/>
        </p:spPr>
        <p:txBody>
          <a:bodyPr wrap="none" rtlCol="0">
            <a:spAutoFit/>
          </a:bodyPr>
          <a:lstStyle/>
          <a:p>
            <a:pPr algn="ctr"/>
            <a:r>
              <a:rPr lang="es-ES" sz="1100" dirty="0">
                <a:solidFill>
                  <a:schemeClr val="tx1">
                    <a:lumMod val="50000"/>
                    <a:lumOff val="50000"/>
                  </a:schemeClr>
                </a:solidFill>
                <a:latin typeface="Bio Sans Light" panose="020B0406020202040204" pitchFamily="34" charset="0"/>
                <a:ea typeface="Roboto Condensed" panose="020B0604020202020204" charset="0"/>
              </a:rPr>
              <a:t>Fuente: Consejo Privado de </a:t>
            </a:r>
            <a:r>
              <a:rPr lang="es-ES" sz="1050" dirty="0">
                <a:solidFill>
                  <a:schemeClr val="tx1">
                    <a:lumMod val="50000"/>
                    <a:lumOff val="50000"/>
                  </a:schemeClr>
                </a:solidFill>
                <a:latin typeface="Bio Sans Light" panose="020B0406020202040204" pitchFamily="34" charset="0"/>
                <a:ea typeface="Roboto Condensed" panose="020B0604020202020204" charset="0"/>
              </a:rPr>
              <a:t>Competitividad</a:t>
            </a:r>
            <a:r>
              <a:rPr lang="es-ES" sz="1100" dirty="0">
                <a:solidFill>
                  <a:schemeClr val="tx1">
                    <a:lumMod val="50000"/>
                    <a:lumOff val="50000"/>
                  </a:schemeClr>
                </a:solidFill>
                <a:latin typeface="Bio Sans Light" panose="020B0406020202040204" pitchFamily="34" charset="0"/>
                <a:ea typeface="Roboto Condensed" panose="020B0604020202020204" charset="0"/>
              </a:rPr>
              <a:t> – </a:t>
            </a:r>
            <a:r>
              <a:rPr lang="es-ES" sz="1100" dirty="0" err="1">
                <a:solidFill>
                  <a:schemeClr val="tx1">
                    <a:lumMod val="50000"/>
                    <a:lumOff val="50000"/>
                  </a:schemeClr>
                </a:solidFill>
                <a:latin typeface="Bio Sans Light" panose="020B0406020202040204" pitchFamily="34" charset="0"/>
                <a:ea typeface="Roboto Condensed" panose="020B0604020202020204" charset="0"/>
              </a:rPr>
              <a:t>Urosario</a:t>
            </a:r>
            <a:r>
              <a:rPr lang="es-ES" sz="1100" dirty="0">
                <a:solidFill>
                  <a:schemeClr val="tx1">
                    <a:lumMod val="50000"/>
                    <a:lumOff val="50000"/>
                  </a:schemeClr>
                </a:solidFill>
                <a:latin typeface="Bio Sans Light" panose="020B0406020202040204" pitchFamily="34" charset="0"/>
                <a:ea typeface="Roboto Condensed" panose="020B0604020202020204" charset="0"/>
              </a:rPr>
              <a:t> (2023)</a:t>
            </a:r>
            <a:endParaRPr lang="es-CO" sz="1100" dirty="0">
              <a:solidFill>
                <a:schemeClr val="tx1">
                  <a:lumMod val="50000"/>
                  <a:lumOff val="50000"/>
                </a:schemeClr>
              </a:solidFill>
              <a:latin typeface="Bio Sans Light" panose="020B0406020202040204" pitchFamily="34" charset="0"/>
              <a:ea typeface="Roboto Condensed" panose="020B0604020202020204" charset="0"/>
            </a:endParaRPr>
          </a:p>
        </p:txBody>
      </p:sp>
      <p:sp>
        <p:nvSpPr>
          <p:cNvPr id="25" name="CuadroTexto 24">
            <a:extLst>
              <a:ext uri="{FF2B5EF4-FFF2-40B4-BE49-F238E27FC236}">
                <a16:creationId xmlns:a16="http://schemas.microsoft.com/office/drawing/2014/main" id="{5E01D992-5BDA-48AD-BB56-ED43CDFBC76C}"/>
              </a:ext>
            </a:extLst>
          </p:cNvPr>
          <p:cNvSpPr txBox="1"/>
          <p:nvPr/>
        </p:nvSpPr>
        <p:spPr>
          <a:xfrm>
            <a:off x="6260869" y="1189033"/>
            <a:ext cx="2858366" cy="400110"/>
          </a:xfrm>
          <a:prstGeom prst="rect">
            <a:avLst/>
          </a:prstGeom>
          <a:solidFill>
            <a:srgbClr val="C00000"/>
          </a:solidFill>
        </p:spPr>
        <p:txBody>
          <a:bodyPr wrap="square" rtlCol="0">
            <a:spAutoFit/>
          </a:bodyPr>
          <a:lstStyle/>
          <a:p>
            <a:pPr algn="ctr"/>
            <a:r>
              <a:rPr lang="es-CO" sz="2000" b="1" dirty="0">
                <a:solidFill>
                  <a:schemeClr val="bg1"/>
                </a:solidFill>
                <a:latin typeface="Bio Sans" panose="020B0506020202040204" pitchFamily="34" charset="0"/>
                <a:ea typeface="Cambria Math" panose="02040503050406030204" pitchFamily="18" charset="0"/>
                <a:cs typeface="Segoe UI" panose="020B0502040204020203" pitchFamily="34" charset="0"/>
              </a:rPr>
              <a:t>Debilidades</a:t>
            </a:r>
            <a:endParaRPr lang="es-ES" sz="2000" b="1" dirty="0">
              <a:solidFill>
                <a:schemeClr val="bg1"/>
              </a:solidFill>
              <a:latin typeface="Bio Sans" panose="020B0506020202040204" pitchFamily="34" charset="0"/>
              <a:ea typeface="Cambria Math" panose="02040503050406030204" pitchFamily="18" charset="0"/>
              <a:cs typeface="Segoe UI" panose="020B0502040204020203" pitchFamily="34" charset="0"/>
            </a:endParaRPr>
          </a:p>
        </p:txBody>
      </p:sp>
      <p:sp>
        <p:nvSpPr>
          <p:cNvPr id="26" name="CuadroTexto 25">
            <a:extLst>
              <a:ext uri="{FF2B5EF4-FFF2-40B4-BE49-F238E27FC236}">
                <a16:creationId xmlns:a16="http://schemas.microsoft.com/office/drawing/2014/main" id="{91469408-4CA0-49E1-8E0B-95638C0ACB0D}"/>
              </a:ext>
            </a:extLst>
          </p:cNvPr>
          <p:cNvSpPr txBox="1"/>
          <p:nvPr/>
        </p:nvSpPr>
        <p:spPr>
          <a:xfrm>
            <a:off x="1364747" y="1189033"/>
            <a:ext cx="3137203" cy="400110"/>
          </a:xfrm>
          <a:prstGeom prst="rect">
            <a:avLst/>
          </a:prstGeom>
          <a:solidFill>
            <a:srgbClr val="C00000"/>
          </a:solidFill>
        </p:spPr>
        <p:txBody>
          <a:bodyPr wrap="square" rtlCol="0">
            <a:spAutoFit/>
          </a:bodyPr>
          <a:lstStyle/>
          <a:p>
            <a:pPr algn="ctr"/>
            <a:r>
              <a:rPr lang="es-ES" sz="2000" b="1" dirty="0">
                <a:solidFill>
                  <a:schemeClr val="bg1"/>
                </a:solidFill>
                <a:latin typeface="Bio Sans" panose="020B0506020202040204" pitchFamily="34" charset="0"/>
                <a:ea typeface="Cambria Math" panose="02040503050406030204" pitchFamily="18" charset="0"/>
                <a:cs typeface="Segoe UI" panose="020B0502040204020203" pitchFamily="34" charset="0"/>
              </a:rPr>
              <a:t>Fortalezas</a:t>
            </a:r>
            <a:endParaRPr lang="es-CO" sz="2000" b="1" dirty="0">
              <a:solidFill>
                <a:schemeClr val="bg1"/>
              </a:solidFill>
              <a:latin typeface="Bio Sans" panose="020B0506020202040204" pitchFamily="34" charset="0"/>
              <a:ea typeface="Cambria Math" panose="02040503050406030204" pitchFamily="18" charset="0"/>
              <a:cs typeface="Segoe UI" panose="020B0502040204020203" pitchFamily="34" charset="0"/>
            </a:endParaRPr>
          </a:p>
        </p:txBody>
      </p:sp>
      <p:graphicFrame>
        <p:nvGraphicFramePr>
          <p:cNvPr id="12" name="Tabla 15">
            <a:extLst>
              <a:ext uri="{FF2B5EF4-FFF2-40B4-BE49-F238E27FC236}">
                <a16:creationId xmlns:a16="http://schemas.microsoft.com/office/drawing/2014/main" id="{7D88FB31-023C-610E-3D4E-22EBC82E7911}"/>
              </a:ext>
            </a:extLst>
          </p:cNvPr>
          <p:cNvGraphicFramePr>
            <a:graphicFrameLocks noGrp="1"/>
          </p:cNvGraphicFramePr>
          <p:nvPr>
            <p:extLst>
              <p:ext uri="{D42A27DB-BD31-4B8C-83A1-F6EECF244321}">
                <p14:modId xmlns:p14="http://schemas.microsoft.com/office/powerpoint/2010/main" val="287999373"/>
              </p:ext>
            </p:extLst>
          </p:nvPr>
        </p:nvGraphicFramePr>
        <p:xfrm>
          <a:off x="554447" y="1915453"/>
          <a:ext cx="4572076" cy="3855720"/>
        </p:xfrm>
        <a:graphic>
          <a:graphicData uri="http://schemas.openxmlformats.org/drawingml/2006/table">
            <a:tbl>
              <a:tblPr firstRow="1" bandRow="1">
                <a:tableStyleId>{93296810-A885-4BE3-A3E7-6D5BEEA58F35}</a:tableStyleId>
              </a:tblPr>
              <a:tblGrid>
                <a:gridCol w="3353853">
                  <a:extLst>
                    <a:ext uri="{9D8B030D-6E8A-4147-A177-3AD203B41FA5}">
                      <a16:colId xmlns:a16="http://schemas.microsoft.com/office/drawing/2014/main" val="835479697"/>
                    </a:ext>
                  </a:extLst>
                </a:gridCol>
                <a:gridCol w="1218223">
                  <a:extLst>
                    <a:ext uri="{9D8B030D-6E8A-4147-A177-3AD203B41FA5}">
                      <a16:colId xmlns:a16="http://schemas.microsoft.com/office/drawing/2014/main" val="3279258747"/>
                    </a:ext>
                  </a:extLst>
                </a:gridCol>
              </a:tblGrid>
              <a:tr h="370840">
                <a:tc>
                  <a:txBody>
                    <a:bodyPr/>
                    <a:lstStyle/>
                    <a:p>
                      <a:pPr algn="ctr"/>
                      <a:r>
                        <a:rPr lang="es-ES" sz="1400" kern="1200" dirty="0">
                          <a:latin typeface="Microsoft Tai Le" panose="020B0502040204020203" pitchFamily="34" charset="0"/>
                          <a:cs typeface="Microsoft Tai Le" panose="020B0502040204020203" pitchFamily="34" charset="0"/>
                        </a:rPr>
                        <a:t>Variable</a:t>
                      </a:r>
                      <a:endParaRPr lang="es-CO" sz="1400" b="1" kern="1200" dirty="0">
                        <a:solidFill>
                          <a:schemeClr val="tx1"/>
                        </a:solidFill>
                        <a:latin typeface="Microsoft Tai Le" panose="020B0502040204020203" pitchFamily="34" charset="0"/>
                        <a:ea typeface="+mn-ea"/>
                        <a:cs typeface="Microsoft Tai Le" panose="020B0502040204020203" pitchFamily="34" charset="0"/>
                      </a:endParaRPr>
                    </a:p>
                  </a:txBody>
                  <a:tcPr anchor="ctr"/>
                </a:tc>
                <a:tc>
                  <a:txBody>
                    <a:bodyPr/>
                    <a:lstStyle/>
                    <a:p>
                      <a:pPr algn="ctr"/>
                      <a:r>
                        <a:rPr lang="es-ES" sz="1400" dirty="0">
                          <a:latin typeface="Microsoft Tai Le" panose="020B0502040204020203" pitchFamily="34" charset="0"/>
                          <a:cs typeface="Microsoft Tai Le" panose="020B0502040204020203" pitchFamily="34" charset="0"/>
                        </a:rPr>
                        <a:t>Puesto </a:t>
                      </a:r>
                    </a:p>
                    <a:p>
                      <a:pPr algn="ctr"/>
                      <a:r>
                        <a:rPr lang="es-ES" sz="1400" dirty="0">
                          <a:latin typeface="Microsoft Tai Le" panose="020B0502040204020203" pitchFamily="34" charset="0"/>
                          <a:cs typeface="Microsoft Tai Le" panose="020B0502040204020203" pitchFamily="34" charset="0"/>
                        </a:rPr>
                        <a:t>entre 33</a:t>
                      </a:r>
                      <a:endParaRPr lang="es-CO" sz="1400" dirty="0">
                        <a:solidFill>
                          <a:schemeClr val="tx1"/>
                        </a:solidFill>
                        <a:latin typeface="Microsoft Tai Le" panose="020B0502040204020203" pitchFamily="34" charset="0"/>
                        <a:cs typeface="Microsoft Tai Le" panose="020B0502040204020203" pitchFamily="34" charset="0"/>
                      </a:endParaRPr>
                    </a:p>
                  </a:txBody>
                  <a:tcPr anchor="ctr"/>
                </a:tc>
                <a:extLst>
                  <a:ext uri="{0D108BD9-81ED-4DB2-BD59-A6C34878D82A}">
                    <a16:rowId xmlns:a16="http://schemas.microsoft.com/office/drawing/2014/main" val="165555915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dirty="0">
                          <a:latin typeface="Microsoft Tai Le" panose="020B0502040204020203" pitchFamily="34" charset="0"/>
                          <a:cs typeface="Microsoft Tai Le" panose="020B0502040204020203" pitchFamily="34" charset="0"/>
                        </a:rPr>
                        <a:t>Gestión de recursos (municipios)</a:t>
                      </a:r>
                      <a:endParaRPr lang="es-CO" sz="1400" dirty="0">
                        <a:solidFill>
                          <a:schemeClr val="tx1"/>
                        </a:solidFill>
                        <a:latin typeface="Microsoft Tai Le" panose="020B0502040204020203" pitchFamily="34" charset="0"/>
                        <a:cs typeface="Microsoft Tai Le" panose="020B0502040204020203" pitchFamily="34" charset="0"/>
                      </a:endParaRPr>
                    </a:p>
                  </a:txBody>
                  <a:tcPr anchor="ctr"/>
                </a:tc>
                <a:tc>
                  <a:txBody>
                    <a:bodyPr/>
                    <a:lstStyle/>
                    <a:p>
                      <a:pPr algn="ctr"/>
                      <a:r>
                        <a:rPr lang="es-ES" sz="1400" dirty="0">
                          <a:latin typeface="Microsoft Tai Le" panose="020B0502040204020203" pitchFamily="34" charset="0"/>
                          <a:cs typeface="Microsoft Tai Le" panose="020B0502040204020203" pitchFamily="34" charset="0"/>
                        </a:rPr>
                        <a:t>6</a:t>
                      </a:r>
                      <a:endParaRPr lang="es-CO" sz="1400" dirty="0">
                        <a:solidFill>
                          <a:schemeClr val="tx1"/>
                        </a:solidFill>
                        <a:latin typeface="Microsoft Tai Le" panose="020B0502040204020203" pitchFamily="34" charset="0"/>
                        <a:cs typeface="Microsoft Tai Le" panose="020B0502040204020203" pitchFamily="34" charset="0"/>
                      </a:endParaRPr>
                    </a:p>
                  </a:txBody>
                  <a:tcPr anchor="ctr"/>
                </a:tc>
                <a:extLst>
                  <a:ext uri="{0D108BD9-81ED-4DB2-BD59-A6C34878D82A}">
                    <a16:rowId xmlns:a16="http://schemas.microsoft.com/office/drawing/2014/main" val="24796304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dirty="0">
                          <a:latin typeface="Microsoft Tai Le" panose="020B0502040204020203" pitchFamily="34" charset="0"/>
                          <a:cs typeface="Microsoft Tai Le" panose="020B0502040204020203" pitchFamily="34" charset="0"/>
                        </a:rPr>
                        <a:t>Cobertura gas natural</a:t>
                      </a:r>
                      <a:endParaRPr lang="es-CO" sz="1400" dirty="0">
                        <a:solidFill>
                          <a:schemeClr val="tx1"/>
                        </a:solidFill>
                        <a:latin typeface="Microsoft Tai Le" panose="020B0502040204020203" pitchFamily="34" charset="0"/>
                        <a:cs typeface="Microsoft Tai Le" panose="020B0502040204020203" pitchFamily="34" charset="0"/>
                      </a:endParaRPr>
                    </a:p>
                  </a:txBody>
                  <a:tcPr anchor="ctr"/>
                </a:tc>
                <a:tc>
                  <a:txBody>
                    <a:bodyPr/>
                    <a:lstStyle/>
                    <a:p>
                      <a:pPr algn="ctr"/>
                      <a:r>
                        <a:rPr lang="es-ES" sz="1400" dirty="0">
                          <a:latin typeface="Microsoft Tai Le" panose="020B0502040204020203" pitchFamily="34" charset="0"/>
                          <a:cs typeface="Microsoft Tai Le" panose="020B0502040204020203" pitchFamily="34" charset="0"/>
                        </a:rPr>
                        <a:t>2</a:t>
                      </a:r>
                      <a:endParaRPr lang="es-CO" sz="1400" dirty="0">
                        <a:solidFill>
                          <a:schemeClr val="tx1"/>
                        </a:solidFill>
                        <a:latin typeface="Microsoft Tai Le" panose="020B0502040204020203" pitchFamily="34" charset="0"/>
                        <a:cs typeface="Microsoft Tai Le" panose="020B0502040204020203" pitchFamily="34" charset="0"/>
                      </a:endParaRPr>
                    </a:p>
                  </a:txBody>
                  <a:tcPr anchor="ctr"/>
                </a:tc>
                <a:extLst>
                  <a:ext uri="{0D108BD9-81ED-4DB2-BD59-A6C34878D82A}">
                    <a16:rowId xmlns:a16="http://schemas.microsoft.com/office/drawing/2014/main" val="2191935146"/>
                  </a:ext>
                </a:extLst>
              </a:tr>
              <a:tr h="370840">
                <a:tc>
                  <a:txBody>
                    <a:bodyPr/>
                    <a:lstStyle/>
                    <a:p>
                      <a:r>
                        <a:rPr lang="es-ES" sz="1400" dirty="0">
                          <a:latin typeface="Microsoft Tai Le" panose="020B0502040204020203" pitchFamily="34" charset="0"/>
                          <a:cs typeface="Microsoft Tai Le" panose="020B0502040204020203" pitchFamily="34" charset="0"/>
                        </a:rPr>
                        <a:t>Red vial primaria por 100 mil hab.</a:t>
                      </a:r>
                      <a:endParaRPr lang="es-CO" sz="1400" dirty="0">
                        <a:solidFill>
                          <a:schemeClr val="tx1"/>
                        </a:solidFill>
                        <a:latin typeface="Microsoft Tai Le" panose="020B0502040204020203" pitchFamily="34" charset="0"/>
                        <a:cs typeface="Microsoft Tai Le" panose="020B0502040204020203" pitchFamily="34" charset="0"/>
                      </a:endParaRPr>
                    </a:p>
                  </a:txBody>
                  <a:tcPr anchor="ctr"/>
                </a:tc>
                <a:tc>
                  <a:txBody>
                    <a:bodyPr/>
                    <a:lstStyle/>
                    <a:p>
                      <a:pPr algn="ctr"/>
                      <a:r>
                        <a:rPr lang="es-ES" sz="1400" dirty="0">
                          <a:latin typeface="Microsoft Tai Le" panose="020B0502040204020203" pitchFamily="34" charset="0"/>
                          <a:cs typeface="Microsoft Tai Le" panose="020B0502040204020203" pitchFamily="34" charset="0"/>
                        </a:rPr>
                        <a:t>2</a:t>
                      </a:r>
                      <a:endParaRPr lang="es-CO" sz="1400" dirty="0">
                        <a:solidFill>
                          <a:schemeClr val="tx1"/>
                        </a:solidFill>
                        <a:latin typeface="Microsoft Tai Le" panose="020B0502040204020203" pitchFamily="34" charset="0"/>
                        <a:cs typeface="Microsoft Tai Le" panose="020B0502040204020203" pitchFamily="34" charset="0"/>
                      </a:endParaRPr>
                    </a:p>
                  </a:txBody>
                  <a:tcPr anchor="ctr"/>
                </a:tc>
                <a:extLst>
                  <a:ext uri="{0D108BD9-81ED-4DB2-BD59-A6C34878D82A}">
                    <a16:rowId xmlns:a16="http://schemas.microsoft.com/office/drawing/2014/main" val="3903544397"/>
                  </a:ext>
                </a:extLst>
              </a:tr>
              <a:tr h="370840">
                <a:tc>
                  <a:txBody>
                    <a:bodyPr/>
                    <a:lstStyle/>
                    <a:p>
                      <a:r>
                        <a:rPr lang="es-ES" sz="1400" dirty="0">
                          <a:latin typeface="Microsoft Tai Le" panose="020B0502040204020203" pitchFamily="34" charset="0"/>
                          <a:cs typeface="Microsoft Tai Le" panose="020B0502040204020203" pitchFamily="34" charset="0"/>
                        </a:rPr>
                        <a:t>Red vial Departamento por 100 mil hab.</a:t>
                      </a:r>
                      <a:endParaRPr lang="es-CO" sz="1400" dirty="0">
                        <a:solidFill>
                          <a:schemeClr val="tx1"/>
                        </a:solidFill>
                        <a:latin typeface="Microsoft Tai Le" panose="020B0502040204020203" pitchFamily="34" charset="0"/>
                        <a:cs typeface="Microsoft Tai Le" panose="020B0502040204020203" pitchFamily="34" charset="0"/>
                      </a:endParaRPr>
                    </a:p>
                  </a:txBody>
                  <a:tcPr anchor="ctr"/>
                </a:tc>
                <a:tc>
                  <a:txBody>
                    <a:bodyPr/>
                    <a:lstStyle/>
                    <a:p>
                      <a:pPr algn="ctr"/>
                      <a:r>
                        <a:rPr lang="es-ES" sz="1400" dirty="0">
                          <a:latin typeface="Microsoft Tai Le" panose="020B0502040204020203" pitchFamily="34" charset="0"/>
                          <a:cs typeface="Microsoft Tai Le" panose="020B0502040204020203" pitchFamily="34" charset="0"/>
                        </a:rPr>
                        <a:t>1</a:t>
                      </a:r>
                      <a:endParaRPr lang="es-CO" sz="1400" dirty="0">
                        <a:solidFill>
                          <a:schemeClr val="tx1"/>
                        </a:solidFill>
                        <a:latin typeface="Microsoft Tai Le" panose="020B0502040204020203" pitchFamily="34" charset="0"/>
                        <a:cs typeface="Microsoft Tai Le" panose="020B0502040204020203" pitchFamily="34" charset="0"/>
                      </a:endParaRPr>
                    </a:p>
                  </a:txBody>
                  <a:tcPr anchor="ctr"/>
                </a:tc>
                <a:extLst>
                  <a:ext uri="{0D108BD9-81ED-4DB2-BD59-A6C34878D82A}">
                    <a16:rowId xmlns:a16="http://schemas.microsoft.com/office/drawing/2014/main" val="3325328415"/>
                  </a:ext>
                </a:extLst>
              </a:tr>
              <a:tr h="370840">
                <a:tc>
                  <a:txBody>
                    <a:bodyPr/>
                    <a:lstStyle/>
                    <a:p>
                      <a:r>
                        <a:rPr lang="es-ES" sz="1400" dirty="0">
                          <a:latin typeface="Microsoft Tai Le" panose="020B0502040204020203" pitchFamily="34" charset="0"/>
                          <a:cs typeface="Microsoft Tai Le" panose="020B0502040204020203" pitchFamily="34" charset="0"/>
                        </a:rPr>
                        <a:t>Cobertura Vacunación Triple viral</a:t>
                      </a:r>
                      <a:endParaRPr lang="es-ES" sz="1400" dirty="0">
                        <a:solidFill>
                          <a:schemeClr val="tx1"/>
                        </a:solidFill>
                        <a:latin typeface="Microsoft Tai Le" panose="020B0502040204020203" pitchFamily="34" charset="0"/>
                        <a:cs typeface="Microsoft Tai Le" panose="020B0502040204020203" pitchFamily="34" charset="0"/>
                      </a:endParaRPr>
                    </a:p>
                  </a:txBody>
                  <a:tcPr anchor="ctr"/>
                </a:tc>
                <a:tc>
                  <a:txBody>
                    <a:bodyPr/>
                    <a:lstStyle/>
                    <a:p>
                      <a:pPr algn="ctr"/>
                      <a:r>
                        <a:rPr lang="es-ES" sz="1400" dirty="0">
                          <a:latin typeface="Microsoft Tai Le" panose="020B0502040204020203" pitchFamily="34" charset="0"/>
                          <a:cs typeface="Microsoft Tai Le" panose="020B0502040204020203" pitchFamily="34" charset="0"/>
                        </a:rPr>
                        <a:t>1</a:t>
                      </a:r>
                      <a:endParaRPr lang="es-CO" sz="1400" dirty="0">
                        <a:solidFill>
                          <a:schemeClr val="tx1"/>
                        </a:solidFill>
                        <a:latin typeface="Microsoft Tai Le" panose="020B0502040204020203" pitchFamily="34" charset="0"/>
                        <a:cs typeface="Microsoft Tai Le" panose="020B0502040204020203" pitchFamily="34" charset="0"/>
                      </a:endParaRPr>
                    </a:p>
                  </a:txBody>
                  <a:tcPr anchor="ctr"/>
                </a:tc>
                <a:extLst>
                  <a:ext uri="{0D108BD9-81ED-4DB2-BD59-A6C34878D82A}">
                    <a16:rowId xmlns:a16="http://schemas.microsoft.com/office/drawing/2014/main" val="413206750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dirty="0">
                          <a:latin typeface="Microsoft Tai Le" panose="020B0502040204020203" pitchFamily="34" charset="0"/>
                          <a:cs typeface="Microsoft Tai Le" panose="020B0502040204020203" pitchFamily="34" charset="0"/>
                        </a:rPr>
                        <a:t>Cobertura Vacunación Pentavalente</a:t>
                      </a:r>
                      <a:endParaRPr lang="es-CO" sz="1400" dirty="0">
                        <a:solidFill>
                          <a:schemeClr val="tx1"/>
                        </a:solidFill>
                        <a:latin typeface="Microsoft Tai Le" panose="020B0502040204020203" pitchFamily="34" charset="0"/>
                        <a:cs typeface="Microsoft Tai Le" panose="020B0502040204020203" pitchFamily="34" charset="0"/>
                      </a:endParaRPr>
                    </a:p>
                  </a:txBody>
                  <a:tcPr anchor="ctr"/>
                </a:tc>
                <a:tc>
                  <a:txBody>
                    <a:bodyPr/>
                    <a:lstStyle/>
                    <a:p>
                      <a:pPr algn="ctr"/>
                      <a:r>
                        <a:rPr lang="es-ES" sz="1400" dirty="0">
                          <a:latin typeface="Microsoft Tai Le" panose="020B0502040204020203" pitchFamily="34" charset="0"/>
                          <a:cs typeface="Microsoft Tai Le" panose="020B0502040204020203" pitchFamily="34" charset="0"/>
                        </a:rPr>
                        <a:t>1</a:t>
                      </a:r>
                      <a:endParaRPr lang="es-CO" sz="1400" dirty="0">
                        <a:solidFill>
                          <a:schemeClr val="tx1"/>
                        </a:solidFill>
                        <a:latin typeface="Microsoft Tai Le" panose="020B0502040204020203" pitchFamily="34" charset="0"/>
                        <a:cs typeface="Microsoft Tai Le" panose="020B0502040204020203" pitchFamily="34" charset="0"/>
                      </a:endParaRPr>
                    </a:p>
                  </a:txBody>
                  <a:tcPr anchor="ctr"/>
                </a:tc>
                <a:extLst>
                  <a:ext uri="{0D108BD9-81ED-4DB2-BD59-A6C34878D82A}">
                    <a16:rowId xmlns:a16="http://schemas.microsoft.com/office/drawing/2014/main" val="681629897"/>
                  </a:ext>
                </a:extLst>
              </a:tr>
              <a:tr h="370840">
                <a:tc>
                  <a:txBody>
                    <a:bodyPr/>
                    <a:lstStyle/>
                    <a:p>
                      <a:r>
                        <a:rPr lang="es-ES" sz="1400" dirty="0">
                          <a:latin typeface="Microsoft Tai Le" panose="020B0502040204020203" pitchFamily="34" charset="0"/>
                          <a:cs typeface="Microsoft Tai Le" panose="020B0502040204020203" pitchFamily="34" charset="0"/>
                        </a:rPr>
                        <a:t>Cobertura educación primaria</a:t>
                      </a:r>
                      <a:endParaRPr lang="es-CO" sz="1400" dirty="0">
                        <a:solidFill>
                          <a:schemeClr val="tx1"/>
                        </a:solidFill>
                        <a:latin typeface="Microsoft Tai Le" panose="020B0502040204020203" pitchFamily="34" charset="0"/>
                        <a:cs typeface="Microsoft Tai Le" panose="020B0502040204020203" pitchFamily="34" charset="0"/>
                      </a:endParaRPr>
                    </a:p>
                  </a:txBody>
                  <a:tcPr anchor="ctr"/>
                </a:tc>
                <a:tc>
                  <a:txBody>
                    <a:bodyPr/>
                    <a:lstStyle/>
                    <a:p>
                      <a:pPr algn="ctr"/>
                      <a:r>
                        <a:rPr lang="es-ES" sz="1400" dirty="0">
                          <a:latin typeface="Microsoft Tai Le" panose="020B0502040204020203" pitchFamily="34" charset="0"/>
                          <a:cs typeface="Microsoft Tai Le" panose="020B0502040204020203" pitchFamily="34" charset="0"/>
                        </a:rPr>
                        <a:t>5</a:t>
                      </a:r>
                      <a:endParaRPr lang="es-CO" sz="1400" dirty="0">
                        <a:solidFill>
                          <a:schemeClr val="tx1"/>
                        </a:solidFill>
                        <a:latin typeface="Microsoft Tai Le" panose="020B0502040204020203" pitchFamily="34" charset="0"/>
                        <a:cs typeface="Microsoft Tai Le" panose="020B0502040204020203" pitchFamily="34" charset="0"/>
                      </a:endParaRPr>
                    </a:p>
                  </a:txBody>
                  <a:tcPr anchor="ctr"/>
                </a:tc>
                <a:extLst>
                  <a:ext uri="{0D108BD9-81ED-4DB2-BD59-A6C34878D82A}">
                    <a16:rowId xmlns:a16="http://schemas.microsoft.com/office/drawing/2014/main" val="964875228"/>
                  </a:ext>
                </a:extLst>
              </a:tr>
              <a:tr h="370840">
                <a:tc>
                  <a:txBody>
                    <a:bodyPr/>
                    <a:lstStyle/>
                    <a:p>
                      <a:r>
                        <a:rPr lang="es-ES" sz="1400" dirty="0">
                          <a:latin typeface="Microsoft Tai Le" panose="020B0502040204020203" pitchFamily="34" charset="0"/>
                          <a:cs typeface="Microsoft Tai Le" panose="020B0502040204020203" pitchFamily="34" charset="0"/>
                        </a:rPr>
                        <a:t>Pruebas Saber 11 colegios oficiales</a:t>
                      </a:r>
                      <a:endParaRPr lang="es-CO" sz="1400" dirty="0">
                        <a:solidFill>
                          <a:schemeClr val="tx1"/>
                        </a:solidFill>
                        <a:latin typeface="Microsoft Tai Le" panose="020B0502040204020203" pitchFamily="34" charset="0"/>
                        <a:cs typeface="Microsoft Tai Le" panose="020B0502040204020203" pitchFamily="34" charset="0"/>
                      </a:endParaRPr>
                    </a:p>
                  </a:txBody>
                  <a:tcPr anchor="ctr"/>
                </a:tc>
                <a:tc>
                  <a:txBody>
                    <a:bodyPr/>
                    <a:lstStyle/>
                    <a:p>
                      <a:pPr algn="ctr"/>
                      <a:r>
                        <a:rPr lang="es-ES" sz="1400" dirty="0">
                          <a:latin typeface="Microsoft Tai Le" panose="020B0502040204020203" pitchFamily="34" charset="0"/>
                          <a:cs typeface="Microsoft Tai Le" panose="020B0502040204020203" pitchFamily="34" charset="0"/>
                        </a:rPr>
                        <a:t>6</a:t>
                      </a:r>
                      <a:endParaRPr lang="es-CO" sz="1400" dirty="0">
                        <a:solidFill>
                          <a:schemeClr val="tx1"/>
                        </a:solidFill>
                        <a:latin typeface="Microsoft Tai Le" panose="020B0502040204020203" pitchFamily="34" charset="0"/>
                        <a:cs typeface="Microsoft Tai Le" panose="020B0502040204020203" pitchFamily="34" charset="0"/>
                      </a:endParaRPr>
                    </a:p>
                  </a:txBody>
                  <a:tcPr anchor="ctr"/>
                </a:tc>
                <a:extLst>
                  <a:ext uri="{0D108BD9-81ED-4DB2-BD59-A6C34878D82A}">
                    <a16:rowId xmlns:a16="http://schemas.microsoft.com/office/drawing/2014/main" val="4061760724"/>
                  </a:ext>
                </a:extLst>
              </a:tr>
              <a:tr h="370840">
                <a:tc>
                  <a:txBody>
                    <a:bodyPr/>
                    <a:lstStyle/>
                    <a:p>
                      <a:r>
                        <a:rPr lang="es-ES" sz="1400" dirty="0">
                          <a:latin typeface="Microsoft Tai Le" panose="020B0502040204020203" pitchFamily="34" charset="0"/>
                          <a:cs typeface="Microsoft Tai Le" panose="020B0502040204020203" pitchFamily="34" charset="0"/>
                        </a:rPr>
                        <a:t>Tasa global de participación laboral</a:t>
                      </a:r>
                      <a:endParaRPr lang="es-CO" sz="1400" dirty="0">
                        <a:solidFill>
                          <a:schemeClr val="tx1"/>
                        </a:solidFill>
                        <a:latin typeface="Microsoft Tai Le" panose="020B0502040204020203" pitchFamily="34" charset="0"/>
                        <a:cs typeface="Microsoft Tai Le" panose="020B0502040204020203" pitchFamily="34" charset="0"/>
                      </a:endParaRPr>
                    </a:p>
                  </a:txBody>
                  <a:tcPr anchor="ctr"/>
                </a:tc>
                <a:tc>
                  <a:txBody>
                    <a:bodyPr/>
                    <a:lstStyle/>
                    <a:p>
                      <a:pPr algn="ctr"/>
                      <a:r>
                        <a:rPr lang="es-ES" sz="1400" dirty="0">
                          <a:latin typeface="Microsoft Tai Le" panose="020B0502040204020203" pitchFamily="34" charset="0"/>
                          <a:cs typeface="Microsoft Tai Le" panose="020B0502040204020203" pitchFamily="34" charset="0"/>
                        </a:rPr>
                        <a:t>2</a:t>
                      </a:r>
                      <a:endParaRPr lang="es-CO" sz="1400" dirty="0">
                        <a:solidFill>
                          <a:schemeClr val="tx1"/>
                        </a:solidFill>
                        <a:latin typeface="Microsoft Tai Le" panose="020B0502040204020203" pitchFamily="34" charset="0"/>
                        <a:cs typeface="Microsoft Tai Le" panose="020B0502040204020203" pitchFamily="34" charset="0"/>
                      </a:endParaRPr>
                    </a:p>
                  </a:txBody>
                  <a:tcPr anchor="ctr"/>
                </a:tc>
                <a:extLst>
                  <a:ext uri="{0D108BD9-81ED-4DB2-BD59-A6C34878D82A}">
                    <a16:rowId xmlns:a16="http://schemas.microsoft.com/office/drawing/2014/main" val="2291752319"/>
                  </a:ext>
                </a:extLst>
              </a:tr>
            </a:tbl>
          </a:graphicData>
        </a:graphic>
      </p:graphicFrame>
      <p:graphicFrame>
        <p:nvGraphicFramePr>
          <p:cNvPr id="16" name="Tabla 15">
            <a:extLst>
              <a:ext uri="{FF2B5EF4-FFF2-40B4-BE49-F238E27FC236}">
                <a16:creationId xmlns:a16="http://schemas.microsoft.com/office/drawing/2014/main" id="{27EC618C-340A-F90C-1A17-38676CCC906B}"/>
              </a:ext>
            </a:extLst>
          </p:cNvPr>
          <p:cNvGraphicFramePr>
            <a:graphicFrameLocks noGrp="1"/>
          </p:cNvGraphicFramePr>
          <p:nvPr>
            <p:extLst>
              <p:ext uri="{D42A27DB-BD31-4B8C-83A1-F6EECF244321}">
                <p14:modId xmlns:p14="http://schemas.microsoft.com/office/powerpoint/2010/main" val="1880551026"/>
              </p:ext>
            </p:extLst>
          </p:nvPr>
        </p:nvGraphicFramePr>
        <p:xfrm>
          <a:off x="5627514" y="1915453"/>
          <a:ext cx="4680253" cy="3870960"/>
        </p:xfrm>
        <a:graphic>
          <a:graphicData uri="http://schemas.openxmlformats.org/drawingml/2006/table">
            <a:tbl>
              <a:tblPr firstRow="1" bandRow="1">
                <a:tableStyleId>{F5AB1C69-6EDB-4FF4-983F-18BD219EF322}</a:tableStyleId>
              </a:tblPr>
              <a:tblGrid>
                <a:gridCol w="3611503">
                  <a:extLst>
                    <a:ext uri="{9D8B030D-6E8A-4147-A177-3AD203B41FA5}">
                      <a16:colId xmlns:a16="http://schemas.microsoft.com/office/drawing/2014/main" val="835479697"/>
                    </a:ext>
                  </a:extLst>
                </a:gridCol>
                <a:gridCol w="1068750">
                  <a:extLst>
                    <a:ext uri="{9D8B030D-6E8A-4147-A177-3AD203B41FA5}">
                      <a16:colId xmlns:a16="http://schemas.microsoft.com/office/drawing/2014/main" val="3279258747"/>
                    </a:ext>
                  </a:extLst>
                </a:gridCol>
              </a:tblGrid>
              <a:tr h="447847">
                <a:tc>
                  <a:txBody>
                    <a:bodyPr/>
                    <a:lstStyle/>
                    <a:p>
                      <a:pPr algn="ctr"/>
                      <a:r>
                        <a:rPr lang="es-ES" sz="1400" b="1" kern="1200" dirty="0">
                          <a:latin typeface="Microsoft Tai Le" panose="020B0502040204020203" pitchFamily="34" charset="0"/>
                          <a:cs typeface="Microsoft Tai Le" panose="020B0502040204020203" pitchFamily="34" charset="0"/>
                        </a:rPr>
                        <a:t>Variable</a:t>
                      </a:r>
                      <a:endParaRPr lang="es-CO" sz="1400" b="1" kern="1200" dirty="0">
                        <a:solidFill>
                          <a:schemeClr val="tx1"/>
                        </a:solidFill>
                        <a:latin typeface="Microsoft Tai Le" panose="020B0502040204020203" pitchFamily="34" charset="0"/>
                        <a:ea typeface="+mn-ea"/>
                        <a:cs typeface="Microsoft Tai Le" panose="020B0502040204020203" pitchFamily="34" charset="0"/>
                      </a:endParaRPr>
                    </a:p>
                  </a:txBody>
                  <a:tcPr anchor="ctr"/>
                </a:tc>
                <a:tc>
                  <a:txBody>
                    <a:bodyPr/>
                    <a:lstStyle/>
                    <a:p>
                      <a:pPr algn="ctr"/>
                      <a:r>
                        <a:rPr lang="es-ES" sz="1400" b="1" dirty="0">
                          <a:latin typeface="Microsoft Tai Le" panose="020B0502040204020203" pitchFamily="34" charset="0"/>
                          <a:cs typeface="Microsoft Tai Le" panose="020B0502040204020203" pitchFamily="34" charset="0"/>
                        </a:rPr>
                        <a:t>Puesto </a:t>
                      </a:r>
                    </a:p>
                    <a:p>
                      <a:pPr algn="ctr"/>
                      <a:r>
                        <a:rPr lang="es-ES" sz="1400" b="1" dirty="0">
                          <a:latin typeface="Microsoft Tai Le" panose="020B0502040204020203" pitchFamily="34" charset="0"/>
                          <a:cs typeface="Microsoft Tai Le" panose="020B0502040204020203" pitchFamily="34" charset="0"/>
                        </a:rPr>
                        <a:t>entre 33</a:t>
                      </a:r>
                      <a:endParaRPr lang="es-CO" sz="1400" b="1" dirty="0">
                        <a:solidFill>
                          <a:schemeClr val="tx1"/>
                        </a:solidFill>
                        <a:latin typeface="Microsoft Tai Le" panose="020B0502040204020203" pitchFamily="34" charset="0"/>
                        <a:cs typeface="Microsoft Tai Le" panose="020B0502040204020203" pitchFamily="34" charset="0"/>
                      </a:endParaRPr>
                    </a:p>
                  </a:txBody>
                  <a:tcPr anchor="ctr"/>
                </a:tc>
                <a:extLst>
                  <a:ext uri="{0D108BD9-81ED-4DB2-BD59-A6C34878D82A}">
                    <a16:rowId xmlns:a16="http://schemas.microsoft.com/office/drawing/2014/main" val="1655559150"/>
                  </a:ext>
                </a:extLst>
              </a:tr>
              <a:tr h="282851">
                <a:tc>
                  <a:txBody>
                    <a:bodyPr/>
                    <a:lstStyle/>
                    <a:p>
                      <a:r>
                        <a:rPr lang="es-ES" sz="1400" dirty="0">
                          <a:latin typeface="Microsoft Tai Le" panose="020B0502040204020203" pitchFamily="34" charset="0"/>
                          <a:cs typeface="Microsoft Tai Le" panose="020B0502040204020203" pitchFamily="34" charset="0"/>
                        </a:rPr>
                        <a:t>Calidad docentes educación superior</a:t>
                      </a:r>
                      <a:endParaRPr lang="es-CO" sz="1400" dirty="0">
                        <a:solidFill>
                          <a:schemeClr val="tx1"/>
                        </a:solidFill>
                        <a:latin typeface="Microsoft Tai Le" panose="020B0502040204020203" pitchFamily="34" charset="0"/>
                        <a:cs typeface="Microsoft Tai Le" panose="020B0502040204020203" pitchFamily="34" charset="0"/>
                      </a:endParaRPr>
                    </a:p>
                  </a:txBody>
                  <a:tcPr anchor="ctr"/>
                </a:tc>
                <a:tc>
                  <a:txBody>
                    <a:bodyPr/>
                    <a:lstStyle/>
                    <a:p>
                      <a:pPr algn="ctr"/>
                      <a:r>
                        <a:rPr lang="es-ES" sz="1400" dirty="0">
                          <a:latin typeface="Microsoft Tai Le" panose="020B0502040204020203" pitchFamily="34" charset="0"/>
                          <a:cs typeface="Microsoft Tai Le" panose="020B0502040204020203" pitchFamily="34" charset="0"/>
                        </a:rPr>
                        <a:t>28</a:t>
                      </a:r>
                      <a:endParaRPr lang="es-CO" sz="1400" dirty="0">
                        <a:solidFill>
                          <a:schemeClr val="tx1"/>
                        </a:solidFill>
                        <a:latin typeface="Microsoft Tai Le" panose="020B0502040204020203" pitchFamily="34" charset="0"/>
                        <a:cs typeface="Microsoft Tai Le" panose="020B0502040204020203" pitchFamily="34" charset="0"/>
                      </a:endParaRPr>
                    </a:p>
                  </a:txBody>
                  <a:tcPr anchor="ctr"/>
                </a:tc>
                <a:extLst>
                  <a:ext uri="{0D108BD9-81ED-4DB2-BD59-A6C34878D82A}">
                    <a16:rowId xmlns:a16="http://schemas.microsoft.com/office/drawing/2014/main" val="3521963632"/>
                  </a:ext>
                </a:extLst>
              </a:tr>
              <a:tr h="2828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dirty="0">
                          <a:latin typeface="Microsoft Tai Le" panose="020B0502040204020203" pitchFamily="34" charset="0"/>
                          <a:cs typeface="Microsoft Tai Le" panose="020B0502040204020203" pitchFamily="34" charset="0"/>
                        </a:rPr>
                        <a:t>Revistas indexadas en </a:t>
                      </a:r>
                      <a:r>
                        <a:rPr lang="es-ES" sz="1400" dirty="0" err="1">
                          <a:latin typeface="Microsoft Tai Le" panose="020B0502040204020203" pitchFamily="34" charset="0"/>
                          <a:cs typeface="Microsoft Tai Le" panose="020B0502040204020203" pitchFamily="34" charset="0"/>
                        </a:rPr>
                        <a:t>publindex</a:t>
                      </a:r>
                      <a:endParaRPr lang="es-CO" sz="1400" dirty="0">
                        <a:solidFill>
                          <a:schemeClr val="tx1"/>
                        </a:solidFill>
                        <a:latin typeface="Microsoft Tai Le" panose="020B0502040204020203" pitchFamily="34" charset="0"/>
                        <a:cs typeface="Microsoft Tai Le" panose="020B0502040204020203" pitchFamily="34" charset="0"/>
                      </a:endParaRPr>
                    </a:p>
                  </a:txBody>
                  <a:tcPr anchor="ctr"/>
                </a:tc>
                <a:tc>
                  <a:txBody>
                    <a:bodyPr/>
                    <a:lstStyle/>
                    <a:p>
                      <a:pPr algn="ctr"/>
                      <a:r>
                        <a:rPr lang="es-ES" sz="1400" dirty="0">
                          <a:latin typeface="Microsoft Tai Le" panose="020B0502040204020203" pitchFamily="34" charset="0"/>
                          <a:cs typeface="Microsoft Tai Le" panose="020B0502040204020203" pitchFamily="34" charset="0"/>
                        </a:rPr>
                        <a:t>33</a:t>
                      </a:r>
                      <a:endParaRPr lang="es-CO" sz="1400" dirty="0">
                        <a:solidFill>
                          <a:schemeClr val="tx1"/>
                        </a:solidFill>
                        <a:latin typeface="Microsoft Tai Le" panose="020B0502040204020203" pitchFamily="34" charset="0"/>
                        <a:cs typeface="Microsoft Tai Le" panose="020B0502040204020203" pitchFamily="34" charset="0"/>
                      </a:endParaRPr>
                    </a:p>
                  </a:txBody>
                  <a:tcPr anchor="ctr"/>
                </a:tc>
                <a:extLst>
                  <a:ext uri="{0D108BD9-81ED-4DB2-BD59-A6C34878D82A}">
                    <a16:rowId xmlns:a16="http://schemas.microsoft.com/office/drawing/2014/main" val="3325328415"/>
                  </a:ext>
                </a:extLst>
              </a:tr>
              <a:tr h="282851">
                <a:tc>
                  <a:txBody>
                    <a:bodyPr/>
                    <a:lstStyle/>
                    <a:p>
                      <a:r>
                        <a:rPr lang="es-ES" sz="1400" dirty="0">
                          <a:latin typeface="Microsoft Tai Le" panose="020B0502040204020203" pitchFamily="34" charset="0"/>
                          <a:cs typeface="Microsoft Tai Le" panose="020B0502040204020203" pitchFamily="34" charset="0"/>
                        </a:rPr>
                        <a:t>Productividad de la </a:t>
                      </a:r>
                      <a:r>
                        <a:rPr lang="es-ES" sz="1400" dirty="0" err="1">
                          <a:latin typeface="Microsoft Tai Le" panose="020B0502040204020203" pitchFamily="34" charset="0"/>
                          <a:cs typeface="Microsoft Tai Le" panose="020B0502040204020203" pitchFamily="34" charset="0"/>
                        </a:rPr>
                        <a:t>invest</a:t>
                      </a:r>
                      <a:r>
                        <a:rPr lang="es-ES" sz="1400" dirty="0">
                          <a:latin typeface="Microsoft Tai Le" panose="020B0502040204020203" pitchFamily="34" charset="0"/>
                          <a:cs typeface="Microsoft Tai Le" panose="020B0502040204020203" pitchFamily="34" charset="0"/>
                        </a:rPr>
                        <a:t>. científica</a:t>
                      </a:r>
                      <a:endParaRPr lang="es-CO" sz="1400" dirty="0">
                        <a:solidFill>
                          <a:schemeClr val="tx1"/>
                        </a:solidFill>
                        <a:latin typeface="Microsoft Tai Le" panose="020B0502040204020203" pitchFamily="34" charset="0"/>
                        <a:cs typeface="Microsoft Tai Le" panose="020B0502040204020203" pitchFamily="34" charset="0"/>
                      </a:endParaRPr>
                    </a:p>
                  </a:txBody>
                  <a:tcPr anchor="ctr"/>
                </a:tc>
                <a:tc>
                  <a:txBody>
                    <a:bodyPr/>
                    <a:lstStyle/>
                    <a:p>
                      <a:pPr algn="ctr"/>
                      <a:r>
                        <a:rPr lang="es-ES" sz="1400" dirty="0">
                          <a:latin typeface="Microsoft Tai Le" panose="020B0502040204020203" pitchFamily="34" charset="0"/>
                          <a:cs typeface="Microsoft Tai Le" panose="020B0502040204020203" pitchFamily="34" charset="0"/>
                        </a:rPr>
                        <a:t>33</a:t>
                      </a:r>
                      <a:endParaRPr lang="es-CO" sz="1400" dirty="0">
                        <a:solidFill>
                          <a:schemeClr val="tx1"/>
                        </a:solidFill>
                        <a:latin typeface="Microsoft Tai Le" panose="020B0502040204020203" pitchFamily="34" charset="0"/>
                        <a:cs typeface="Microsoft Tai Le" panose="020B0502040204020203" pitchFamily="34" charset="0"/>
                      </a:endParaRPr>
                    </a:p>
                  </a:txBody>
                  <a:tcPr anchor="ctr"/>
                </a:tc>
                <a:extLst>
                  <a:ext uri="{0D108BD9-81ED-4DB2-BD59-A6C34878D82A}">
                    <a16:rowId xmlns:a16="http://schemas.microsoft.com/office/drawing/2014/main" val="4132067506"/>
                  </a:ext>
                </a:extLst>
              </a:tr>
              <a:tr h="282851">
                <a:tc>
                  <a:txBody>
                    <a:bodyPr/>
                    <a:lstStyle/>
                    <a:p>
                      <a:r>
                        <a:rPr lang="es-ES" sz="1400" dirty="0">
                          <a:latin typeface="Microsoft Tai Le" panose="020B0502040204020203" pitchFamily="34" charset="0"/>
                          <a:cs typeface="Microsoft Tai Le" panose="020B0502040204020203" pitchFamily="34" charset="0"/>
                        </a:rPr>
                        <a:t>Sinergia de la Investigación</a:t>
                      </a:r>
                      <a:endParaRPr lang="es-CO" sz="1400" dirty="0">
                        <a:solidFill>
                          <a:schemeClr val="tx1"/>
                        </a:solidFill>
                        <a:latin typeface="Microsoft Tai Le" panose="020B0502040204020203" pitchFamily="34" charset="0"/>
                        <a:cs typeface="Microsoft Tai Le" panose="020B0502040204020203" pitchFamily="34" charset="0"/>
                      </a:endParaRPr>
                    </a:p>
                  </a:txBody>
                  <a:tcPr anchor="ctr"/>
                </a:tc>
                <a:tc>
                  <a:txBody>
                    <a:bodyPr/>
                    <a:lstStyle/>
                    <a:p>
                      <a:pPr algn="ctr"/>
                      <a:r>
                        <a:rPr lang="es-ES" sz="1400" dirty="0">
                          <a:latin typeface="Microsoft Tai Le" panose="020B0502040204020203" pitchFamily="34" charset="0"/>
                          <a:cs typeface="Microsoft Tai Le" panose="020B0502040204020203" pitchFamily="34" charset="0"/>
                        </a:rPr>
                        <a:t>33</a:t>
                      </a:r>
                      <a:endParaRPr lang="es-CO" sz="1400" dirty="0">
                        <a:solidFill>
                          <a:schemeClr val="tx1"/>
                        </a:solidFill>
                        <a:latin typeface="Microsoft Tai Le" panose="020B0502040204020203" pitchFamily="34" charset="0"/>
                        <a:cs typeface="Microsoft Tai Le" panose="020B0502040204020203" pitchFamily="34" charset="0"/>
                      </a:endParaRPr>
                    </a:p>
                  </a:txBody>
                  <a:tcPr anchor="ctr"/>
                </a:tc>
                <a:extLst>
                  <a:ext uri="{0D108BD9-81ED-4DB2-BD59-A6C34878D82A}">
                    <a16:rowId xmlns:a16="http://schemas.microsoft.com/office/drawing/2014/main" val="681629897"/>
                  </a:ext>
                </a:extLst>
              </a:tr>
              <a:tr h="282851">
                <a:tc>
                  <a:txBody>
                    <a:bodyPr/>
                    <a:lstStyle/>
                    <a:p>
                      <a:r>
                        <a:rPr lang="es-ES" sz="1400" dirty="0">
                          <a:latin typeface="Microsoft Tai Le" panose="020B0502040204020203" pitchFamily="34" charset="0"/>
                          <a:cs typeface="Microsoft Tai Le" panose="020B0502040204020203" pitchFamily="34" charset="0"/>
                        </a:rPr>
                        <a:t>Subocupación laboral</a:t>
                      </a:r>
                      <a:endParaRPr lang="es-CO" sz="1400" dirty="0">
                        <a:solidFill>
                          <a:schemeClr val="tx1"/>
                        </a:solidFill>
                        <a:latin typeface="Microsoft Tai Le" panose="020B0502040204020203" pitchFamily="34" charset="0"/>
                        <a:cs typeface="Microsoft Tai Le" panose="020B0502040204020203" pitchFamily="34" charset="0"/>
                      </a:endParaRPr>
                    </a:p>
                  </a:txBody>
                  <a:tcPr anchor="ctr"/>
                </a:tc>
                <a:tc>
                  <a:txBody>
                    <a:bodyPr/>
                    <a:lstStyle/>
                    <a:p>
                      <a:pPr algn="ctr"/>
                      <a:r>
                        <a:rPr lang="es-ES" sz="1400" dirty="0">
                          <a:latin typeface="Microsoft Tai Le" panose="020B0502040204020203" pitchFamily="34" charset="0"/>
                          <a:cs typeface="Microsoft Tai Le" panose="020B0502040204020203" pitchFamily="34" charset="0"/>
                        </a:rPr>
                        <a:t>29</a:t>
                      </a:r>
                      <a:endParaRPr lang="es-CO" sz="1400" dirty="0">
                        <a:solidFill>
                          <a:schemeClr val="tx1"/>
                        </a:solidFill>
                        <a:latin typeface="Microsoft Tai Le" panose="020B0502040204020203" pitchFamily="34" charset="0"/>
                        <a:cs typeface="Microsoft Tai Le" panose="020B0502040204020203" pitchFamily="34" charset="0"/>
                      </a:endParaRPr>
                    </a:p>
                  </a:txBody>
                  <a:tcPr anchor="ctr"/>
                </a:tc>
                <a:extLst>
                  <a:ext uri="{0D108BD9-81ED-4DB2-BD59-A6C34878D82A}">
                    <a16:rowId xmlns:a16="http://schemas.microsoft.com/office/drawing/2014/main" val="4061760724"/>
                  </a:ext>
                </a:extLst>
              </a:tr>
              <a:tr h="282851">
                <a:tc>
                  <a:txBody>
                    <a:bodyPr/>
                    <a:lstStyle/>
                    <a:p>
                      <a:r>
                        <a:rPr lang="es-ES" sz="1400" dirty="0">
                          <a:latin typeface="Microsoft Tai Le" panose="020B0502040204020203" pitchFamily="34" charset="0"/>
                          <a:cs typeface="Microsoft Tai Le" panose="020B0502040204020203" pitchFamily="34" charset="0"/>
                        </a:rPr>
                        <a:t>Patentes</a:t>
                      </a:r>
                      <a:endParaRPr lang="es-CO" sz="1400" dirty="0">
                        <a:solidFill>
                          <a:schemeClr val="tx1"/>
                        </a:solidFill>
                        <a:latin typeface="Microsoft Tai Le" panose="020B0502040204020203" pitchFamily="34" charset="0"/>
                        <a:cs typeface="Microsoft Tai Le" panose="020B0502040204020203" pitchFamily="34" charset="0"/>
                      </a:endParaRPr>
                    </a:p>
                  </a:txBody>
                  <a:tcPr anchor="ctr"/>
                </a:tc>
                <a:tc>
                  <a:txBody>
                    <a:bodyPr/>
                    <a:lstStyle/>
                    <a:p>
                      <a:pPr algn="ctr"/>
                      <a:r>
                        <a:rPr lang="es-ES" sz="1400" dirty="0">
                          <a:latin typeface="Microsoft Tai Le" panose="020B0502040204020203" pitchFamily="34" charset="0"/>
                          <a:cs typeface="Microsoft Tai Le" panose="020B0502040204020203" pitchFamily="34" charset="0"/>
                        </a:rPr>
                        <a:t>33</a:t>
                      </a:r>
                      <a:endParaRPr lang="es-CO" sz="1400" dirty="0">
                        <a:solidFill>
                          <a:schemeClr val="tx1"/>
                        </a:solidFill>
                        <a:latin typeface="Microsoft Tai Le" panose="020B0502040204020203" pitchFamily="34" charset="0"/>
                        <a:cs typeface="Microsoft Tai Le" panose="020B0502040204020203" pitchFamily="34" charset="0"/>
                      </a:endParaRPr>
                    </a:p>
                  </a:txBody>
                  <a:tcPr anchor="ctr"/>
                </a:tc>
                <a:extLst>
                  <a:ext uri="{0D108BD9-81ED-4DB2-BD59-A6C34878D82A}">
                    <a16:rowId xmlns:a16="http://schemas.microsoft.com/office/drawing/2014/main" val="8604549"/>
                  </a:ext>
                </a:extLst>
              </a:tr>
              <a:tr h="282851">
                <a:tc>
                  <a:txBody>
                    <a:bodyPr/>
                    <a:lstStyle/>
                    <a:p>
                      <a:r>
                        <a:rPr lang="es-ES" sz="1400" dirty="0">
                          <a:latin typeface="Microsoft Tai Le" panose="020B0502040204020203" pitchFamily="34" charset="0"/>
                          <a:cs typeface="Microsoft Tai Le" panose="020B0502040204020203" pitchFamily="34" charset="0"/>
                        </a:rPr>
                        <a:t>Emisión de CO2 Fuentes fijas</a:t>
                      </a:r>
                      <a:endParaRPr lang="es-CO" sz="1400" dirty="0">
                        <a:solidFill>
                          <a:schemeClr val="tx1"/>
                        </a:solidFill>
                        <a:latin typeface="Microsoft Tai Le" panose="020B0502040204020203" pitchFamily="34" charset="0"/>
                        <a:cs typeface="Microsoft Tai Le" panose="020B0502040204020203" pitchFamily="34" charset="0"/>
                      </a:endParaRPr>
                    </a:p>
                  </a:txBody>
                  <a:tcPr anchor="ctr"/>
                </a:tc>
                <a:tc>
                  <a:txBody>
                    <a:bodyPr/>
                    <a:lstStyle/>
                    <a:p>
                      <a:pPr algn="ctr"/>
                      <a:r>
                        <a:rPr lang="es-ES" sz="1400" dirty="0">
                          <a:latin typeface="Microsoft Tai Le" panose="020B0502040204020203" pitchFamily="34" charset="0"/>
                          <a:cs typeface="Microsoft Tai Le" panose="020B0502040204020203" pitchFamily="34" charset="0"/>
                        </a:rPr>
                        <a:t>29</a:t>
                      </a:r>
                      <a:endParaRPr lang="es-CO" sz="1400" dirty="0">
                        <a:solidFill>
                          <a:schemeClr val="tx1"/>
                        </a:solidFill>
                        <a:latin typeface="Microsoft Tai Le" panose="020B0502040204020203" pitchFamily="34" charset="0"/>
                        <a:cs typeface="Microsoft Tai Le" panose="020B0502040204020203" pitchFamily="34" charset="0"/>
                      </a:endParaRPr>
                    </a:p>
                  </a:txBody>
                  <a:tcPr anchor="ctr"/>
                </a:tc>
                <a:extLst>
                  <a:ext uri="{0D108BD9-81ED-4DB2-BD59-A6C34878D82A}">
                    <a16:rowId xmlns:a16="http://schemas.microsoft.com/office/drawing/2014/main" val="2064363822"/>
                  </a:ext>
                </a:extLst>
              </a:tr>
              <a:tr h="282851">
                <a:tc>
                  <a:txBody>
                    <a:bodyPr/>
                    <a:lstStyle/>
                    <a:p>
                      <a:r>
                        <a:rPr lang="es-ES" sz="1400" dirty="0">
                          <a:latin typeface="Microsoft Tai Le" panose="020B0502040204020203" pitchFamily="34" charset="0"/>
                          <a:cs typeface="Microsoft Tai Le" panose="020B0502040204020203" pitchFamily="34" charset="0"/>
                        </a:rPr>
                        <a:t>Diversificación canasta exportadora</a:t>
                      </a:r>
                      <a:endParaRPr lang="es-ES" sz="1400" dirty="0">
                        <a:solidFill>
                          <a:schemeClr val="tx1"/>
                        </a:solidFill>
                        <a:latin typeface="Microsoft Tai Le" panose="020B0502040204020203" pitchFamily="34" charset="0"/>
                        <a:cs typeface="Microsoft Tai Le" panose="020B0502040204020203" pitchFamily="34" charset="0"/>
                      </a:endParaRPr>
                    </a:p>
                  </a:txBody>
                  <a:tcPr anchor="ctr"/>
                </a:tc>
                <a:tc>
                  <a:txBody>
                    <a:bodyPr/>
                    <a:lstStyle/>
                    <a:p>
                      <a:pPr algn="ctr"/>
                      <a:r>
                        <a:rPr lang="es-ES" sz="1400" dirty="0">
                          <a:latin typeface="Microsoft Tai Le" panose="020B0502040204020203" pitchFamily="34" charset="0"/>
                          <a:cs typeface="Microsoft Tai Le" panose="020B0502040204020203" pitchFamily="34" charset="0"/>
                        </a:rPr>
                        <a:t>33</a:t>
                      </a:r>
                      <a:endParaRPr lang="es-CO" sz="1400" dirty="0">
                        <a:solidFill>
                          <a:schemeClr val="tx1"/>
                        </a:solidFill>
                        <a:latin typeface="Microsoft Tai Le" panose="020B0502040204020203" pitchFamily="34" charset="0"/>
                        <a:cs typeface="Microsoft Tai Le" panose="020B0502040204020203" pitchFamily="34" charset="0"/>
                      </a:endParaRPr>
                    </a:p>
                  </a:txBody>
                  <a:tcPr anchor="ctr"/>
                </a:tc>
                <a:extLst>
                  <a:ext uri="{0D108BD9-81ED-4DB2-BD59-A6C34878D82A}">
                    <a16:rowId xmlns:a16="http://schemas.microsoft.com/office/drawing/2014/main" val="2291752319"/>
                  </a:ext>
                </a:extLst>
              </a:tr>
              <a:tr h="282851">
                <a:tc>
                  <a:txBody>
                    <a:bodyPr/>
                    <a:lstStyle/>
                    <a:p>
                      <a:r>
                        <a:rPr lang="es-ES" sz="1400" dirty="0">
                          <a:latin typeface="Microsoft Tai Le" panose="020B0502040204020203" pitchFamily="34" charset="0"/>
                          <a:cs typeface="Microsoft Tai Le" panose="020B0502040204020203" pitchFamily="34" charset="0"/>
                        </a:rPr>
                        <a:t>Áreas protegidas</a:t>
                      </a:r>
                      <a:endParaRPr lang="es-CO" sz="1400" dirty="0">
                        <a:solidFill>
                          <a:schemeClr val="tx1"/>
                        </a:solidFill>
                        <a:latin typeface="Microsoft Tai Le" panose="020B0502040204020203" pitchFamily="34" charset="0"/>
                        <a:cs typeface="Microsoft Tai Le" panose="020B0502040204020203" pitchFamily="34" charset="0"/>
                      </a:endParaRPr>
                    </a:p>
                  </a:txBody>
                  <a:tcPr anchor="ctr"/>
                </a:tc>
                <a:tc>
                  <a:txBody>
                    <a:bodyPr/>
                    <a:lstStyle/>
                    <a:p>
                      <a:pPr algn="ctr"/>
                      <a:r>
                        <a:rPr lang="es-ES" sz="1400" dirty="0">
                          <a:latin typeface="Microsoft Tai Le" panose="020B0502040204020203" pitchFamily="34" charset="0"/>
                          <a:cs typeface="Microsoft Tai Le" panose="020B0502040204020203" pitchFamily="34" charset="0"/>
                        </a:rPr>
                        <a:t>29</a:t>
                      </a:r>
                      <a:endParaRPr lang="es-CO" sz="1400" dirty="0">
                        <a:solidFill>
                          <a:schemeClr val="tx1"/>
                        </a:solidFill>
                        <a:latin typeface="Microsoft Tai Le" panose="020B0502040204020203" pitchFamily="34" charset="0"/>
                        <a:cs typeface="Microsoft Tai Le" panose="020B0502040204020203" pitchFamily="34" charset="0"/>
                      </a:endParaRPr>
                    </a:p>
                  </a:txBody>
                  <a:tcPr anchor="ctr"/>
                </a:tc>
                <a:extLst>
                  <a:ext uri="{0D108BD9-81ED-4DB2-BD59-A6C34878D82A}">
                    <a16:rowId xmlns:a16="http://schemas.microsoft.com/office/drawing/2014/main" val="2253242293"/>
                  </a:ext>
                </a:extLst>
              </a:tr>
              <a:tr h="2828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dirty="0">
                          <a:latin typeface="Microsoft Tai Le" panose="020B0502040204020203" pitchFamily="34" charset="0"/>
                          <a:cs typeface="Microsoft Tai Le" panose="020B0502040204020203" pitchFamily="34" charset="0"/>
                        </a:rPr>
                        <a:t>Capacidad de ahorro (municipios)</a:t>
                      </a:r>
                      <a:endParaRPr lang="es-CO" sz="1400" dirty="0">
                        <a:solidFill>
                          <a:schemeClr val="tx1"/>
                        </a:solidFill>
                        <a:latin typeface="Microsoft Tai Le" panose="020B0502040204020203" pitchFamily="34" charset="0"/>
                        <a:cs typeface="Microsoft Tai Le" panose="020B0502040204020203" pitchFamily="34" charset="0"/>
                      </a:endParaRPr>
                    </a:p>
                  </a:txBody>
                  <a:tcPr anchor="ctr"/>
                </a:tc>
                <a:tc>
                  <a:txBody>
                    <a:bodyPr/>
                    <a:lstStyle/>
                    <a:p>
                      <a:pPr algn="ctr"/>
                      <a:r>
                        <a:rPr lang="es-ES" sz="1400" dirty="0">
                          <a:latin typeface="Microsoft Tai Le" panose="020B0502040204020203" pitchFamily="34" charset="0"/>
                          <a:cs typeface="Microsoft Tai Le" panose="020B0502040204020203" pitchFamily="34" charset="0"/>
                        </a:rPr>
                        <a:t>29</a:t>
                      </a:r>
                      <a:endParaRPr lang="es-CO" sz="1400" dirty="0">
                        <a:solidFill>
                          <a:schemeClr val="tx1"/>
                        </a:solidFill>
                        <a:latin typeface="Microsoft Tai Le" panose="020B0502040204020203" pitchFamily="34" charset="0"/>
                        <a:cs typeface="Microsoft Tai Le" panose="020B0502040204020203" pitchFamily="34" charset="0"/>
                      </a:endParaRPr>
                    </a:p>
                  </a:txBody>
                  <a:tcPr anchor="ctr"/>
                </a:tc>
                <a:extLst>
                  <a:ext uri="{0D108BD9-81ED-4DB2-BD59-A6C34878D82A}">
                    <a16:rowId xmlns:a16="http://schemas.microsoft.com/office/drawing/2014/main" val="2866005997"/>
                  </a:ext>
                </a:extLst>
              </a:tr>
              <a:tr h="2828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dirty="0">
                          <a:latin typeface="Microsoft Tai Le" panose="020B0502040204020203" pitchFamily="34" charset="0"/>
                          <a:cs typeface="Microsoft Tai Le" panose="020B0502040204020203" pitchFamily="34" charset="0"/>
                        </a:rPr>
                        <a:t>Tasa de secuestro</a:t>
                      </a:r>
                      <a:endParaRPr lang="es-CO" sz="1400" dirty="0">
                        <a:solidFill>
                          <a:schemeClr val="tx1"/>
                        </a:solidFill>
                        <a:latin typeface="Microsoft Tai Le" panose="020B0502040204020203" pitchFamily="34" charset="0"/>
                        <a:cs typeface="Microsoft Tai Le" panose="020B0502040204020203" pitchFamily="34" charset="0"/>
                      </a:endParaRPr>
                    </a:p>
                  </a:txBody>
                  <a:tcPr anchor="ctr"/>
                </a:tc>
                <a:tc>
                  <a:txBody>
                    <a:bodyPr/>
                    <a:lstStyle/>
                    <a:p>
                      <a:pPr algn="ctr"/>
                      <a:r>
                        <a:rPr lang="es-ES" sz="1400" dirty="0">
                          <a:latin typeface="Microsoft Tai Le" panose="020B0502040204020203" pitchFamily="34" charset="0"/>
                          <a:cs typeface="Microsoft Tai Le" panose="020B0502040204020203" pitchFamily="34" charset="0"/>
                        </a:rPr>
                        <a:t>28</a:t>
                      </a:r>
                      <a:endParaRPr lang="es-CO" sz="1400" dirty="0">
                        <a:solidFill>
                          <a:schemeClr val="tx1"/>
                        </a:solidFill>
                        <a:latin typeface="Microsoft Tai Le" panose="020B0502040204020203" pitchFamily="34" charset="0"/>
                        <a:cs typeface="Microsoft Tai Le" panose="020B0502040204020203" pitchFamily="34" charset="0"/>
                      </a:endParaRPr>
                    </a:p>
                  </a:txBody>
                  <a:tcPr anchor="ctr"/>
                </a:tc>
                <a:extLst>
                  <a:ext uri="{0D108BD9-81ED-4DB2-BD59-A6C34878D82A}">
                    <a16:rowId xmlns:a16="http://schemas.microsoft.com/office/drawing/2014/main" val="934961776"/>
                  </a:ext>
                </a:extLst>
              </a:tr>
            </a:tbl>
          </a:graphicData>
        </a:graphic>
      </p:graphicFrame>
      <p:sp>
        <p:nvSpPr>
          <p:cNvPr id="6" name="Cerrar llave 5">
            <a:extLst>
              <a:ext uri="{FF2B5EF4-FFF2-40B4-BE49-F238E27FC236}">
                <a16:creationId xmlns:a16="http://schemas.microsoft.com/office/drawing/2014/main" id="{05719CF3-7B85-6CFB-E8EC-864A4C7F5913}"/>
              </a:ext>
            </a:extLst>
          </p:cNvPr>
          <p:cNvSpPr/>
          <p:nvPr/>
        </p:nvSpPr>
        <p:spPr>
          <a:xfrm>
            <a:off x="10407336" y="2441522"/>
            <a:ext cx="235527" cy="105294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7" name="Cerrar llave 6">
            <a:extLst>
              <a:ext uri="{FF2B5EF4-FFF2-40B4-BE49-F238E27FC236}">
                <a16:creationId xmlns:a16="http://schemas.microsoft.com/office/drawing/2014/main" id="{79607A25-36AA-1655-2173-830C922A3698}"/>
              </a:ext>
            </a:extLst>
          </p:cNvPr>
          <p:cNvSpPr/>
          <p:nvPr/>
        </p:nvSpPr>
        <p:spPr>
          <a:xfrm>
            <a:off x="10407336" y="3646867"/>
            <a:ext cx="235527" cy="105294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9" name="Cerrar llave 8">
            <a:extLst>
              <a:ext uri="{FF2B5EF4-FFF2-40B4-BE49-F238E27FC236}">
                <a16:creationId xmlns:a16="http://schemas.microsoft.com/office/drawing/2014/main" id="{9FE77750-D358-A2B4-FDB9-AD4FFF234003}"/>
              </a:ext>
            </a:extLst>
          </p:cNvPr>
          <p:cNvSpPr/>
          <p:nvPr/>
        </p:nvSpPr>
        <p:spPr>
          <a:xfrm>
            <a:off x="10407335" y="4944082"/>
            <a:ext cx="235527" cy="84233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0" name="CuadroTexto 9">
            <a:extLst>
              <a:ext uri="{FF2B5EF4-FFF2-40B4-BE49-F238E27FC236}">
                <a16:creationId xmlns:a16="http://schemas.microsoft.com/office/drawing/2014/main" id="{C91DEECD-BA5B-025D-1E4A-D471D221538D}"/>
              </a:ext>
            </a:extLst>
          </p:cNvPr>
          <p:cNvSpPr txBox="1"/>
          <p:nvPr/>
        </p:nvSpPr>
        <p:spPr>
          <a:xfrm>
            <a:off x="10642862" y="2814105"/>
            <a:ext cx="1780311" cy="307777"/>
          </a:xfrm>
          <a:prstGeom prst="rect">
            <a:avLst/>
          </a:prstGeom>
          <a:noFill/>
        </p:spPr>
        <p:txBody>
          <a:bodyPr wrap="square" rtlCol="0">
            <a:spAutoFit/>
          </a:bodyPr>
          <a:lstStyle/>
          <a:p>
            <a:r>
              <a:rPr lang="es-ES" sz="1400" dirty="0">
                <a:latin typeface="Bio Sans" panose="020B0506020202040204" pitchFamily="34" charset="0"/>
              </a:rPr>
              <a:t>Universidades</a:t>
            </a:r>
            <a:endParaRPr lang="es-CO" sz="1400" dirty="0">
              <a:latin typeface="Bio Sans" panose="020B0506020202040204" pitchFamily="34" charset="0"/>
            </a:endParaRPr>
          </a:p>
        </p:txBody>
      </p:sp>
      <p:sp>
        <p:nvSpPr>
          <p:cNvPr id="11" name="CuadroTexto 10">
            <a:extLst>
              <a:ext uri="{FF2B5EF4-FFF2-40B4-BE49-F238E27FC236}">
                <a16:creationId xmlns:a16="http://schemas.microsoft.com/office/drawing/2014/main" id="{F94C5D76-8F40-B999-558E-7C1B513A8057}"/>
              </a:ext>
            </a:extLst>
          </p:cNvPr>
          <p:cNvSpPr txBox="1"/>
          <p:nvPr/>
        </p:nvSpPr>
        <p:spPr>
          <a:xfrm>
            <a:off x="10624665" y="4019450"/>
            <a:ext cx="1544783" cy="307777"/>
          </a:xfrm>
          <a:prstGeom prst="rect">
            <a:avLst/>
          </a:prstGeom>
          <a:noFill/>
        </p:spPr>
        <p:txBody>
          <a:bodyPr wrap="square" rtlCol="0">
            <a:spAutoFit/>
          </a:bodyPr>
          <a:lstStyle/>
          <a:p>
            <a:r>
              <a:rPr lang="es-ES" sz="1400" dirty="0">
                <a:latin typeface="Bio Sans" panose="020B0506020202040204" pitchFamily="34" charset="0"/>
              </a:rPr>
              <a:t>Sector Privado</a:t>
            </a:r>
            <a:endParaRPr lang="es-CO" sz="1400" dirty="0">
              <a:latin typeface="Bio Sans" panose="020B0506020202040204" pitchFamily="34" charset="0"/>
            </a:endParaRPr>
          </a:p>
        </p:txBody>
      </p:sp>
      <p:sp>
        <p:nvSpPr>
          <p:cNvPr id="13" name="CuadroTexto 12">
            <a:extLst>
              <a:ext uri="{FF2B5EF4-FFF2-40B4-BE49-F238E27FC236}">
                <a16:creationId xmlns:a16="http://schemas.microsoft.com/office/drawing/2014/main" id="{78063CCD-7356-D5D2-7B44-40A33E731C5E}"/>
              </a:ext>
            </a:extLst>
          </p:cNvPr>
          <p:cNvSpPr txBox="1"/>
          <p:nvPr/>
        </p:nvSpPr>
        <p:spPr>
          <a:xfrm>
            <a:off x="10642862" y="5103638"/>
            <a:ext cx="1544783" cy="307777"/>
          </a:xfrm>
          <a:prstGeom prst="rect">
            <a:avLst/>
          </a:prstGeom>
          <a:noFill/>
        </p:spPr>
        <p:txBody>
          <a:bodyPr wrap="square" rtlCol="0">
            <a:spAutoFit/>
          </a:bodyPr>
          <a:lstStyle/>
          <a:p>
            <a:r>
              <a:rPr lang="es-ES" sz="1400" dirty="0">
                <a:latin typeface="Bio Sans" panose="020B0506020202040204" pitchFamily="34" charset="0"/>
              </a:rPr>
              <a:t>Sector público</a:t>
            </a:r>
            <a:endParaRPr lang="es-CO" sz="1400" dirty="0">
              <a:latin typeface="Bio Sans" panose="020B0506020202040204" pitchFamily="34" charset="0"/>
            </a:endParaRPr>
          </a:p>
        </p:txBody>
      </p:sp>
      <p:sp>
        <p:nvSpPr>
          <p:cNvPr id="15" name="CuadroTexto 14">
            <a:extLst>
              <a:ext uri="{FF2B5EF4-FFF2-40B4-BE49-F238E27FC236}">
                <a16:creationId xmlns:a16="http://schemas.microsoft.com/office/drawing/2014/main" id="{135A4F79-8E0D-4CA2-85CB-D2DE8CED2118}"/>
              </a:ext>
            </a:extLst>
          </p:cNvPr>
          <p:cNvSpPr txBox="1"/>
          <p:nvPr/>
        </p:nvSpPr>
        <p:spPr>
          <a:xfrm>
            <a:off x="3426906" y="238890"/>
            <a:ext cx="5338321"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RESULTADOS IDC </a:t>
            </a:r>
            <a:r>
              <a:rPr lang="es-ES" sz="2000" spc="300" dirty="0">
                <a:solidFill>
                  <a:schemeClr val="bg1"/>
                </a:solidFill>
                <a:latin typeface="Bio Sans Light" panose="020B0406020202040204" pitchFamily="34" charset="0"/>
                <a:ea typeface="Microsoft JhengHei" panose="020B0604030504040204" pitchFamily="34" charset="-120"/>
              </a:rPr>
              <a:t>CASANARE 2023</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613814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n 32">
            <a:extLst>
              <a:ext uri="{FF2B5EF4-FFF2-40B4-BE49-F238E27FC236}">
                <a16:creationId xmlns:a16="http://schemas.microsoft.com/office/drawing/2014/main" id="{15EF690E-7DDE-B611-209C-27E226914F5F}"/>
              </a:ext>
            </a:extLst>
          </p:cNvPr>
          <p:cNvPicPr>
            <a:picLocks noChangeAspect="1"/>
          </p:cNvPicPr>
          <p:nvPr/>
        </p:nvPicPr>
        <p:blipFill>
          <a:blip r:embed="rId2"/>
          <a:stretch>
            <a:fillRect/>
          </a:stretch>
        </p:blipFill>
        <p:spPr>
          <a:xfrm>
            <a:off x="975167" y="1560290"/>
            <a:ext cx="9637658" cy="4806148"/>
          </a:xfrm>
          <a:prstGeom prst="rect">
            <a:avLst/>
          </a:prstGeom>
        </p:spPr>
      </p:pic>
      <p:sp>
        <p:nvSpPr>
          <p:cNvPr id="34" name="CuadroTexto 33">
            <a:extLst>
              <a:ext uri="{FF2B5EF4-FFF2-40B4-BE49-F238E27FC236}">
                <a16:creationId xmlns:a16="http://schemas.microsoft.com/office/drawing/2014/main" id="{E715FD8F-833E-8D93-2FF3-23B4FF75848D}"/>
              </a:ext>
            </a:extLst>
          </p:cNvPr>
          <p:cNvSpPr txBox="1"/>
          <p:nvPr/>
        </p:nvSpPr>
        <p:spPr>
          <a:xfrm>
            <a:off x="1262014" y="1560290"/>
            <a:ext cx="8193269" cy="369332"/>
          </a:xfrm>
          <a:prstGeom prst="rect">
            <a:avLst/>
          </a:prstGeom>
          <a:noFill/>
        </p:spPr>
        <p:txBody>
          <a:bodyPr wrap="none" rtlCol="0">
            <a:spAutoFit/>
          </a:bodyPr>
          <a:lstStyle/>
          <a:p>
            <a:r>
              <a:rPr lang="es-ES" dirty="0">
                <a:solidFill>
                  <a:srgbClr val="C00000"/>
                </a:solidFill>
                <a:latin typeface="Montserrat" panose="00000500000000000000" pitchFamily="50" charset="0"/>
              </a:rPr>
              <a:t>Clasificación metodológica y recomendaciones con base a resultados</a:t>
            </a:r>
            <a:endParaRPr lang="es-CO" dirty="0">
              <a:solidFill>
                <a:srgbClr val="C00000"/>
              </a:solidFill>
              <a:latin typeface="Montserrat" panose="00000500000000000000" pitchFamily="50" charset="0"/>
            </a:endParaRPr>
          </a:p>
        </p:txBody>
      </p:sp>
      <p:sp>
        <p:nvSpPr>
          <p:cNvPr id="2" name="CuadroTexto 1">
            <a:extLst>
              <a:ext uri="{FF2B5EF4-FFF2-40B4-BE49-F238E27FC236}">
                <a16:creationId xmlns:a16="http://schemas.microsoft.com/office/drawing/2014/main" id="{EDC10C7B-A300-99C3-DE38-3F0700DE27F0}"/>
              </a:ext>
            </a:extLst>
          </p:cNvPr>
          <p:cNvSpPr txBox="1"/>
          <p:nvPr/>
        </p:nvSpPr>
        <p:spPr>
          <a:xfrm>
            <a:off x="6655864" y="6296818"/>
            <a:ext cx="4344459" cy="261610"/>
          </a:xfrm>
          <a:prstGeom prst="rect">
            <a:avLst/>
          </a:prstGeom>
          <a:noFill/>
        </p:spPr>
        <p:txBody>
          <a:bodyPr wrap="none" rtlCol="0">
            <a:spAutoFit/>
          </a:bodyPr>
          <a:lstStyle/>
          <a:p>
            <a:r>
              <a:rPr lang="es-ES" sz="1100" dirty="0">
                <a:solidFill>
                  <a:schemeClr val="tx1">
                    <a:lumMod val="50000"/>
                    <a:lumOff val="50000"/>
                  </a:schemeClr>
                </a:solidFill>
                <a:latin typeface="Geomanist Regular" panose="02000503000000020004" pitchFamily="2" charset="0"/>
                <a:ea typeface="Roboto Condensed" panose="020B0604020202020204" charset="0"/>
              </a:rPr>
              <a:t>Fuente: IDC 2023-Consejo Privado de Competitividad – U. Rosario (2023)</a:t>
            </a:r>
            <a:endParaRPr lang="es-CO" sz="1100" dirty="0">
              <a:solidFill>
                <a:schemeClr val="tx1">
                  <a:lumMod val="50000"/>
                  <a:lumOff val="50000"/>
                </a:schemeClr>
              </a:solidFill>
              <a:latin typeface="Geomanist Regular" panose="02000503000000020004" pitchFamily="2" charset="0"/>
              <a:ea typeface="Roboto Condensed" panose="020B0604020202020204" charset="0"/>
            </a:endParaRPr>
          </a:p>
        </p:txBody>
      </p:sp>
      <p:sp>
        <p:nvSpPr>
          <p:cNvPr id="6" name="CuadroTexto 5">
            <a:extLst>
              <a:ext uri="{FF2B5EF4-FFF2-40B4-BE49-F238E27FC236}">
                <a16:creationId xmlns:a16="http://schemas.microsoft.com/office/drawing/2014/main" id="{4A8EDA4A-BB7A-46AB-B41E-8C5500A3FF94}"/>
              </a:ext>
            </a:extLst>
          </p:cNvPr>
          <p:cNvSpPr txBox="1"/>
          <p:nvPr/>
        </p:nvSpPr>
        <p:spPr>
          <a:xfrm>
            <a:off x="2020865" y="906635"/>
            <a:ext cx="4075135" cy="461665"/>
          </a:xfrm>
          <a:prstGeom prst="rect">
            <a:avLst/>
          </a:prstGeom>
          <a:solidFill>
            <a:srgbClr val="C00000"/>
          </a:solidFill>
        </p:spPr>
        <p:txBody>
          <a:bodyPr wrap="square" rtlCol="0">
            <a:spAutoFit/>
          </a:bodyPr>
          <a:lstStyle/>
          <a:p>
            <a:r>
              <a:rPr lang="es-ES" sz="2400" spc="300" dirty="0">
                <a:solidFill>
                  <a:schemeClr val="bg1"/>
                </a:solidFill>
                <a:latin typeface="Montserrat" panose="00000500000000000000" pitchFamily="50" charset="0"/>
                <a:ea typeface="Open Sans" panose="020B0606030504020204" pitchFamily="34" charset="0"/>
                <a:cs typeface="Open Sans" panose="020B0606030504020204" pitchFamily="34" charset="0"/>
              </a:rPr>
              <a:t>IDC CASANARE 2023</a:t>
            </a:r>
          </a:p>
        </p:txBody>
      </p:sp>
    </p:spTree>
    <p:extLst>
      <p:ext uri="{BB962C8B-B14F-4D97-AF65-F5344CB8AC3E}">
        <p14:creationId xmlns:p14="http://schemas.microsoft.com/office/powerpoint/2010/main" val="2680237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9F3B237-F3A4-276D-5C31-3E189C8777C2}"/>
              </a:ext>
            </a:extLst>
          </p:cNvPr>
          <p:cNvPicPr>
            <a:picLocks noChangeAspect="1"/>
          </p:cNvPicPr>
          <p:nvPr/>
        </p:nvPicPr>
        <p:blipFill rotWithShape="1">
          <a:blip r:embed="rId2"/>
          <a:srcRect l="56009" t="16366" r="24861" b="4368"/>
          <a:stretch/>
        </p:blipFill>
        <p:spPr>
          <a:xfrm>
            <a:off x="9140062" y="750520"/>
            <a:ext cx="2478023" cy="5674262"/>
          </a:xfrm>
          <a:prstGeom prst="rect">
            <a:avLst/>
          </a:prstGeom>
        </p:spPr>
      </p:pic>
      <p:pic>
        <p:nvPicPr>
          <p:cNvPr id="9" name="Imagen 8">
            <a:extLst>
              <a:ext uri="{FF2B5EF4-FFF2-40B4-BE49-F238E27FC236}">
                <a16:creationId xmlns:a16="http://schemas.microsoft.com/office/drawing/2014/main" id="{C05F7304-E937-4CF3-A1DA-38E9FEEE40C5}"/>
              </a:ext>
            </a:extLst>
          </p:cNvPr>
          <p:cNvPicPr>
            <a:picLocks noChangeAspect="1"/>
          </p:cNvPicPr>
          <p:nvPr/>
        </p:nvPicPr>
        <p:blipFill rotWithShape="1">
          <a:blip r:embed="rId3"/>
          <a:srcRect l="38670" t="16366" r="25482" b="4465"/>
          <a:stretch/>
        </p:blipFill>
        <p:spPr>
          <a:xfrm>
            <a:off x="1921640" y="928857"/>
            <a:ext cx="5506084" cy="5317588"/>
          </a:xfrm>
          <a:prstGeom prst="rect">
            <a:avLst/>
          </a:prstGeom>
        </p:spPr>
      </p:pic>
      <p:sp>
        <p:nvSpPr>
          <p:cNvPr id="7" name="CuadroTexto 6">
            <a:extLst>
              <a:ext uri="{FF2B5EF4-FFF2-40B4-BE49-F238E27FC236}">
                <a16:creationId xmlns:a16="http://schemas.microsoft.com/office/drawing/2014/main" id="{70E1704E-8E48-0A87-D87F-E9222EE45B58}"/>
              </a:ext>
            </a:extLst>
          </p:cNvPr>
          <p:cNvSpPr txBox="1"/>
          <p:nvPr/>
        </p:nvSpPr>
        <p:spPr>
          <a:xfrm>
            <a:off x="217586" y="2542312"/>
            <a:ext cx="1535590" cy="2246769"/>
          </a:xfrm>
          <a:prstGeom prst="rect">
            <a:avLst/>
          </a:prstGeom>
          <a:noFill/>
        </p:spPr>
        <p:txBody>
          <a:bodyPr wrap="square">
            <a:spAutoFit/>
          </a:bodyPr>
          <a:lstStyle/>
          <a:p>
            <a:pPr algn="ctr"/>
            <a:r>
              <a:rPr lang="es-ES" sz="1400" b="0" i="0" u="none" strike="noStrike" baseline="0" dirty="0">
                <a:solidFill>
                  <a:srgbClr val="000000"/>
                </a:solidFill>
                <a:latin typeface="Bio Sans Light" panose="020B0406020202040204" pitchFamily="34" charset="0"/>
              </a:rPr>
              <a:t>Elaborado por el Departamento Nacional de Planeación (DNP) y el Observatorio Colombiano de Ciencia y Tecnología (</a:t>
            </a:r>
            <a:r>
              <a:rPr lang="es-ES" sz="1400" b="0" i="0" u="none" strike="noStrike" baseline="0" dirty="0" err="1">
                <a:solidFill>
                  <a:srgbClr val="000000"/>
                </a:solidFill>
                <a:latin typeface="Bio Sans Light" panose="020B0406020202040204" pitchFamily="34" charset="0"/>
              </a:rPr>
              <a:t>OCyT</a:t>
            </a:r>
            <a:r>
              <a:rPr lang="es-ES" sz="1400" b="0" i="0" u="none" strike="noStrike" baseline="0" dirty="0">
                <a:solidFill>
                  <a:srgbClr val="000000"/>
                </a:solidFill>
                <a:latin typeface="Bio Sans Light" panose="020B0406020202040204" pitchFamily="34" charset="0"/>
              </a:rPr>
              <a:t>)</a:t>
            </a:r>
          </a:p>
        </p:txBody>
      </p:sp>
      <p:sp>
        <p:nvSpPr>
          <p:cNvPr id="13" name="CuadroTexto 12">
            <a:extLst>
              <a:ext uri="{FF2B5EF4-FFF2-40B4-BE49-F238E27FC236}">
                <a16:creationId xmlns:a16="http://schemas.microsoft.com/office/drawing/2014/main" id="{3C948467-2CB4-B89E-FFD8-95FDC97215FD}"/>
              </a:ext>
            </a:extLst>
          </p:cNvPr>
          <p:cNvSpPr txBox="1"/>
          <p:nvPr/>
        </p:nvSpPr>
        <p:spPr>
          <a:xfrm>
            <a:off x="7596188" y="2464267"/>
            <a:ext cx="1375410" cy="2246769"/>
          </a:xfrm>
          <a:prstGeom prst="rect">
            <a:avLst/>
          </a:prstGeom>
          <a:noFill/>
        </p:spPr>
        <p:txBody>
          <a:bodyPr wrap="square">
            <a:spAutoFit/>
          </a:bodyPr>
          <a:lstStyle/>
          <a:p>
            <a:pPr algn="ctr"/>
            <a:r>
              <a:rPr lang="es-CO" sz="1400" b="0" i="0" u="none" strike="noStrike" baseline="0" dirty="0">
                <a:solidFill>
                  <a:srgbClr val="000000"/>
                </a:solidFill>
                <a:latin typeface="Bio Sans Light" panose="020B0406020202040204" pitchFamily="34" charset="0"/>
              </a:rPr>
              <a:t>Conformado por 108 indicadores, a partir de modelo conceptual y metodológico del Índice Global de Innovación</a:t>
            </a:r>
          </a:p>
        </p:txBody>
      </p:sp>
      <p:sp>
        <p:nvSpPr>
          <p:cNvPr id="3" name="Flecha: hacia abajo 2">
            <a:extLst>
              <a:ext uri="{FF2B5EF4-FFF2-40B4-BE49-F238E27FC236}">
                <a16:creationId xmlns:a16="http://schemas.microsoft.com/office/drawing/2014/main" id="{EC83EB78-1DB3-B304-AAAC-BC7F3329111C}"/>
              </a:ext>
            </a:extLst>
          </p:cNvPr>
          <p:cNvSpPr/>
          <p:nvPr/>
        </p:nvSpPr>
        <p:spPr>
          <a:xfrm rot="5400000">
            <a:off x="4417210" y="3830742"/>
            <a:ext cx="177396" cy="337548"/>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CuadroTexto 3">
            <a:extLst>
              <a:ext uri="{FF2B5EF4-FFF2-40B4-BE49-F238E27FC236}">
                <a16:creationId xmlns:a16="http://schemas.microsoft.com/office/drawing/2014/main" id="{D7AE35DD-4AA1-14AA-710E-4D0B41CB67B1}"/>
              </a:ext>
            </a:extLst>
          </p:cNvPr>
          <p:cNvSpPr txBox="1"/>
          <p:nvPr/>
        </p:nvSpPr>
        <p:spPr>
          <a:xfrm>
            <a:off x="4505908" y="3737906"/>
            <a:ext cx="1223010" cy="523220"/>
          </a:xfrm>
          <a:prstGeom prst="rect">
            <a:avLst/>
          </a:prstGeom>
          <a:noFill/>
        </p:spPr>
        <p:txBody>
          <a:bodyPr wrap="square" rtlCol="0">
            <a:spAutoFit/>
          </a:bodyPr>
          <a:lstStyle/>
          <a:p>
            <a:pPr algn="ctr"/>
            <a:r>
              <a:rPr lang="es-ES" sz="1400" dirty="0">
                <a:latin typeface="Bio Sans Light" panose="020B0406020202040204" pitchFamily="34" charset="0"/>
              </a:rPr>
              <a:t>Casanare puesto 18</a:t>
            </a:r>
            <a:endParaRPr lang="es-CO" sz="1400" dirty="0">
              <a:latin typeface="Bio Sans Light" panose="020B0406020202040204" pitchFamily="34" charset="0"/>
            </a:endParaRPr>
          </a:p>
        </p:txBody>
      </p:sp>
      <p:sp>
        <p:nvSpPr>
          <p:cNvPr id="11" name="CuadroTexto 10">
            <a:extLst>
              <a:ext uri="{FF2B5EF4-FFF2-40B4-BE49-F238E27FC236}">
                <a16:creationId xmlns:a16="http://schemas.microsoft.com/office/drawing/2014/main" id="{99E4FE9A-77D0-4FF9-B89B-09D9042FE1DA}"/>
              </a:ext>
            </a:extLst>
          </p:cNvPr>
          <p:cNvSpPr txBox="1"/>
          <p:nvPr/>
        </p:nvSpPr>
        <p:spPr>
          <a:xfrm>
            <a:off x="1318132" y="238890"/>
            <a:ext cx="9555886" cy="400110"/>
          </a:xfrm>
          <a:prstGeom prst="rect">
            <a:avLst/>
          </a:prstGeom>
          <a:solidFill>
            <a:srgbClr val="C00000"/>
          </a:solidFill>
        </p:spPr>
        <p:txBody>
          <a:bodyPr wrap="none" rtlCol="0">
            <a:spAutoFit/>
          </a:bodyPr>
          <a:lstStyle/>
          <a:p>
            <a:pPr algn="ctr"/>
            <a:r>
              <a:rPr lang="es-ES" sz="2000" spc="300" dirty="0">
                <a:solidFill>
                  <a:schemeClr val="bg1"/>
                </a:solidFill>
                <a:latin typeface="Bio Sans Light" panose="020B0406020202040204" pitchFamily="34" charset="0"/>
                <a:ea typeface="Microsoft JhengHei" panose="020B0604030504040204" pitchFamily="34" charset="-120"/>
              </a:rPr>
              <a:t>ÍNDICE DE INNOVACIÓN DEPARTAMENTAL DE COLOMBIA – IDIC 2021</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805072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E3F3435-9C19-4FAD-B227-DF6B7842E9BD}"/>
              </a:ext>
            </a:extLst>
          </p:cNvPr>
          <p:cNvSpPr>
            <a:spLocks noGrp="1"/>
          </p:cNvSpPr>
          <p:nvPr>
            <p:ph type="title" idx="4294967295"/>
          </p:nvPr>
        </p:nvSpPr>
        <p:spPr>
          <a:xfrm>
            <a:off x="2551566" y="1163909"/>
            <a:ext cx="7088863" cy="1719702"/>
          </a:xfrm>
        </p:spPr>
        <p:txBody>
          <a:bodyPr>
            <a:normAutofit/>
          </a:bodyPr>
          <a:lstStyle/>
          <a:p>
            <a:pPr algn="ctr"/>
            <a:r>
              <a:rPr lang="es-ES" sz="3600" dirty="0">
                <a:latin typeface="Bio Sans" panose="020B0506020202040204" pitchFamily="34" charset="0"/>
                <a:ea typeface="Cambria Math" panose="02040503050406030204" pitchFamily="18" charset="0"/>
              </a:rPr>
              <a:t>COYUNTURA</a:t>
            </a:r>
            <a:br>
              <a:rPr lang="es-ES" sz="4000" dirty="0">
                <a:latin typeface="Bio Sans" panose="020B0506020202040204" pitchFamily="34" charset="0"/>
                <a:ea typeface="Cambria Math" panose="02040503050406030204" pitchFamily="18" charset="0"/>
              </a:rPr>
            </a:br>
            <a:r>
              <a:rPr lang="es-ES" sz="7300" dirty="0">
                <a:latin typeface="Bio Sans ExtraBold" panose="020B0804020202040204" pitchFamily="34" charset="0"/>
                <a:ea typeface="Cambria Math" panose="02040503050406030204" pitchFamily="18" charset="0"/>
              </a:rPr>
              <a:t>ECONÓMICA</a:t>
            </a:r>
            <a:endParaRPr lang="es-CO" sz="4000" dirty="0">
              <a:latin typeface="Bio Sans ExtraBold" panose="020B0804020202040204" pitchFamily="34" charset="0"/>
              <a:ea typeface="Cambria Math" panose="02040503050406030204" pitchFamily="18" charset="0"/>
            </a:endParaRPr>
          </a:p>
        </p:txBody>
      </p:sp>
      <p:sp>
        <p:nvSpPr>
          <p:cNvPr id="6" name="CuadroTexto 5">
            <a:extLst>
              <a:ext uri="{FF2B5EF4-FFF2-40B4-BE49-F238E27FC236}">
                <a16:creationId xmlns:a16="http://schemas.microsoft.com/office/drawing/2014/main" id="{8367752F-9334-41AA-B6F3-87BF549F4E6C}"/>
              </a:ext>
            </a:extLst>
          </p:cNvPr>
          <p:cNvSpPr txBox="1"/>
          <p:nvPr/>
        </p:nvSpPr>
        <p:spPr>
          <a:xfrm>
            <a:off x="4247716" y="3429000"/>
            <a:ext cx="3696561" cy="1711366"/>
          </a:xfrm>
          <a:prstGeom prst="rect">
            <a:avLst/>
          </a:prstGeom>
          <a:noFill/>
        </p:spPr>
        <p:txBody>
          <a:bodyPr wrap="square" rtlCol="0">
            <a:spAutoFit/>
          </a:bodyPr>
          <a:lstStyle/>
          <a:p>
            <a:pPr algn="ctr">
              <a:lnSpc>
                <a:spcPct val="150000"/>
              </a:lnSpc>
            </a:pPr>
            <a:r>
              <a:rPr lang="es-ES" dirty="0">
                <a:latin typeface="Bio Sans Light" panose="020B0406020202040204" pitchFamily="34" charset="0"/>
                <a:cs typeface="Microsoft Tai Le" panose="020B0502040204020203" pitchFamily="34" charset="0"/>
              </a:rPr>
              <a:t>Tejido empresarial</a:t>
            </a:r>
          </a:p>
          <a:p>
            <a:pPr algn="ctr">
              <a:lnSpc>
                <a:spcPct val="150000"/>
              </a:lnSpc>
            </a:pPr>
            <a:r>
              <a:rPr lang="es-ES" dirty="0">
                <a:latin typeface="Bio Sans Light" panose="020B0406020202040204" pitchFamily="34" charset="0"/>
                <a:cs typeface="Microsoft Tai Le" panose="020B0502040204020203" pitchFamily="34" charset="0"/>
              </a:rPr>
              <a:t>Perfil agroindustrial</a:t>
            </a:r>
          </a:p>
          <a:p>
            <a:pPr algn="ctr">
              <a:lnSpc>
                <a:spcPct val="150000"/>
              </a:lnSpc>
            </a:pPr>
            <a:r>
              <a:rPr lang="es-ES" dirty="0">
                <a:latin typeface="Bio Sans Light" panose="020B0406020202040204" pitchFamily="34" charset="0"/>
                <a:cs typeface="Microsoft Tai Le" panose="020B0502040204020203" pitchFamily="34" charset="0"/>
              </a:rPr>
              <a:t>Indicadores económicos</a:t>
            </a:r>
          </a:p>
          <a:p>
            <a:pPr algn="ctr">
              <a:lnSpc>
                <a:spcPct val="150000"/>
              </a:lnSpc>
            </a:pPr>
            <a:r>
              <a:rPr lang="es-ES" dirty="0">
                <a:latin typeface="Bio Sans Light" panose="020B0406020202040204" pitchFamily="34" charset="0"/>
                <a:cs typeface="Microsoft Tai Le" panose="020B0502040204020203" pitchFamily="34" charset="0"/>
              </a:rPr>
              <a:t>Indicadores de Competitividad</a:t>
            </a:r>
            <a:endParaRPr lang="es-CO" dirty="0">
              <a:latin typeface="Bio Sans Light" panose="020B0406020202040204" pitchFamily="34" charset="0"/>
              <a:cs typeface="Microsoft Tai Le" panose="020B0502040204020203" pitchFamily="34" charset="0"/>
            </a:endParaRPr>
          </a:p>
        </p:txBody>
      </p:sp>
    </p:spTree>
    <p:extLst>
      <p:ext uri="{BB962C8B-B14F-4D97-AF65-F5344CB8AC3E}">
        <p14:creationId xmlns:p14="http://schemas.microsoft.com/office/powerpoint/2010/main" val="593845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25">
            <a:extLst>
              <a:ext uri="{FF2B5EF4-FFF2-40B4-BE49-F238E27FC236}">
                <a16:creationId xmlns:a16="http://schemas.microsoft.com/office/drawing/2014/main" id="{91469408-4CA0-49E1-8E0B-95638C0ACB0D}"/>
              </a:ext>
            </a:extLst>
          </p:cNvPr>
          <p:cNvSpPr txBox="1"/>
          <p:nvPr/>
        </p:nvSpPr>
        <p:spPr>
          <a:xfrm>
            <a:off x="1189499" y="1114275"/>
            <a:ext cx="3137203" cy="400110"/>
          </a:xfrm>
          <a:prstGeom prst="rect">
            <a:avLst/>
          </a:prstGeom>
          <a:solidFill>
            <a:srgbClr val="C00000"/>
          </a:solidFill>
        </p:spPr>
        <p:txBody>
          <a:bodyPr wrap="square" rtlCol="0">
            <a:spAutoFit/>
          </a:bodyPr>
          <a:lstStyle/>
          <a:p>
            <a:pPr algn="ctr"/>
            <a:r>
              <a:rPr lang="es-ES" sz="2000" b="1" dirty="0">
                <a:solidFill>
                  <a:schemeClr val="bg1"/>
                </a:solidFill>
                <a:latin typeface="Bio Sans" panose="020B0506020202040204" pitchFamily="34" charset="0"/>
                <a:ea typeface="Cambria Math" panose="02040503050406030204" pitchFamily="18" charset="0"/>
                <a:cs typeface="Segoe UI" panose="020B0502040204020203" pitchFamily="34" charset="0"/>
              </a:rPr>
              <a:t>Fortalezas</a:t>
            </a:r>
            <a:endParaRPr lang="es-CO" sz="2000" b="1" dirty="0">
              <a:solidFill>
                <a:schemeClr val="bg1"/>
              </a:solidFill>
              <a:latin typeface="Bio Sans" panose="020B0506020202040204" pitchFamily="34" charset="0"/>
              <a:ea typeface="Cambria Math" panose="02040503050406030204" pitchFamily="18" charset="0"/>
              <a:cs typeface="Segoe UI" panose="020B0502040204020203" pitchFamily="34" charset="0"/>
            </a:endParaRPr>
          </a:p>
        </p:txBody>
      </p:sp>
      <p:graphicFrame>
        <p:nvGraphicFramePr>
          <p:cNvPr id="12" name="Tabla 15">
            <a:extLst>
              <a:ext uri="{FF2B5EF4-FFF2-40B4-BE49-F238E27FC236}">
                <a16:creationId xmlns:a16="http://schemas.microsoft.com/office/drawing/2014/main" id="{7D88FB31-023C-610E-3D4E-22EBC82E7911}"/>
              </a:ext>
            </a:extLst>
          </p:cNvPr>
          <p:cNvGraphicFramePr>
            <a:graphicFrameLocks noGrp="1"/>
          </p:cNvGraphicFramePr>
          <p:nvPr>
            <p:extLst>
              <p:ext uri="{D42A27DB-BD31-4B8C-83A1-F6EECF244321}">
                <p14:modId xmlns:p14="http://schemas.microsoft.com/office/powerpoint/2010/main" val="2400076875"/>
              </p:ext>
            </p:extLst>
          </p:nvPr>
        </p:nvGraphicFramePr>
        <p:xfrm>
          <a:off x="591995" y="1719867"/>
          <a:ext cx="4332212" cy="4028440"/>
        </p:xfrm>
        <a:graphic>
          <a:graphicData uri="http://schemas.openxmlformats.org/drawingml/2006/table">
            <a:tbl>
              <a:tblPr firstRow="1" bandRow="1">
                <a:tableStyleId>{93296810-A885-4BE3-A3E7-6D5BEEA58F35}</a:tableStyleId>
              </a:tblPr>
              <a:tblGrid>
                <a:gridCol w="4332212">
                  <a:extLst>
                    <a:ext uri="{9D8B030D-6E8A-4147-A177-3AD203B41FA5}">
                      <a16:colId xmlns:a16="http://schemas.microsoft.com/office/drawing/2014/main" val="835479697"/>
                    </a:ext>
                  </a:extLst>
                </a:gridCol>
              </a:tblGrid>
              <a:tr h="370840">
                <a:tc>
                  <a:txBody>
                    <a:bodyPr/>
                    <a:lstStyle/>
                    <a:p>
                      <a:pPr algn="ctr">
                        <a:lnSpc>
                          <a:spcPct val="100000"/>
                        </a:lnSpc>
                      </a:pPr>
                      <a:r>
                        <a:rPr lang="es-ES" sz="1400" kern="1200" dirty="0">
                          <a:latin typeface="Microsoft Tai Le" panose="020B0502040204020203" pitchFamily="34" charset="0"/>
                          <a:cs typeface="Microsoft Tai Le" panose="020B0502040204020203" pitchFamily="34" charset="0"/>
                        </a:rPr>
                        <a:t>Variable</a:t>
                      </a:r>
                      <a:endParaRPr lang="es-CO" sz="1400" b="1" kern="1200" dirty="0">
                        <a:solidFill>
                          <a:schemeClr val="tx1"/>
                        </a:solidFill>
                        <a:latin typeface="Microsoft Tai Le" panose="020B0502040204020203" pitchFamily="34" charset="0"/>
                        <a:ea typeface="+mn-ea"/>
                        <a:cs typeface="Microsoft Tai Le" panose="020B0502040204020203" pitchFamily="34" charset="0"/>
                      </a:endParaRPr>
                    </a:p>
                  </a:txBody>
                  <a:tcPr anchor="ctr"/>
                </a:tc>
                <a:extLst>
                  <a:ext uri="{0D108BD9-81ED-4DB2-BD59-A6C34878D82A}">
                    <a16:rowId xmlns:a16="http://schemas.microsoft.com/office/drawing/2014/main" val="1655559150"/>
                  </a:ext>
                </a:extLst>
              </a:tr>
              <a:tr h="370840">
                <a:tc>
                  <a:txBody>
                    <a:bodyPr/>
                    <a:lstStyle/>
                    <a:p>
                      <a:pPr marL="0" indent="0" algn="just">
                        <a:lnSpc>
                          <a:spcPct val="100000"/>
                        </a:lnSpc>
                        <a:buFont typeface="Wingdings" panose="05000000000000000000" pitchFamily="2" charset="2"/>
                        <a:buNone/>
                      </a:pPr>
                      <a:r>
                        <a:rPr lang="es-ES" sz="1400" dirty="0">
                          <a:latin typeface="Microsoft Tai Le" panose="020B0502040204020203" pitchFamily="34" charset="0"/>
                          <a:cs typeface="Microsoft Tai Le" panose="020B0502040204020203" pitchFamily="34" charset="0"/>
                        </a:rPr>
                        <a:t>El departamento de Casanare es líder (relativo) en temas de Infraestructura. </a:t>
                      </a:r>
                    </a:p>
                  </a:txBody>
                  <a:tcPr/>
                </a:tc>
                <a:extLst>
                  <a:ext uri="{0D108BD9-81ED-4DB2-BD59-A6C34878D82A}">
                    <a16:rowId xmlns:a16="http://schemas.microsoft.com/office/drawing/2014/main" val="2479630488"/>
                  </a:ext>
                </a:extLst>
              </a:tr>
              <a:tr h="370840">
                <a:tc>
                  <a:txBody>
                    <a:bodyPr/>
                    <a:lstStyle/>
                    <a:p>
                      <a:pPr marL="0" indent="0" algn="just">
                        <a:lnSpc>
                          <a:spcPct val="100000"/>
                        </a:lnSpc>
                        <a:buFont typeface="Wingdings" panose="05000000000000000000" pitchFamily="2" charset="2"/>
                        <a:buNone/>
                      </a:pPr>
                      <a:r>
                        <a:rPr lang="es-ES" sz="1400" dirty="0">
                          <a:latin typeface="Microsoft Tai Le" panose="020B0502040204020203" pitchFamily="34" charset="0"/>
                          <a:cs typeface="Microsoft Tai Le" panose="020B0502040204020203" pitchFamily="34" charset="0"/>
                        </a:rPr>
                        <a:t>En el 2021 se posiciona como el departamento de Colombia con mejor Sostenibilidad Ambiental, gracias a su Eficiencia en el Uso de la Energía y a la gran cantidad de Empresas con Certificación Ambiental ISO 14001. </a:t>
                      </a:r>
                    </a:p>
                  </a:txBody>
                  <a:tcPr/>
                </a:tc>
                <a:extLst>
                  <a:ext uri="{0D108BD9-81ED-4DB2-BD59-A6C34878D82A}">
                    <a16:rowId xmlns:a16="http://schemas.microsoft.com/office/drawing/2014/main" val="2191935146"/>
                  </a:ext>
                </a:extLst>
              </a:tr>
              <a:tr h="370840">
                <a:tc>
                  <a:txBody>
                    <a:bodyPr/>
                    <a:lstStyle/>
                    <a:p>
                      <a:pPr marL="0" indent="0" algn="just">
                        <a:lnSpc>
                          <a:spcPct val="100000"/>
                        </a:lnSpc>
                        <a:buFont typeface="Wingdings" panose="05000000000000000000" pitchFamily="2" charset="2"/>
                        <a:buNone/>
                      </a:pPr>
                      <a:r>
                        <a:rPr lang="es-ES" sz="1400" dirty="0">
                          <a:latin typeface="Microsoft Tai Le" panose="020B0502040204020203" pitchFamily="34" charset="0"/>
                          <a:cs typeface="Microsoft Tai Le" panose="020B0502040204020203" pitchFamily="34" charset="0"/>
                        </a:rPr>
                        <a:t>Estabilidad Política y Ausencia de Violencia/Terrorismo, haciendo de sus Instituciones un pilar bastante fuerte. </a:t>
                      </a:r>
                    </a:p>
                  </a:txBody>
                  <a:tcPr/>
                </a:tc>
                <a:extLst>
                  <a:ext uri="{0D108BD9-81ED-4DB2-BD59-A6C34878D82A}">
                    <a16:rowId xmlns:a16="http://schemas.microsoft.com/office/drawing/2014/main" val="3903544397"/>
                  </a:ext>
                </a:extLst>
              </a:tr>
              <a:tr h="2808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dirty="0">
                          <a:latin typeface="Microsoft Tai Le" panose="020B0502040204020203" pitchFamily="34" charset="0"/>
                          <a:cs typeface="Microsoft Tai Le" panose="020B0502040204020203" pitchFamily="34" charset="0"/>
                        </a:rPr>
                        <a:t>En Educación Superior encabeza el índice de Participación de Graduados en Ciencia e Ingenierías. </a:t>
                      </a:r>
                    </a:p>
                  </a:txBody>
                  <a:tcPr/>
                </a:tc>
                <a:extLst>
                  <a:ext uri="{0D108BD9-81ED-4DB2-BD59-A6C34878D82A}">
                    <a16:rowId xmlns:a16="http://schemas.microsoft.com/office/drawing/2014/main" val="3325328415"/>
                  </a:ext>
                </a:extLst>
              </a:tr>
              <a:tr h="370840">
                <a:tc>
                  <a:txBody>
                    <a:bodyPr/>
                    <a:lstStyle/>
                    <a:p>
                      <a:r>
                        <a:rPr lang="es-ES" sz="1400" dirty="0">
                          <a:latin typeface="Microsoft Tai Le" panose="020B0502040204020203" pitchFamily="34" charset="0"/>
                          <a:cs typeface="Microsoft Tai Le" panose="020B0502040204020203" pitchFamily="34" charset="0"/>
                        </a:rPr>
                        <a:t>Su Tasa de Natalidad Empresarial por cada 10 mil habitantes y sus Emprendimientos Digitales se ubican dentro del top diez a nivel nacional.</a:t>
                      </a:r>
                    </a:p>
                  </a:txBody>
                  <a:tcPr/>
                </a:tc>
                <a:extLst>
                  <a:ext uri="{0D108BD9-81ED-4DB2-BD59-A6C34878D82A}">
                    <a16:rowId xmlns:a16="http://schemas.microsoft.com/office/drawing/2014/main" val="4132067506"/>
                  </a:ext>
                </a:extLst>
              </a:tr>
            </a:tbl>
          </a:graphicData>
        </a:graphic>
      </p:graphicFrame>
      <p:graphicFrame>
        <p:nvGraphicFramePr>
          <p:cNvPr id="16" name="Tabla 15">
            <a:extLst>
              <a:ext uri="{FF2B5EF4-FFF2-40B4-BE49-F238E27FC236}">
                <a16:creationId xmlns:a16="http://schemas.microsoft.com/office/drawing/2014/main" id="{27EC618C-340A-F90C-1A17-38676CCC906B}"/>
              </a:ext>
            </a:extLst>
          </p:cNvPr>
          <p:cNvGraphicFramePr>
            <a:graphicFrameLocks noGrp="1"/>
          </p:cNvGraphicFramePr>
          <p:nvPr>
            <p:extLst>
              <p:ext uri="{D42A27DB-BD31-4B8C-83A1-F6EECF244321}">
                <p14:modId xmlns:p14="http://schemas.microsoft.com/office/powerpoint/2010/main" val="224805449"/>
              </p:ext>
            </p:extLst>
          </p:nvPr>
        </p:nvGraphicFramePr>
        <p:xfrm>
          <a:off x="5450241" y="1719867"/>
          <a:ext cx="4723281" cy="4745527"/>
        </p:xfrm>
        <a:graphic>
          <a:graphicData uri="http://schemas.openxmlformats.org/drawingml/2006/table">
            <a:tbl>
              <a:tblPr firstRow="1" bandRow="1">
                <a:tableStyleId>{F5AB1C69-6EDB-4FF4-983F-18BD219EF322}</a:tableStyleId>
              </a:tblPr>
              <a:tblGrid>
                <a:gridCol w="4723281">
                  <a:extLst>
                    <a:ext uri="{9D8B030D-6E8A-4147-A177-3AD203B41FA5}">
                      <a16:colId xmlns:a16="http://schemas.microsoft.com/office/drawing/2014/main" val="835479697"/>
                    </a:ext>
                  </a:extLst>
                </a:gridCol>
              </a:tblGrid>
              <a:tr h="447847">
                <a:tc>
                  <a:txBody>
                    <a:bodyPr/>
                    <a:lstStyle/>
                    <a:p>
                      <a:pPr algn="ctr"/>
                      <a:r>
                        <a:rPr lang="es-ES" sz="1200" b="1" kern="1200" dirty="0">
                          <a:latin typeface="Microsoft Tai Le" panose="020B0502040204020203" pitchFamily="34" charset="0"/>
                          <a:cs typeface="Microsoft Tai Le" panose="020B0502040204020203" pitchFamily="34" charset="0"/>
                        </a:rPr>
                        <a:t>Variable</a:t>
                      </a:r>
                      <a:endParaRPr lang="es-CO" sz="1200" b="1" kern="1200" dirty="0">
                        <a:solidFill>
                          <a:schemeClr val="tx1"/>
                        </a:solidFill>
                        <a:latin typeface="Microsoft Tai Le" panose="020B0502040204020203" pitchFamily="34" charset="0"/>
                        <a:ea typeface="+mn-ea"/>
                        <a:cs typeface="Microsoft Tai Le" panose="020B0502040204020203" pitchFamily="34" charset="0"/>
                      </a:endParaRPr>
                    </a:p>
                  </a:txBody>
                  <a:tcPr anchor="ctr"/>
                </a:tc>
                <a:extLst>
                  <a:ext uri="{0D108BD9-81ED-4DB2-BD59-A6C34878D82A}">
                    <a16:rowId xmlns:a16="http://schemas.microsoft.com/office/drawing/2014/main" val="1655559150"/>
                  </a:ext>
                </a:extLst>
              </a:tr>
              <a:tr h="282851">
                <a:tc>
                  <a:txBody>
                    <a:bodyPr/>
                    <a:lstStyle/>
                    <a:p>
                      <a:r>
                        <a:rPr lang="es-ES" sz="1200" dirty="0">
                          <a:latin typeface="Microsoft Tai Le" panose="020B0502040204020203" pitchFamily="34" charset="0"/>
                          <a:cs typeface="Microsoft Tai Le" panose="020B0502040204020203" pitchFamily="34" charset="0"/>
                        </a:rPr>
                        <a:t>A pesar de destacarse por su Educación Superior, se presentan rezagos en la Investigación y Desarrollo del Casanare. Específicamente, ocupa la posición número 28 en dicho pilar debido a su limitado Número de Investigadores por millón de habitantes, y a su bajo Gasto Bruto en Investigación y Desarrollo como porcentaje del PIB.</a:t>
                      </a:r>
                    </a:p>
                  </a:txBody>
                  <a:tcPr/>
                </a:tc>
                <a:extLst>
                  <a:ext uri="{0D108BD9-81ED-4DB2-BD59-A6C34878D82A}">
                    <a16:rowId xmlns:a16="http://schemas.microsoft.com/office/drawing/2014/main" val="3521963632"/>
                  </a:ext>
                </a:extLst>
              </a:tr>
              <a:tr h="2828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icrosoft Tai Le" panose="020B0502040204020203" pitchFamily="34" charset="0"/>
                          <a:cs typeface="Microsoft Tai Le" panose="020B0502040204020203" pitchFamily="34" charset="0"/>
                        </a:rPr>
                        <a:t>Infraestructura General también es un aspecto por mejorar, por medio de su Desempeño Logístico e Inversión Pública en Capital Fijo.</a:t>
                      </a:r>
                    </a:p>
                  </a:txBody>
                  <a:tcPr/>
                </a:tc>
                <a:extLst>
                  <a:ext uri="{0D108BD9-81ED-4DB2-BD59-A6C34878D82A}">
                    <a16:rowId xmlns:a16="http://schemas.microsoft.com/office/drawing/2014/main" val="3325328415"/>
                  </a:ext>
                </a:extLst>
              </a:tr>
              <a:tr h="282851">
                <a:tc>
                  <a:txBody>
                    <a:bodyPr/>
                    <a:lstStyle/>
                    <a:p>
                      <a:r>
                        <a:rPr lang="es-ES" sz="1200" dirty="0">
                          <a:latin typeface="Microsoft Tai Le" panose="020B0502040204020203" pitchFamily="34" charset="0"/>
                          <a:cs typeface="Microsoft Tai Le" panose="020B0502040204020203" pitchFamily="34" charset="0"/>
                        </a:rPr>
                        <a:t>Sofisticación de Mercado se ve afectada por su baja capacidad de otorgar Créditos Domésticos y por su desempeño en cuestiones de Comercio y Competencia. En particular, es bastante mejorable su Diversificación de Mercado de destino de Exportaciones y de la Canasta Exportadora.</a:t>
                      </a:r>
                    </a:p>
                  </a:txBody>
                  <a:tcPr/>
                </a:tc>
                <a:extLst>
                  <a:ext uri="{0D108BD9-81ED-4DB2-BD59-A6C34878D82A}">
                    <a16:rowId xmlns:a16="http://schemas.microsoft.com/office/drawing/2014/main" val="4132067506"/>
                  </a:ext>
                </a:extLst>
              </a:tr>
              <a:tr h="282851">
                <a:tc>
                  <a:txBody>
                    <a:bodyPr/>
                    <a:lstStyle/>
                    <a:p>
                      <a:r>
                        <a:rPr lang="es-ES" sz="1200" dirty="0">
                          <a:latin typeface="Microsoft Tai Le" panose="020B0502040204020203" pitchFamily="34" charset="0"/>
                          <a:cs typeface="Microsoft Tai Le" panose="020B0502040204020203" pitchFamily="34" charset="0"/>
                        </a:rPr>
                        <a:t>Sofisticación de Negocios es un reto notable para el departamento, pues se ve impactada negativamente por su bajo desempeño en cada uno de sus pilares: Trabajadores de Conocimiento, Enlaces de Innovación y Absorción del Conocimiento.</a:t>
                      </a:r>
                    </a:p>
                  </a:txBody>
                  <a:tcPr/>
                </a:tc>
                <a:extLst>
                  <a:ext uri="{0D108BD9-81ED-4DB2-BD59-A6C34878D82A}">
                    <a16:rowId xmlns:a16="http://schemas.microsoft.com/office/drawing/2014/main" val="681629897"/>
                  </a:ext>
                </a:extLst>
              </a:tr>
              <a:tr h="282851">
                <a:tc>
                  <a:txBody>
                    <a:bodyPr/>
                    <a:lstStyle/>
                    <a:p>
                      <a:r>
                        <a:rPr lang="es-ES" sz="1200" dirty="0">
                          <a:latin typeface="Microsoft Tai Le" panose="020B0502040204020203" pitchFamily="34" charset="0"/>
                          <a:cs typeface="Microsoft Tai Le" panose="020B0502040204020203" pitchFamily="34" charset="0"/>
                        </a:rPr>
                        <a:t>Producción de Conocimiento y Tecnología se ubica en la posición número 24 a nivel nacional, como respuesta a su mejorable Creación, Impacto y Difusión del Conocimiento. </a:t>
                      </a:r>
                    </a:p>
                  </a:txBody>
                  <a:tcPr/>
                </a:tc>
                <a:extLst>
                  <a:ext uri="{0D108BD9-81ED-4DB2-BD59-A6C34878D82A}">
                    <a16:rowId xmlns:a16="http://schemas.microsoft.com/office/drawing/2014/main" val="4061760724"/>
                  </a:ext>
                </a:extLst>
              </a:tr>
            </a:tbl>
          </a:graphicData>
        </a:graphic>
      </p:graphicFrame>
      <p:sp>
        <p:nvSpPr>
          <p:cNvPr id="6" name="Cerrar llave 5">
            <a:extLst>
              <a:ext uri="{FF2B5EF4-FFF2-40B4-BE49-F238E27FC236}">
                <a16:creationId xmlns:a16="http://schemas.microsoft.com/office/drawing/2014/main" id="{05719CF3-7B85-6CFB-E8EC-864A4C7F5913}"/>
              </a:ext>
            </a:extLst>
          </p:cNvPr>
          <p:cNvSpPr/>
          <p:nvPr/>
        </p:nvSpPr>
        <p:spPr>
          <a:xfrm>
            <a:off x="10281336" y="2171588"/>
            <a:ext cx="235527" cy="105294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7" name="Cerrar llave 6">
            <a:extLst>
              <a:ext uri="{FF2B5EF4-FFF2-40B4-BE49-F238E27FC236}">
                <a16:creationId xmlns:a16="http://schemas.microsoft.com/office/drawing/2014/main" id="{79607A25-36AA-1655-2173-830C922A3698}"/>
              </a:ext>
            </a:extLst>
          </p:cNvPr>
          <p:cNvSpPr/>
          <p:nvPr/>
        </p:nvSpPr>
        <p:spPr>
          <a:xfrm>
            <a:off x="10368392" y="3367874"/>
            <a:ext cx="192483" cy="56203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9" name="Cerrar llave 8">
            <a:extLst>
              <a:ext uri="{FF2B5EF4-FFF2-40B4-BE49-F238E27FC236}">
                <a16:creationId xmlns:a16="http://schemas.microsoft.com/office/drawing/2014/main" id="{9FE77750-D358-A2B4-FDB9-AD4FFF234003}"/>
              </a:ext>
            </a:extLst>
          </p:cNvPr>
          <p:cNvSpPr/>
          <p:nvPr/>
        </p:nvSpPr>
        <p:spPr>
          <a:xfrm>
            <a:off x="10232845" y="4044437"/>
            <a:ext cx="284018" cy="176494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0" name="CuadroTexto 9">
            <a:extLst>
              <a:ext uri="{FF2B5EF4-FFF2-40B4-BE49-F238E27FC236}">
                <a16:creationId xmlns:a16="http://schemas.microsoft.com/office/drawing/2014/main" id="{C91DEECD-BA5B-025D-1E4A-D471D221538D}"/>
              </a:ext>
            </a:extLst>
          </p:cNvPr>
          <p:cNvSpPr txBox="1"/>
          <p:nvPr/>
        </p:nvSpPr>
        <p:spPr>
          <a:xfrm>
            <a:off x="10504342" y="2544171"/>
            <a:ext cx="1544783" cy="307777"/>
          </a:xfrm>
          <a:prstGeom prst="rect">
            <a:avLst/>
          </a:prstGeom>
          <a:noFill/>
        </p:spPr>
        <p:txBody>
          <a:bodyPr wrap="square" rtlCol="0">
            <a:spAutoFit/>
          </a:bodyPr>
          <a:lstStyle/>
          <a:p>
            <a:r>
              <a:rPr lang="es-ES" sz="1400" b="1" dirty="0">
                <a:latin typeface="Bio Sans" panose="020B0506020202040204" pitchFamily="34" charset="0"/>
              </a:rPr>
              <a:t>Universidades</a:t>
            </a:r>
            <a:endParaRPr lang="es-CO" sz="1400" b="1" dirty="0">
              <a:latin typeface="Bio Sans" panose="020B0506020202040204" pitchFamily="34" charset="0"/>
            </a:endParaRPr>
          </a:p>
        </p:txBody>
      </p:sp>
      <p:sp>
        <p:nvSpPr>
          <p:cNvPr id="11" name="CuadroTexto 10">
            <a:extLst>
              <a:ext uri="{FF2B5EF4-FFF2-40B4-BE49-F238E27FC236}">
                <a16:creationId xmlns:a16="http://schemas.microsoft.com/office/drawing/2014/main" id="{F94C5D76-8F40-B999-558E-7C1B513A8057}"/>
              </a:ext>
            </a:extLst>
          </p:cNvPr>
          <p:cNvSpPr txBox="1"/>
          <p:nvPr/>
        </p:nvSpPr>
        <p:spPr>
          <a:xfrm>
            <a:off x="10573614" y="4671602"/>
            <a:ext cx="1544783" cy="523220"/>
          </a:xfrm>
          <a:prstGeom prst="rect">
            <a:avLst/>
          </a:prstGeom>
          <a:noFill/>
        </p:spPr>
        <p:txBody>
          <a:bodyPr wrap="square" rtlCol="0">
            <a:spAutoFit/>
          </a:bodyPr>
          <a:lstStyle/>
          <a:p>
            <a:r>
              <a:rPr lang="es-ES" sz="1400" b="1" dirty="0">
                <a:latin typeface="Bio Sans" panose="020B0506020202040204" pitchFamily="34" charset="0"/>
              </a:rPr>
              <a:t>Sector</a:t>
            </a:r>
          </a:p>
          <a:p>
            <a:r>
              <a:rPr lang="es-ES" sz="1400" b="1" dirty="0">
                <a:latin typeface="Bio Sans" panose="020B0506020202040204" pitchFamily="34" charset="0"/>
              </a:rPr>
              <a:t>Privado</a:t>
            </a:r>
            <a:endParaRPr lang="es-CO" sz="1400" b="1" dirty="0">
              <a:latin typeface="Bio Sans" panose="020B0506020202040204" pitchFamily="34" charset="0"/>
            </a:endParaRPr>
          </a:p>
        </p:txBody>
      </p:sp>
      <p:sp>
        <p:nvSpPr>
          <p:cNvPr id="13" name="CuadroTexto 12">
            <a:extLst>
              <a:ext uri="{FF2B5EF4-FFF2-40B4-BE49-F238E27FC236}">
                <a16:creationId xmlns:a16="http://schemas.microsoft.com/office/drawing/2014/main" id="{78063CCD-7356-D5D2-7B44-40A33E731C5E}"/>
              </a:ext>
            </a:extLst>
          </p:cNvPr>
          <p:cNvSpPr txBox="1"/>
          <p:nvPr/>
        </p:nvSpPr>
        <p:spPr>
          <a:xfrm>
            <a:off x="10560875" y="3480596"/>
            <a:ext cx="1544783" cy="307777"/>
          </a:xfrm>
          <a:prstGeom prst="rect">
            <a:avLst/>
          </a:prstGeom>
          <a:noFill/>
        </p:spPr>
        <p:txBody>
          <a:bodyPr wrap="square" rtlCol="0">
            <a:spAutoFit/>
          </a:bodyPr>
          <a:lstStyle/>
          <a:p>
            <a:r>
              <a:rPr lang="es-ES" sz="1400" b="1" dirty="0">
                <a:latin typeface="Bio Sans" panose="020B0506020202040204" pitchFamily="34" charset="0"/>
              </a:rPr>
              <a:t>Sector público</a:t>
            </a:r>
            <a:endParaRPr lang="es-CO" sz="1400" b="1" dirty="0">
              <a:latin typeface="Bio Sans" panose="020B0506020202040204" pitchFamily="34" charset="0"/>
            </a:endParaRPr>
          </a:p>
        </p:txBody>
      </p:sp>
      <p:sp>
        <p:nvSpPr>
          <p:cNvPr id="15" name="Cerrar llave 14">
            <a:extLst>
              <a:ext uri="{FF2B5EF4-FFF2-40B4-BE49-F238E27FC236}">
                <a16:creationId xmlns:a16="http://schemas.microsoft.com/office/drawing/2014/main" id="{27DD4A02-E976-446D-8603-57623F60C296}"/>
              </a:ext>
            </a:extLst>
          </p:cNvPr>
          <p:cNvSpPr/>
          <p:nvPr/>
        </p:nvSpPr>
        <p:spPr>
          <a:xfrm>
            <a:off x="10256221" y="5808332"/>
            <a:ext cx="192483" cy="56203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7" name="CuadroTexto 16">
            <a:extLst>
              <a:ext uri="{FF2B5EF4-FFF2-40B4-BE49-F238E27FC236}">
                <a16:creationId xmlns:a16="http://schemas.microsoft.com/office/drawing/2014/main" id="{FC999C9C-6B35-4D5B-81C1-D5C9366D923E}"/>
              </a:ext>
            </a:extLst>
          </p:cNvPr>
          <p:cNvSpPr txBox="1"/>
          <p:nvPr/>
        </p:nvSpPr>
        <p:spPr>
          <a:xfrm>
            <a:off x="10573615" y="5935461"/>
            <a:ext cx="885110" cy="307777"/>
          </a:xfrm>
          <a:prstGeom prst="rect">
            <a:avLst/>
          </a:prstGeom>
          <a:noFill/>
        </p:spPr>
        <p:txBody>
          <a:bodyPr wrap="square" rtlCol="0">
            <a:spAutoFit/>
          </a:bodyPr>
          <a:lstStyle/>
          <a:p>
            <a:r>
              <a:rPr lang="es-ES" sz="1400" b="1" dirty="0">
                <a:latin typeface="Bio Sans" panose="020B0506020202040204" pitchFamily="34" charset="0"/>
              </a:rPr>
              <a:t>Todos</a:t>
            </a:r>
            <a:endParaRPr lang="es-CO" sz="1400" b="1" dirty="0">
              <a:latin typeface="Bio Sans" panose="020B0506020202040204" pitchFamily="34" charset="0"/>
            </a:endParaRPr>
          </a:p>
        </p:txBody>
      </p:sp>
      <p:sp>
        <p:nvSpPr>
          <p:cNvPr id="25" name="CuadroTexto 24">
            <a:extLst>
              <a:ext uri="{FF2B5EF4-FFF2-40B4-BE49-F238E27FC236}">
                <a16:creationId xmlns:a16="http://schemas.microsoft.com/office/drawing/2014/main" id="{5E01D992-5BDA-48AD-BB56-ED43CDFBC76C}"/>
              </a:ext>
            </a:extLst>
          </p:cNvPr>
          <p:cNvSpPr txBox="1"/>
          <p:nvPr/>
        </p:nvSpPr>
        <p:spPr>
          <a:xfrm>
            <a:off x="6382698" y="1114275"/>
            <a:ext cx="2858366" cy="400110"/>
          </a:xfrm>
          <a:prstGeom prst="rect">
            <a:avLst/>
          </a:prstGeom>
          <a:solidFill>
            <a:srgbClr val="C00000"/>
          </a:solidFill>
        </p:spPr>
        <p:txBody>
          <a:bodyPr wrap="square" rtlCol="0">
            <a:spAutoFit/>
          </a:bodyPr>
          <a:lstStyle/>
          <a:p>
            <a:pPr algn="ctr"/>
            <a:r>
              <a:rPr lang="es-CO" sz="2000" dirty="0">
                <a:solidFill>
                  <a:schemeClr val="bg1"/>
                </a:solidFill>
                <a:latin typeface="Bio Sans" panose="020B0506020202040204" pitchFamily="34" charset="0"/>
                <a:ea typeface="Cambria Math" panose="02040503050406030204" pitchFamily="18" charset="0"/>
                <a:cs typeface="Segoe UI" panose="020B0502040204020203" pitchFamily="34" charset="0"/>
              </a:rPr>
              <a:t>Debilidades</a:t>
            </a:r>
            <a:endParaRPr lang="es-ES" sz="2000" dirty="0">
              <a:solidFill>
                <a:schemeClr val="bg1"/>
              </a:solidFill>
              <a:latin typeface="Bio Sans" panose="020B0506020202040204" pitchFamily="34" charset="0"/>
              <a:ea typeface="Cambria Math" panose="02040503050406030204" pitchFamily="18" charset="0"/>
              <a:cs typeface="Segoe UI" panose="020B0502040204020203" pitchFamily="34" charset="0"/>
            </a:endParaRPr>
          </a:p>
        </p:txBody>
      </p:sp>
      <p:sp>
        <p:nvSpPr>
          <p:cNvPr id="19" name="CuadroTexto 18">
            <a:extLst>
              <a:ext uri="{FF2B5EF4-FFF2-40B4-BE49-F238E27FC236}">
                <a16:creationId xmlns:a16="http://schemas.microsoft.com/office/drawing/2014/main" id="{B54A588C-9312-44CA-8CC7-7E2D8350119F}"/>
              </a:ext>
            </a:extLst>
          </p:cNvPr>
          <p:cNvSpPr txBox="1"/>
          <p:nvPr/>
        </p:nvSpPr>
        <p:spPr>
          <a:xfrm>
            <a:off x="3426120" y="238890"/>
            <a:ext cx="5339923" cy="400110"/>
          </a:xfrm>
          <a:prstGeom prst="rect">
            <a:avLst/>
          </a:prstGeom>
          <a:solidFill>
            <a:srgbClr val="C00000"/>
          </a:solidFill>
        </p:spPr>
        <p:txBody>
          <a:bodyPr wrap="none" rtlCol="0">
            <a:spAutoFit/>
          </a:bodyPr>
          <a:lstStyle/>
          <a:p>
            <a:pPr algn="ctr"/>
            <a:r>
              <a:rPr lang="es-ES" sz="2000" spc="300" dirty="0">
                <a:solidFill>
                  <a:schemeClr val="bg1"/>
                </a:solidFill>
                <a:latin typeface="Bio Sans Light" panose="020B0406020202040204" pitchFamily="34" charset="0"/>
                <a:ea typeface="Microsoft JhengHei" panose="020B0604030504040204" pitchFamily="34" charset="-120"/>
              </a:rPr>
              <a:t>RESULTADOS IDIC CASANARE 2021</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645477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20F25D-85E2-0542-9603-B0A485D955BC}"/>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C5A2C3D9-7DFF-FC44-263A-07843C549834}"/>
              </a:ext>
            </a:extLst>
          </p:cNvPr>
          <p:cNvSpPr>
            <a:spLocks noGrp="1"/>
          </p:cNvSpPr>
          <p:nvPr>
            <p:ph type="subTitle" idx="1"/>
          </p:nvPr>
        </p:nvSpPr>
        <p:spPr/>
        <p:txBody>
          <a:bodyPr/>
          <a:lstStyle/>
          <a:p>
            <a:endParaRPr lang="es-CO"/>
          </a:p>
        </p:txBody>
      </p:sp>
      <p:sp>
        <p:nvSpPr>
          <p:cNvPr id="6" name="CuadroTexto 5">
            <a:extLst>
              <a:ext uri="{FF2B5EF4-FFF2-40B4-BE49-F238E27FC236}">
                <a16:creationId xmlns:a16="http://schemas.microsoft.com/office/drawing/2014/main" id="{72B691AF-5C14-87B1-276C-538516D1D183}"/>
              </a:ext>
            </a:extLst>
          </p:cNvPr>
          <p:cNvSpPr txBox="1"/>
          <p:nvPr/>
        </p:nvSpPr>
        <p:spPr>
          <a:xfrm>
            <a:off x="3017940" y="1122363"/>
            <a:ext cx="6218340" cy="369332"/>
          </a:xfrm>
          <a:prstGeom prst="rect">
            <a:avLst/>
          </a:prstGeom>
          <a:noFill/>
        </p:spPr>
        <p:txBody>
          <a:bodyPr wrap="square">
            <a:spAutoFit/>
          </a:bodyPr>
          <a:lstStyle/>
          <a:p>
            <a:r>
              <a:rPr lang="es-ES"/>
              <a:t>Principales actores del sistema de innovación del departamento:</a:t>
            </a:r>
            <a:endParaRPr lang="es-CO" dirty="0"/>
          </a:p>
        </p:txBody>
      </p:sp>
      <p:pic>
        <p:nvPicPr>
          <p:cNvPr id="9" name="Imagen 8">
            <a:extLst>
              <a:ext uri="{FF2B5EF4-FFF2-40B4-BE49-F238E27FC236}">
                <a16:creationId xmlns:a16="http://schemas.microsoft.com/office/drawing/2014/main" id="{4942B1A7-6B05-A325-2EAD-D962FACBABF2}"/>
              </a:ext>
            </a:extLst>
          </p:cNvPr>
          <p:cNvPicPr>
            <a:picLocks noChangeAspect="1"/>
          </p:cNvPicPr>
          <p:nvPr/>
        </p:nvPicPr>
        <p:blipFill rotWithShape="1">
          <a:blip r:embed="rId2"/>
          <a:srcRect l="26352" t="45872" r="13234" b="19313"/>
          <a:stretch/>
        </p:blipFill>
        <p:spPr>
          <a:xfrm>
            <a:off x="1524000" y="1600200"/>
            <a:ext cx="9392394" cy="3044623"/>
          </a:xfrm>
          <a:prstGeom prst="rect">
            <a:avLst/>
          </a:prstGeom>
        </p:spPr>
      </p:pic>
      <p:sp>
        <p:nvSpPr>
          <p:cNvPr id="11" name="CuadroTexto 10">
            <a:extLst>
              <a:ext uri="{FF2B5EF4-FFF2-40B4-BE49-F238E27FC236}">
                <a16:creationId xmlns:a16="http://schemas.microsoft.com/office/drawing/2014/main" id="{6C855A83-5DA0-17B9-75C9-F8BA8110B1F6}"/>
              </a:ext>
            </a:extLst>
          </p:cNvPr>
          <p:cNvSpPr txBox="1"/>
          <p:nvPr/>
        </p:nvSpPr>
        <p:spPr>
          <a:xfrm>
            <a:off x="1639349" y="4888210"/>
            <a:ext cx="9028651" cy="923330"/>
          </a:xfrm>
          <a:prstGeom prst="rect">
            <a:avLst/>
          </a:prstGeom>
          <a:noFill/>
        </p:spPr>
        <p:txBody>
          <a:bodyPr wrap="square">
            <a:spAutoFit/>
          </a:bodyPr>
          <a:lstStyle/>
          <a:p>
            <a:pPr algn="ctr"/>
            <a:r>
              <a:rPr lang="es-ES" i="1" dirty="0"/>
              <a:t>…financiamiento de proyectos, desarrollo de capacidades de innovación, acompañamiento al desarrollo de innovaciones, emprendimiento y generación de resultados de innovación, articulación de actores en pro de la innovación, entre otros.</a:t>
            </a:r>
            <a:endParaRPr lang="es-CO" i="1" dirty="0"/>
          </a:p>
        </p:txBody>
      </p:sp>
      <p:sp>
        <p:nvSpPr>
          <p:cNvPr id="4" name="CuadroTexto 3">
            <a:extLst>
              <a:ext uri="{FF2B5EF4-FFF2-40B4-BE49-F238E27FC236}">
                <a16:creationId xmlns:a16="http://schemas.microsoft.com/office/drawing/2014/main" id="{E27B3A6F-B43F-F802-6CBE-D8EEBDB05620}"/>
              </a:ext>
            </a:extLst>
          </p:cNvPr>
          <p:cNvSpPr txBox="1"/>
          <p:nvPr/>
        </p:nvSpPr>
        <p:spPr>
          <a:xfrm>
            <a:off x="9090153" y="1208625"/>
            <a:ext cx="2647758" cy="261610"/>
          </a:xfrm>
          <a:prstGeom prst="rect">
            <a:avLst/>
          </a:prstGeom>
          <a:noFill/>
        </p:spPr>
        <p:txBody>
          <a:bodyPr wrap="square" rtlCol="0">
            <a:spAutoFit/>
          </a:bodyPr>
          <a:lstStyle/>
          <a:p>
            <a:pPr algn="ctr"/>
            <a:r>
              <a:rPr lang="es-ES" sz="1100" dirty="0">
                <a:solidFill>
                  <a:schemeClr val="tx1">
                    <a:lumMod val="50000"/>
                    <a:lumOff val="50000"/>
                  </a:schemeClr>
                </a:solidFill>
                <a:latin typeface="Geomanist Regular" panose="02000503000000020004" pitchFamily="2" charset="0"/>
                <a:ea typeface="Roboto Condensed" panose="020B0604020202020204" charset="0"/>
              </a:rPr>
              <a:t>Fuente: IDIC 2021, DNP y </a:t>
            </a:r>
            <a:r>
              <a:rPr lang="es-ES" sz="1100" dirty="0" err="1">
                <a:solidFill>
                  <a:schemeClr val="tx1">
                    <a:lumMod val="50000"/>
                    <a:lumOff val="50000"/>
                  </a:schemeClr>
                </a:solidFill>
                <a:latin typeface="Geomanist Regular" panose="02000503000000020004" pitchFamily="2" charset="0"/>
                <a:ea typeface="Roboto Condensed" panose="020B0604020202020204" charset="0"/>
              </a:rPr>
              <a:t>OCyT</a:t>
            </a:r>
            <a:endParaRPr lang="es-CO" sz="1100" dirty="0">
              <a:solidFill>
                <a:schemeClr val="tx1">
                  <a:lumMod val="50000"/>
                  <a:lumOff val="50000"/>
                </a:schemeClr>
              </a:solidFill>
              <a:latin typeface="Geomanist Regular" panose="02000503000000020004" pitchFamily="2" charset="0"/>
              <a:ea typeface="Roboto Condensed" panose="020B0604020202020204" charset="0"/>
            </a:endParaRPr>
          </a:p>
        </p:txBody>
      </p:sp>
      <p:sp>
        <p:nvSpPr>
          <p:cNvPr id="10" name="CuadroTexto 9">
            <a:extLst>
              <a:ext uri="{FF2B5EF4-FFF2-40B4-BE49-F238E27FC236}">
                <a16:creationId xmlns:a16="http://schemas.microsoft.com/office/drawing/2014/main" id="{7E6E10FC-0B68-4B16-8DC2-87D984DD8D11}"/>
              </a:ext>
            </a:extLst>
          </p:cNvPr>
          <p:cNvSpPr txBox="1"/>
          <p:nvPr/>
        </p:nvSpPr>
        <p:spPr>
          <a:xfrm>
            <a:off x="978242" y="580728"/>
            <a:ext cx="4294646" cy="461665"/>
          </a:xfrm>
          <a:prstGeom prst="rect">
            <a:avLst/>
          </a:prstGeom>
          <a:solidFill>
            <a:srgbClr val="C00000"/>
          </a:solidFill>
        </p:spPr>
        <p:txBody>
          <a:bodyPr wrap="square" rtlCol="0">
            <a:spAutoFit/>
          </a:bodyPr>
          <a:lstStyle/>
          <a:p>
            <a:r>
              <a:rPr lang="es-ES" sz="2400" spc="300" dirty="0">
                <a:solidFill>
                  <a:schemeClr val="bg1"/>
                </a:solidFill>
                <a:latin typeface="Montserrat" panose="00000500000000000000" pitchFamily="50" charset="0"/>
                <a:ea typeface="Open Sans" panose="020B0606030504020204" pitchFamily="34" charset="0"/>
                <a:cs typeface="Open Sans" panose="020B0606030504020204" pitchFamily="34" charset="0"/>
              </a:rPr>
              <a:t>IDIC CASANARE 2021</a:t>
            </a:r>
          </a:p>
        </p:txBody>
      </p:sp>
    </p:spTree>
    <p:extLst>
      <p:ext uri="{BB962C8B-B14F-4D97-AF65-F5344CB8AC3E}">
        <p14:creationId xmlns:p14="http://schemas.microsoft.com/office/powerpoint/2010/main" val="3365354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96F4C028-7DCC-D7DA-8F3E-BC1B4494A7D3}"/>
              </a:ext>
            </a:extLst>
          </p:cNvPr>
          <p:cNvPicPr>
            <a:picLocks noChangeAspect="1"/>
          </p:cNvPicPr>
          <p:nvPr/>
        </p:nvPicPr>
        <p:blipFill rotWithShape="1">
          <a:blip r:embed="rId2"/>
          <a:srcRect l="31102" t="13456" r="15160" b="18706"/>
          <a:stretch/>
        </p:blipFill>
        <p:spPr>
          <a:xfrm>
            <a:off x="2280906" y="1034473"/>
            <a:ext cx="7630188" cy="5418135"/>
          </a:xfrm>
          <a:prstGeom prst="rect">
            <a:avLst/>
          </a:prstGeom>
        </p:spPr>
      </p:pic>
      <p:sp>
        <p:nvSpPr>
          <p:cNvPr id="4" name="CuadroTexto 3">
            <a:extLst>
              <a:ext uri="{FF2B5EF4-FFF2-40B4-BE49-F238E27FC236}">
                <a16:creationId xmlns:a16="http://schemas.microsoft.com/office/drawing/2014/main" id="{0A455C6F-C5BE-4F30-B372-4226A98A766B}"/>
              </a:ext>
            </a:extLst>
          </p:cNvPr>
          <p:cNvSpPr txBox="1"/>
          <p:nvPr/>
        </p:nvSpPr>
        <p:spPr>
          <a:xfrm>
            <a:off x="1226805" y="238890"/>
            <a:ext cx="9738564" cy="400110"/>
          </a:xfrm>
          <a:prstGeom prst="rect">
            <a:avLst/>
          </a:prstGeom>
          <a:solidFill>
            <a:srgbClr val="C00000"/>
          </a:solidFill>
        </p:spPr>
        <p:txBody>
          <a:bodyPr wrap="none" rtlCol="0">
            <a:spAutoFit/>
          </a:bodyPr>
          <a:lstStyle/>
          <a:p>
            <a:pPr algn="ctr"/>
            <a:r>
              <a:rPr lang="es-ES" sz="2000" spc="300" dirty="0">
                <a:solidFill>
                  <a:schemeClr val="bg1"/>
                </a:solidFill>
                <a:latin typeface="Bio Sans Light" panose="020B0406020202040204" pitchFamily="34" charset="0"/>
                <a:ea typeface="Microsoft JhengHei" panose="020B0604030504040204" pitchFamily="34" charset="-120"/>
              </a:rPr>
              <a:t>ÍNDICE DE COMPETITIVIDAD TURÍSTICA REGIONAL DE COLOMBIA</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
        <p:nvSpPr>
          <p:cNvPr id="5" name="CuadroTexto 4">
            <a:extLst>
              <a:ext uri="{FF2B5EF4-FFF2-40B4-BE49-F238E27FC236}">
                <a16:creationId xmlns:a16="http://schemas.microsoft.com/office/drawing/2014/main" id="{8CEA6258-6C9C-4D18-808F-9AF29B9FAABC}"/>
              </a:ext>
            </a:extLst>
          </p:cNvPr>
          <p:cNvSpPr txBox="1"/>
          <p:nvPr/>
        </p:nvSpPr>
        <p:spPr>
          <a:xfrm>
            <a:off x="5134115" y="620715"/>
            <a:ext cx="1923925" cy="400110"/>
          </a:xfrm>
          <a:prstGeom prst="rect">
            <a:avLst/>
          </a:prstGeom>
          <a:solidFill>
            <a:srgbClr val="C00000"/>
          </a:solidFill>
        </p:spPr>
        <p:txBody>
          <a:bodyPr wrap="none" rtlCol="0">
            <a:spAutoFit/>
          </a:bodyPr>
          <a:lstStyle/>
          <a:p>
            <a:pPr algn="ctr"/>
            <a:r>
              <a:rPr lang="es-ES" sz="2000" spc="300" dirty="0">
                <a:solidFill>
                  <a:schemeClr val="bg1"/>
                </a:solidFill>
                <a:latin typeface="Bio Sans Light" panose="020B0406020202040204" pitchFamily="34" charset="0"/>
                <a:ea typeface="Microsoft JhengHei" panose="020B0604030504040204" pitchFamily="34" charset="-120"/>
              </a:rPr>
              <a:t>ICTRC 2022</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3383701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25">
            <a:extLst>
              <a:ext uri="{FF2B5EF4-FFF2-40B4-BE49-F238E27FC236}">
                <a16:creationId xmlns:a16="http://schemas.microsoft.com/office/drawing/2014/main" id="{91469408-4CA0-49E1-8E0B-95638C0ACB0D}"/>
              </a:ext>
            </a:extLst>
          </p:cNvPr>
          <p:cNvSpPr txBox="1"/>
          <p:nvPr/>
        </p:nvSpPr>
        <p:spPr>
          <a:xfrm>
            <a:off x="1183561" y="1349809"/>
            <a:ext cx="3137203" cy="400110"/>
          </a:xfrm>
          <a:prstGeom prst="rect">
            <a:avLst/>
          </a:prstGeom>
          <a:solidFill>
            <a:srgbClr val="C00000"/>
          </a:solidFill>
        </p:spPr>
        <p:txBody>
          <a:bodyPr wrap="square" rtlCol="0">
            <a:spAutoFit/>
          </a:bodyPr>
          <a:lstStyle/>
          <a:p>
            <a:pPr algn="ctr"/>
            <a:r>
              <a:rPr lang="es-ES" sz="2000" b="1" dirty="0">
                <a:solidFill>
                  <a:schemeClr val="bg1"/>
                </a:solidFill>
                <a:latin typeface="Bio Sans" panose="020B0506020202040204" pitchFamily="34" charset="0"/>
                <a:ea typeface="Cambria Math" panose="02040503050406030204" pitchFamily="18" charset="0"/>
                <a:cs typeface="Segoe UI" panose="020B0502040204020203" pitchFamily="34" charset="0"/>
              </a:rPr>
              <a:t>Fortalezas</a:t>
            </a:r>
            <a:endParaRPr lang="es-CO" sz="2000" b="1" dirty="0">
              <a:solidFill>
                <a:schemeClr val="bg1"/>
              </a:solidFill>
              <a:latin typeface="Bio Sans" panose="020B0506020202040204" pitchFamily="34" charset="0"/>
              <a:ea typeface="Cambria Math" panose="02040503050406030204" pitchFamily="18" charset="0"/>
              <a:cs typeface="Segoe UI" panose="020B0502040204020203" pitchFamily="34" charset="0"/>
            </a:endParaRPr>
          </a:p>
        </p:txBody>
      </p:sp>
      <p:graphicFrame>
        <p:nvGraphicFramePr>
          <p:cNvPr id="12" name="Tabla 15">
            <a:extLst>
              <a:ext uri="{FF2B5EF4-FFF2-40B4-BE49-F238E27FC236}">
                <a16:creationId xmlns:a16="http://schemas.microsoft.com/office/drawing/2014/main" id="{7D88FB31-023C-610E-3D4E-22EBC82E7911}"/>
              </a:ext>
            </a:extLst>
          </p:cNvPr>
          <p:cNvGraphicFramePr>
            <a:graphicFrameLocks noGrp="1"/>
          </p:cNvGraphicFramePr>
          <p:nvPr>
            <p:extLst>
              <p:ext uri="{D42A27DB-BD31-4B8C-83A1-F6EECF244321}">
                <p14:modId xmlns:p14="http://schemas.microsoft.com/office/powerpoint/2010/main" val="408425721"/>
              </p:ext>
            </p:extLst>
          </p:nvPr>
        </p:nvGraphicFramePr>
        <p:xfrm>
          <a:off x="586057" y="2041265"/>
          <a:ext cx="4332212" cy="4003040"/>
        </p:xfrm>
        <a:graphic>
          <a:graphicData uri="http://schemas.openxmlformats.org/drawingml/2006/table">
            <a:tbl>
              <a:tblPr firstRow="1" bandRow="1">
                <a:tableStyleId>{93296810-A885-4BE3-A3E7-6D5BEEA58F35}</a:tableStyleId>
              </a:tblPr>
              <a:tblGrid>
                <a:gridCol w="4332212">
                  <a:extLst>
                    <a:ext uri="{9D8B030D-6E8A-4147-A177-3AD203B41FA5}">
                      <a16:colId xmlns:a16="http://schemas.microsoft.com/office/drawing/2014/main" val="835479697"/>
                    </a:ext>
                  </a:extLst>
                </a:gridCol>
              </a:tblGrid>
              <a:tr h="370840">
                <a:tc>
                  <a:txBody>
                    <a:bodyPr/>
                    <a:lstStyle/>
                    <a:p>
                      <a:pPr algn="ctr">
                        <a:lnSpc>
                          <a:spcPct val="100000"/>
                        </a:lnSpc>
                      </a:pPr>
                      <a:r>
                        <a:rPr lang="es-ES" sz="1400" kern="1200" dirty="0">
                          <a:latin typeface="Microsoft Tai Le" panose="020B0502040204020203" pitchFamily="34" charset="0"/>
                          <a:cs typeface="Microsoft Tai Le" panose="020B0502040204020203" pitchFamily="34" charset="0"/>
                        </a:rPr>
                        <a:t>Variable</a:t>
                      </a:r>
                      <a:endParaRPr lang="es-CO" sz="1400" b="1" kern="1200" dirty="0">
                        <a:solidFill>
                          <a:schemeClr val="tx1"/>
                        </a:solidFill>
                        <a:latin typeface="Microsoft Tai Le" panose="020B0502040204020203" pitchFamily="34" charset="0"/>
                        <a:ea typeface="+mn-ea"/>
                        <a:cs typeface="Microsoft Tai Le" panose="020B0502040204020203" pitchFamily="34" charset="0"/>
                      </a:endParaRPr>
                    </a:p>
                  </a:txBody>
                  <a:tcPr anchor="ctr"/>
                </a:tc>
                <a:extLst>
                  <a:ext uri="{0D108BD9-81ED-4DB2-BD59-A6C34878D82A}">
                    <a16:rowId xmlns:a16="http://schemas.microsoft.com/office/drawing/2014/main" val="1655559150"/>
                  </a:ext>
                </a:extLst>
              </a:tr>
              <a:tr h="370840">
                <a:tc>
                  <a:txBody>
                    <a:bodyPr/>
                    <a:lstStyle/>
                    <a:p>
                      <a:pPr marL="0" indent="0" algn="just">
                        <a:lnSpc>
                          <a:spcPct val="100000"/>
                        </a:lnSpc>
                        <a:buFont typeface="Wingdings" panose="05000000000000000000" pitchFamily="2" charset="2"/>
                        <a:buNone/>
                      </a:pPr>
                      <a:r>
                        <a:rPr lang="es-ES" sz="1400" dirty="0">
                          <a:latin typeface="Microsoft Tai Le" panose="020B0502040204020203" pitchFamily="34" charset="0"/>
                          <a:cs typeface="Microsoft Tai Le" panose="020B0502040204020203" pitchFamily="34" charset="0"/>
                        </a:rPr>
                        <a:t>Apoyo técnico al diseño de productos turísticos</a:t>
                      </a:r>
                    </a:p>
                  </a:txBody>
                  <a:tcPr/>
                </a:tc>
                <a:extLst>
                  <a:ext uri="{0D108BD9-81ED-4DB2-BD59-A6C34878D82A}">
                    <a16:rowId xmlns:a16="http://schemas.microsoft.com/office/drawing/2014/main" val="2479630488"/>
                  </a:ext>
                </a:extLst>
              </a:tr>
              <a:tr h="370840">
                <a:tc>
                  <a:txBody>
                    <a:bodyPr/>
                    <a:lstStyle/>
                    <a:p>
                      <a:pPr marL="0" indent="0" algn="just">
                        <a:lnSpc>
                          <a:spcPct val="100000"/>
                        </a:lnSpc>
                        <a:buFont typeface="Wingdings" panose="05000000000000000000" pitchFamily="2" charset="2"/>
                        <a:buNone/>
                      </a:pPr>
                      <a:r>
                        <a:rPr lang="es-ES" sz="1400" dirty="0">
                          <a:latin typeface="Microsoft Tai Le" panose="020B0502040204020203" pitchFamily="34" charset="0"/>
                          <a:cs typeface="Microsoft Tai Le" panose="020B0502040204020203" pitchFamily="34" charset="0"/>
                        </a:rPr>
                        <a:t>Apoyo técnico a la oferta de productos de naturaleza</a:t>
                      </a:r>
                    </a:p>
                  </a:txBody>
                  <a:tcPr/>
                </a:tc>
                <a:extLst>
                  <a:ext uri="{0D108BD9-81ED-4DB2-BD59-A6C34878D82A}">
                    <a16:rowId xmlns:a16="http://schemas.microsoft.com/office/drawing/2014/main" val="2191935146"/>
                  </a:ext>
                </a:extLst>
              </a:tr>
              <a:tr h="370840">
                <a:tc>
                  <a:txBody>
                    <a:bodyPr/>
                    <a:lstStyle/>
                    <a:p>
                      <a:pPr marL="0" indent="0" algn="just">
                        <a:lnSpc>
                          <a:spcPct val="100000"/>
                        </a:lnSpc>
                        <a:buFont typeface="Wingdings" panose="05000000000000000000" pitchFamily="2" charset="2"/>
                        <a:buNone/>
                      </a:pPr>
                      <a:r>
                        <a:rPr lang="es-ES" sz="1400" dirty="0">
                          <a:latin typeface="Microsoft Tai Le" panose="020B0502040204020203" pitchFamily="34" charset="0"/>
                          <a:cs typeface="Microsoft Tai Le" panose="020B0502040204020203" pitchFamily="34" charset="0"/>
                        </a:rPr>
                        <a:t>Delitos cometidos contra turistas</a:t>
                      </a:r>
                    </a:p>
                  </a:txBody>
                  <a:tcPr/>
                </a:tc>
                <a:extLst>
                  <a:ext uri="{0D108BD9-81ED-4DB2-BD59-A6C34878D82A}">
                    <a16:rowId xmlns:a16="http://schemas.microsoft.com/office/drawing/2014/main" val="3903544397"/>
                  </a:ext>
                </a:extLst>
              </a:tr>
              <a:tr h="2808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dirty="0">
                          <a:latin typeface="Microsoft Tai Le" panose="020B0502040204020203" pitchFamily="34" charset="0"/>
                          <a:cs typeface="Microsoft Tai Le" panose="020B0502040204020203" pitchFamily="34" charset="0"/>
                        </a:rPr>
                        <a:t>Bilingüismo en programas </a:t>
                      </a:r>
                      <a:r>
                        <a:rPr lang="es-ES" sz="1400" dirty="0" err="1">
                          <a:latin typeface="Microsoft Tai Le" panose="020B0502040204020203" pitchFamily="34" charset="0"/>
                          <a:cs typeface="Microsoft Tai Le" panose="020B0502040204020203" pitchFamily="34" charset="0"/>
                        </a:rPr>
                        <a:t>TyT</a:t>
                      </a:r>
                      <a:r>
                        <a:rPr lang="es-ES" sz="1400" dirty="0">
                          <a:latin typeface="Microsoft Tai Le" panose="020B0502040204020203" pitchFamily="34" charset="0"/>
                          <a:cs typeface="Microsoft Tai Le" panose="020B0502040204020203" pitchFamily="34" charset="0"/>
                        </a:rPr>
                        <a:t> en turismo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400" dirty="0">
                        <a:latin typeface="Microsoft Tai Le" panose="020B0502040204020203" pitchFamily="34" charset="0"/>
                        <a:cs typeface="Microsoft Tai Le" panose="020B0502040204020203" pitchFamily="34" charset="0"/>
                      </a:endParaRPr>
                    </a:p>
                  </a:txBody>
                  <a:tcPr/>
                </a:tc>
                <a:extLst>
                  <a:ext uri="{0D108BD9-81ED-4DB2-BD59-A6C34878D82A}">
                    <a16:rowId xmlns:a16="http://schemas.microsoft.com/office/drawing/2014/main" val="3325328415"/>
                  </a:ext>
                </a:extLst>
              </a:tr>
              <a:tr h="370840">
                <a:tc>
                  <a:txBody>
                    <a:bodyPr/>
                    <a:lstStyle/>
                    <a:p>
                      <a:r>
                        <a:rPr lang="es-ES" sz="1400" dirty="0">
                          <a:latin typeface="Microsoft Tai Le" panose="020B0502040204020203" pitchFamily="34" charset="0"/>
                          <a:cs typeface="Microsoft Tai Le" panose="020B0502040204020203" pitchFamily="34" charset="0"/>
                        </a:rPr>
                        <a:t>Bilingüismo en programas profesionales en turismo</a:t>
                      </a:r>
                    </a:p>
                  </a:txBody>
                  <a:tcPr/>
                </a:tc>
                <a:extLst>
                  <a:ext uri="{0D108BD9-81ED-4DB2-BD59-A6C34878D82A}">
                    <a16:rowId xmlns:a16="http://schemas.microsoft.com/office/drawing/2014/main" val="413206750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dirty="0">
                          <a:latin typeface="Microsoft Tai Le" panose="020B0502040204020203" pitchFamily="34" charset="0"/>
                          <a:cs typeface="Microsoft Tai Le" panose="020B0502040204020203" pitchFamily="34" charset="0"/>
                        </a:rPr>
                        <a:t>Cobertura del servicio de energía eléctrica</a:t>
                      </a:r>
                    </a:p>
                  </a:txBody>
                  <a:tcPr/>
                </a:tc>
                <a:extLst>
                  <a:ext uri="{0D108BD9-81ED-4DB2-BD59-A6C34878D82A}">
                    <a16:rowId xmlns:a16="http://schemas.microsoft.com/office/drawing/2014/main" val="2388990320"/>
                  </a:ext>
                </a:extLst>
              </a:tr>
              <a:tr h="370840">
                <a:tc>
                  <a:txBody>
                    <a:bodyPr/>
                    <a:lstStyle/>
                    <a:p>
                      <a:r>
                        <a:rPr lang="es-ES" sz="1400" dirty="0">
                          <a:latin typeface="Microsoft Tai Le" panose="020B0502040204020203" pitchFamily="34" charset="0"/>
                          <a:cs typeface="Microsoft Tai Le" panose="020B0502040204020203" pitchFamily="34" charset="0"/>
                        </a:rPr>
                        <a:t>Cobertura del servicio de alcantarillado</a:t>
                      </a:r>
                    </a:p>
                  </a:txBody>
                  <a:tcPr/>
                </a:tc>
                <a:extLst>
                  <a:ext uri="{0D108BD9-81ED-4DB2-BD59-A6C34878D82A}">
                    <a16:rowId xmlns:a16="http://schemas.microsoft.com/office/drawing/2014/main" val="23410997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dirty="0">
                          <a:latin typeface="Microsoft Tai Le" panose="020B0502040204020203" pitchFamily="34" charset="0"/>
                          <a:cs typeface="Microsoft Tai Le" panose="020B0502040204020203" pitchFamily="34" charset="0"/>
                        </a:rPr>
                        <a:t>Cobertura del servicio de gas natural</a:t>
                      </a:r>
                    </a:p>
                  </a:txBody>
                  <a:tcPr/>
                </a:tc>
                <a:extLst>
                  <a:ext uri="{0D108BD9-81ED-4DB2-BD59-A6C34878D82A}">
                    <a16:rowId xmlns:a16="http://schemas.microsoft.com/office/drawing/2014/main" val="9433278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dirty="0">
                          <a:latin typeface="Microsoft Tai Le" panose="020B0502040204020203" pitchFamily="34" charset="0"/>
                          <a:cs typeface="Microsoft Tai Le" panose="020B0502040204020203" pitchFamily="34" charset="0"/>
                        </a:rPr>
                        <a:t>Disponibilidad de ambulancias</a:t>
                      </a:r>
                      <a:endParaRPr lang="es-CO" sz="1400" dirty="0">
                        <a:latin typeface="Microsoft Tai Le" panose="020B0502040204020203" pitchFamily="34" charset="0"/>
                        <a:cs typeface="Microsoft Tai Le" panose="020B0502040204020203" pitchFamily="34" charset="0"/>
                      </a:endParaRPr>
                    </a:p>
                  </a:txBody>
                  <a:tcPr/>
                </a:tc>
                <a:extLst>
                  <a:ext uri="{0D108BD9-81ED-4DB2-BD59-A6C34878D82A}">
                    <a16:rowId xmlns:a16="http://schemas.microsoft.com/office/drawing/2014/main" val="4015056882"/>
                  </a:ext>
                </a:extLst>
              </a:tr>
            </a:tbl>
          </a:graphicData>
        </a:graphic>
      </p:graphicFrame>
      <p:graphicFrame>
        <p:nvGraphicFramePr>
          <p:cNvPr id="16" name="Tabla 15">
            <a:extLst>
              <a:ext uri="{FF2B5EF4-FFF2-40B4-BE49-F238E27FC236}">
                <a16:creationId xmlns:a16="http://schemas.microsoft.com/office/drawing/2014/main" id="{27EC618C-340A-F90C-1A17-38676CCC906B}"/>
              </a:ext>
            </a:extLst>
          </p:cNvPr>
          <p:cNvGraphicFramePr>
            <a:graphicFrameLocks noGrp="1"/>
          </p:cNvGraphicFramePr>
          <p:nvPr>
            <p:extLst>
              <p:ext uri="{D42A27DB-BD31-4B8C-83A1-F6EECF244321}">
                <p14:modId xmlns:p14="http://schemas.microsoft.com/office/powerpoint/2010/main" val="3057143667"/>
              </p:ext>
            </p:extLst>
          </p:nvPr>
        </p:nvGraphicFramePr>
        <p:xfrm>
          <a:off x="5482365" y="2041265"/>
          <a:ext cx="4723281" cy="3862037"/>
        </p:xfrm>
        <a:graphic>
          <a:graphicData uri="http://schemas.openxmlformats.org/drawingml/2006/table">
            <a:tbl>
              <a:tblPr firstRow="1" bandRow="1">
                <a:tableStyleId>{F5AB1C69-6EDB-4FF4-983F-18BD219EF322}</a:tableStyleId>
              </a:tblPr>
              <a:tblGrid>
                <a:gridCol w="4723281">
                  <a:extLst>
                    <a:ext uri="{9D8B030D-6E8A-4147-A177-3AD203B41FA5}">
                      <a16:colId xmlns:a16="http://schemas.microsoft.com/office/drawing/2014/main" val="835479697"/>
                    </a:ext>
                  </a:extLst>
                </a:gridCol>
              </a:tblGrid>
              <a:tr h="358308">
                <a:tc>
                  <a:txBody>
                    <a:bodyPr/>
                    <a:lstStyle/>
                    <a:p>
                      <a:pPr algn="ctr"/>
                      <a:r>
                        <a:rPr lang="es-ES" sz="1600" b="1" kern="1200" dirty="0">
                          <a:latin typeface="Microsoft Tai Le" panose="020B0502040204020203" pitchFamily="34" charset="0"/>
                          <a:cs typeface="Microsoft Tai Le" panose="020B0502040204020203" pitchFamily="34" charset="0"/>
                        </a:rPr>
                        <a:t>Variable</a:t>
                      </a:r>
                      <a:endParaRPr lang="es-CO" sz="1600" b="1" kern="1200" dirty="0">
                        <a:solidFill>
                          <a:schemeClr val="tx1"/>
                        </a:solidFill>
                        <a:latin typeface="Microsoft Tai Le" panose="020B0502040204020203" pitchFamily="34" charset="0"/>
                        <a:ea typeface="+mn-ea"/>
                        <a:cs typeface="Microsoft Tai Le" panose="020B0502040204020203" pitchFamily="34" charset="0"/>
                      </a:endParaRPr>
                    </a:p>
                  </a:txBody>
                  <a:tcPr anchor="ctr"/>
                </a:tc>
                <a:extLst>
                  <a:ext uri="{0D108BD9-81ED-4DB2-BD59-A6C34878D82A}">
                    <a16:rowId xmlns:a16="http://schemas.microsoft.com/office/drawing/2014/main" val="1655559150"/>
                  </a:ext>
                </a:extLst>
              </a:tr>
              <a:tr h="372923">
                <a:tc>
                  <a:txBody>
                    <a:bodyPr/>
                    <a:lstStyle/>
                    <a:p>
                      <a:r>
                        <a:rPr lang="es-ES" sz="1400" dirty="0">
                          <a:latin typeface="Microsoft Tai Le" panose="020B0502040204020203" pitchFamily="34" charset="0"/>
                          <a:cs typeface="Microsoft Tai Le" panose="020B0502040204020203" pitchFamily="34" charset="0"/>
                        </a:rPr>
                        <a:t>Reconocimientos ambientales internacionales</a:t>
                      </a:r>
                    </a:p>
                  </a:txBody>
                  <a:tcPr/>
                </a:tc>
                <a:extLst>
                  <a:ext uri="{0D108BD9-81ED-4DB2-BD59-A6C34878D82A}">
                    <a16:rowId xmlns:a16="http://schemas.microsoft.com/office/drawing/2014/main" val="3521963632"/>
                  </a:ext>
                </a:extLst>
              </a:tr>
              <a:tr h="3729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dirty="0">
                          <a:latin typeface="Microsoft Tai Le" panose="020B0502040204020203" pitchFamily="34" charset="0"/>
                          <a:cs typeface="Microsoft Tai Le" panose="020B0502040204020203" pitchFamily="34" charset="0"/>
                        </a:rPr>
                        <a:t>Producción de información estadística de viajes y turismo</a:t>
                      </a:r>
                    </a:p>
                  </a:txBody>
                  <a:tcPr/>
                </a:tc>
                <a:extLst>
                  <a:ext uri="{0D108BD9-81ED-4DB2-BD59-A6C34878D82A}">
                    <a16:rowId xmlns:a16="http://schemas.microsoft.com/office/drawing/2014/main" val="3325328415"/>
                  </a:ext>
                </a:extLst>
              </a:tr>
              <a:tr h="372923">
                <a:tc>
                  <a:txBody>
                    <a:bodyPr/>
                    <a:lstStyle/>
                    <a:p>
                      <a:r>
                        <a:rPr lang="es-ES" sz="1400" dirty="0">
                          <a:latin typeface="Microsoft Tai Le" panose="020B0502040204020203" pitchFamily="34" charset="0"/>
                          <a:cs typeface="Microsoft Tai Le" panose="020B0502040204020203" pitchFamily="34" charset="0"/>
                        </a:rPr>
                        <a:t>Promoción a través de guías turísticas</a:t>
                      </a:r>
                    </a:p>
                  </a:txBody>
                  <a:tcPr/>
                </a:tc>
                <a:extLst>
                  <a:ext uri="{0D108BD9-81ED-4DB2-BD59-A6C34878D82A}">
                    <a16:rowId xmlns:a16="http://schemas.microsoft.com/office/drawing/2014/main" val="4132067506"/>
                  </a:ext>
                </a:extLst>
              </a:tr>
              <a:tr h="472584">
                <a:tc>
                  <a:txBody>
                    <a:bodyPr/>
                    <a:lstStyle/>
                    <a:p>
                      <a:r>
                        <a:rPr lang="es-ES" sz="1400" dirty="0">
                          <a:latin typeface="Microsoft Tai Le" panose="020B0502040204020203" pitchFamily="34" charset="0"/>
                          <a:cs typeface="Microsoft Tai Le" panose="020B0502040204020203" pitchFamily="34" charset="0"/>
                        </a:rPr>
                        <a:t>Participación en ferias internacionales especializadas en turismo</a:t>
                      </a:r>
                    </a:p>
                  </a:txBody>
                  <a:tcPr/>
                </a:tc>
                <a:extLst>
                  <a:ext uri="{0D108BD9-81ED-4DB2-BD59-A6C34878D82A}">
                    <a16:rowId xmlns:a16="http://schemas.microsoft.com/office/drawing/2014/main" val="681629897"/>
                  </a:ext>
                </a:extLst>
              </a:tr>
              <a:tr h="372923">
                <a:tc>
                  <a:txBody>
                    <a:bodyPr/>
                    <a:lstStyle/>
                    <a:p>
                      <a:r>
                        <a:rPr lang="es-ES" sz="1400" dirty="0">
                          <a:latin typeface="Microsoft Tai Le" panose="020B0502040204020203" pitchFamily="34" charset="0"/>
                          <a:cs typeface="Microsoft Tai Le" panose="020B0502040204020203" pitchFamily="34" charset="0"/>
                        </a:rPr>
                        <a:t>Vías pavimentadas en buen estado</a:t>
                      </a:r>
                    </a:p>
                  </a:txBody>
                  <a:tcPr/>
                </a:tc>
                <a:extLst>
                  <a:ext uri="{0D108BD9-81ED-4DB2-BD59-A6C34878D82A}">
                    <a16:rowId xmlns:a16="http://schemas.microsoft.com/office/drawing/2014/main" val="4061760724"/>
                  </a:ext>
                </a:extLst>
              </a:tr>
              <a:tr h="602794">
                <a:tc>
                  <a:txBody>
                    <a:bodyPr/>
                    <a:lstStyle/>
                    <a:p>
                      <a:r>
                        <a:rPr lang="es-ES" sz="1400" dirty="0">
                          <a:latin typeface="Microsoft Tai Le" panose="020B0502040204020203" pitchFamily="34" charset="0"/>
                          <a:cs typeface="Microsoft Tai Le" panose="020B0502040204020203" pitchFamily="34" charset="0"/>
                        </a:rPr>
                        <a:t>Planes de accesibilidad para personas en condición de discapacidad</a:t>
                      </a:r>
                    </a:p>
                  </a:txBody>
                  <a:tcPr/>
                </a:tc>
                <a:extLst>
                  <a:ext uri="{0D108BD9-81ED-4DB2-BD59-A6C34878D82A}">
                    <a16:rowId xmlns:a16="http://schemas.microsoft.com/office/drawing/2014/main" val="957191896"/>
                  </a:ext>
                </a:extLst>
              </a:tr>
              <a:tr h="372923">
                <a:tc>
                  <a:txBody>
                    <a:bodyPr/>
                    <a:lstStyle/>
                    <a:p>
                      <a:r>
                        <a:rPr lang="es-ES" sz="1400" dirty="0">
                          <a:latin typeface="Microsoft Tai Le" panose="020B0502040204020203" pitchFamily="34" charset="0"/>
                          <a:cs typeface="Microsoft Tai Le" panose="020B0502040204020203" pitchFamily="34" charset="0"/>
                        </a:rPr>
                        <a:t>Sillas ofertadas en vuelos comerciales internacionales</a:t>
                      </a:r>
                    </a:p>
                  </a:txBody>
                  <a:tcPr/>
                </a:tc>
                <a:extLst>
                  <a:ext uri="{0D108BD9-81ED-4DB2-BD59-A6C34878D82A}">
                    <a16:rowId xmlns:a16="http://schemas.microsoft.com/office/drawing/2014/main" val="2983146791"/>
                  </a:ext>
                </a:extLst>
              </a:tr>
              <a:tr h="472584">
                <a:tc>
                  <a:txBody>
                    <a:bodyPr/>
                    <a:lstStyle/>
                    <a:p>
                      <a:r>
                        <a:rPr lang="es-ES" sz="1400" dirty="0">
                          <a:latin typeface="Microsoft Tai Le" panose="020B0502040204020203" pitchFamily="34" charset="0"/>
                          <a:cs typeface="Microsoft Tai Le" panose="020B0502040204020203" pitchFamily="34" charset="0"/>
                        </a:rPr>
                        <a:t>Instituciones prestadoras de servicios de salud de alto nivel</a:t>
                      </a:r>
                    </a:p>
                  </a:txBody>
                  <a:tcPr/>
                </a:tc>
                <a:extLst>
                  <a:ext uri="{0D108BD9-81ED-4DB2-BD59-A6C34878D82A}">
                    <a16:rowId xmlns:a16="http://schemas.microsoft.com/office/drawing/2014/main" val="4055883377"/>
                  </a:ext>
                </a:extLst>
              </a:tr>
            </a:tbl>
          </a:graphicData>
        </a:graphic>
      </p:graphicFrame>
      <p:sp>
        <p:nvSpPr>
          <p:cNvPr id="7" name="Cerrar llave 6">
            <a:extLst>
              <a:ext uri="{FF2B5EF4-FFF2-40B4-BE49-F238E27FC236}">
                <a16:creationId xmlns:a16="http://schemas.microsoft.com/office/drawing/2014/main" id="{79607A25-36AA-1655-2173-830C922A3698}"/>
              </a:ext>
            </a:extLst>
          </p:cNvPr>
          <p:cNvSpPr/>
          <p:nvPr/>
        </p:nvSpPr>
        <p:spPr>
          <a:xfrm>
            <a:off x="10353696" y="2438408"/>
            <a:ext cx="221769" cy="257693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1" name="CuadroTexto 10">
            <a:extLst>
              <a:ext uri="{FF2B5EF4-FFF2-40B4-BE49-F238E27FC236}">
                <a16:creationId xmlns:a16="http://schemas.microsoft.com/office/drawing/2014/main" id="{F94C5D76-8F40-B999-558E-7C1B513A8057}"/>
              </a:ext>
            </a:extLst>
          </p:cNvPr>
          <p:cNvSpPr txBox="1"/>
          <p:nvPr/>
        </p:nvSpPr>
        <p:spPr>
          <a:xfrm>
            <a:off x="10599057" y="5207128"/>
            <a:ext cx="914798" cy="523220"/>
          </a:xfrm>
          <a:prstGeom prst="rect">
            <a:avLst/>
          </a:prstGeom>
          <a:noFill/>
        </p:spPr>
        <p:txBody>
          <a:bodyPr wrap="square" rtlCol="0">
            <a:spAutoFit/>
          </a:bodyPr>
          <a:lstStyle/>
          <a:p>
            <a:r>
              <a:rPr lang="es-ES" sz="1400" dirty="0">
                <a:latin typeface="Bio Sans" panose="020B0506020202040204" pitchFamily="34" charset="0"/>
              </a:rPr>
              <a:t>Sector</a:t>
            </a:r>
          </a:p>
          <a:p>
            <a:r>
              <a:rPr lang="es-ES" sz="1400" dirty="0">
                <a:latin typeface="Bio Sans" panose="020B0506020202040204" pitchFamily="34" charset="0"/>
              </a:rPr>
              <a:t>Privado</a:t>
            </a:r>
            <a:endParaRPr lang="es-CO" sz="1400" dirty="0">
              <a:latin typeface="Bio Sans" panose="020B0506020202040204" pitchFamily="34" charset="0"/>
            </a:endParaRPr>
          </a:p>
        </p:txBody>
      </p:sp>
      <p:sp>
        <p:nvSpPr>
          <p:cNvPr id="13" name="CuadroTexto 12">
            <a:extLst>
              <a:ext uri="{FF2B5EF4-FFF2-40B4-BE49-F238E27FC236}">
                <a16:creationId xmlns:a16="http://schemas.microsoft.com/office/drawing/2014/main" id="{78063CCD-7356-D5D2-7B44-40A33E731C5E}"/>
              </a:ext>
            </a:extLst>
          </p:cNvPr>
          <p:cNvSpPr txBox="1"/>
          <p:nvPr/>
        </p:nvSpPr>
        <p:spPr>
          <a:xfrm>
            <a:off x="10599057" y="3449063"/>
            <a:ext cx="1240518" cy="523220"/>
          </a:xfrm>
          <a:prstGeom prst="rect">
            <a:avLst/>
          </a:prstGeom>
          <a:noFill/>
        </p:spPr>
        <p:txBody>
          <a:bodyPr wrap="square" rtlCol="0">
            <a:spAutoFit/>
          </a:bodyPr>
          <a:lstStyle/>
          <a:p>
            <a:r>
              <a:rPr lang="es-ES" sz="1400" dirty="0">
                <a:latin typeface="Bio Sans" panose="020B0506020202040204" pitchFamily="34" charset="0"/>
              </a:rPr>
              <a:t>Gobernación</a:t>
            </a:r>
          </a:p>
          <a:p>
            <a:r>
              <a:rPr lang="es-ES" sz="1400" dirty="0">
                <a:latin typeface="Bio Sans" panose="020B0506020202040204" pitchFamily="34" charset="0"/>
              </a:rPr>
              <a:t>Alcaldías</a:t>
            </a:r>
            <a:endParaRPr lang="es-CO" sz="1400" dirty="0">
              <a:latin typeface="Bio Sans" panose="020B0506020202040204" pitchFamily="34" charset="0"/>
            </a:endParaRPr>
          </a:p>
        </p:txBody>
      </p:sp>
      <p:sp>
        <p:nvSpPr>
          <p:cNvPr id="15" name="Cerrar llave 14">
            <a:extLst>
              <a:ext uri="{FF2B5EF4-FFF2-40B4-BE49-F238E27FC236}">
                <a16:creationId xmlns:a16="http://schemas.microsoft.com/office/drawing/2014/main" id="{27DD4A02-E976-446D-8603-57623F60C296}"/>
              </a:ext>
            </a:extLst>
          </p:cNvPr>
          <p:cNvSpPr/>
          <p:nvPr/>
        </p:nvSpPr>
        <p:spPr>
          <a:xfrm>
            <a:off x="10338996" y="5056965"/>
            <a:ext cx="221768" cy="82354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25" name="CuadroTexto 24">
            <a:extLst>
              <a:ext uri="{FF2B5EF4-FFF2-40B4-BE49-F238E27FC236}">
                <a16:creationId xmlns:a16="http://schemas.microsoft.com/office/drawing/2014/main" id="{5E01D992-5BDA-48AD-BB56-ED43CDFBC76C}"/>
              </a:ext>
            </a:extLst>
          </p:cNvPr>
          <p:cNvSpPr txBox="1"/>
          <p:nvPr/>
        </p:nvSpPr>
        <p:spPr>
          <a:xfrm>
            <a:off x="6414822" y="1349809"/>
            <a:ext cx="2858366" cy="400110"/>
          </a:xfrm>
          <a:prstGeom prst="rect">
            <a:avLst/>
          </a:prstGeom>
          <a:solidFill>
            <a:srgbClr val="C00000"/>
          </a:solidFill>
        </p:spPr>
        <p:txBody>
          <a:bodyPr wrap="square" rtlCol="0">
            <a:spAutoFit/>
          </a:bodyPr>
          <a:lstStyle/>
          <a:p>
            <a:pPr algn="ctr"/>
            <a:r>
              <a:rPr lang="es-CO" sz="2000" b="1" dirty="0">
                <a:solidFill>
                  <a:schemeClr val="bg1"/>
                </a:solidFill>
                <a:latin typeface="Bio Sans" panose="020B0506020202040204" pitchFamily="34" charset="0"/>
                <a:ea typeface="Cambria Math" panose="02040503050406030204" pitchFamily="18" charset="0"/>
                <a:cs typeface="Segoe UI" panose="020B0502040204020203" pitchFamily="34" charset="0"/>
              </a:rPr>
              <a:t>Debilidades</a:t>
            </a:r>
            <a:endParaRPr lang="es-ES" sz="2000" b="1" dirty="0">
              <a:solidFill>
                <a:schemeClr val="bg1"/>
              </a:solidFill>
              <a:latin typeface="Bio Sans" panose="020B0506020202040204" pitchFamily="34" charset="0"/>
              <a:ea typeface="Cambria Math" panose="02040503050406030204" pitchFamily="18" charset="0"/>
              <a:cs typeface="Segoe UI" panose="020B0502040204020203" pitchFamily="34" charset="0"/>
            </a:endParaRPr>
          </a:p>
        </p:txBody>
      </p:sp>
      <p:sp>
        <p:nvSpPr>
          <p:cNvPr id="17" name="CuadroTexto 16">
            <a:extLst>
              <a:ext uri="{FF2B5EF4-FFF2-40B4-BE49-F238E27FC236}">
                <a16:creationId xmlns:a16="http://schemas.microsoft.com/office/drawing/2014/main" id="{49BE88B2-1CEC-4CC7-8FBF-5706F6587289}"/>
              </a:ext>
            </a:extLst>
          </p:cNvPr>
          <p:cNvSpPr txBox="1"/>
          <p:nvPr/>
        </p:nvSpPr>
        <p:spPr>
          <a:xfrm>
            <a:off x="3294661" y="238890"/>
            <a:ext cx="5602816"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RESULTADOS ICTRC </a:t>
            </a:r>
            <a:r>
              <a:rPr lang="es-ES" sz="2000" spc="300" dirty="0">
                <a:solidFill>
                  <a:schemeClr val="bg1"/>
                </a:solidFill>
                <a:latin typeface="Bio Sans Light" panose="020B0406020202040204" pitchFamily="34" charset="0"/>
                <a:ea typeface="Microsoft JhengHei" panose="020B0604030504040204" pitchFamily="34" charset="-120"/>
              </a:rPr>
              <a:t>CASANARE 2022</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2519789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20F25D-85E2-0542-9603-B0A485D955BC}"/>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C5A2C3D9-7DFF-FC44-263A-07843C549834}"/>
              </a:ext>
            </a:extLst>
          </p:cNvPr>
          <p:cNvSpPr>
            <a:spLocks noGrp="1"/>
          </p:cNvSpPr>
          <p:nvPr>
            <p:ph type="subTitle" idx="1"/>
          </p:nvPr>
        </p:nvSpPr>
        <p:spPr/>
        <p:txBody>
          <a:bodyPr/>
          <a:lstStyle/>
          <a:p>
            <a:endParaRPr lang="es-CO"/>
          </a:p>
        </p:txBody>
      </p:sp>
      <p:pic>
        <p:nvPicPr>
          <p:cNvPr id="5" name="Imagen 4" descr="Texto&#10;&#10;Descripción generada automáticamente con confianza media">
            <a:extLst>
              <a:ext uri="{FF2B5EF4-FFF2-40B4-BE49-F238E27FC236}">
                <a16:creationId xmlns:a16="http://schemas.microsoft.com/office/drawing/2014/main" id="{A9091B57-42CB-EE08-BCEF-144655B3CC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Imagen 13">
            <a:extLst>
              <a:ext uri="{FF2B5EF4-FFF2-40B4-BE49-F238E27FC236}">
                <a16:creationId xmlns:a16="http://schemas.microsoft.com/office/drawing/2014/main" id="{68511D77-7FAA-7CE8-C1A1-7743D2432842}"/>
              </a:ext>
            </a:extLst>
          </p:cNvPr>
          <p:cNvPicPr>
            <a:picLocks noChangeAspect="1"/>
          </p:cNvPicPr>
          <p:nvPr/>
        </p:nvPicPr>
        <p:blipFill rotWithShape="1">
          <a:blip r:embed="rId3"/>
          <a:srcRect l="25000" t="20000" r="9062" b="14861"/>
          <a:stretch/>
        </p:blipFill>
        <p:spPr>
          <a:xfrm>
            <a:off x="647916" y="83699"/>
            <a:ext cx="11375168" cy="6321035"/>
          </a:xfrm>
          <a:prstGeom prst="rect">
            <a:avLst/>
          </a:prstGeom>
        </p:spPr>
      </p:pic>
      <p:sp>
        <p:nvSpPr>
          <p:cNvPr id="15" name="CuadroTexto 14">
            <a:extLst>
              <a:ext uri="{FF2B5EF4-FFF2-40B4-BE49-F238E27FC236}">
                <a16:creationId xmlns:a16="http://schemas.microsoft.com/office/drawing/2014/main" id="{B447AEA6-C596-7C0B-67AF-F0CCD7102BE1}"/>
              </a:ext>
            </a:extLst>
          </p:cNvPr>
          <p:cNvSpPr txBox="1"/>
          <p:nvPr/>
        </p:nvSpPr>
        <p:spPr>
          <a:xfrm>
            <a:off x="9602442" y="6496809"/>
            <a:ext cx="1532284" cy="261610"/>
          </a:xfrm>
          <a:prstGeom prst="rect">
            <a:avLst/>
          </a:prstGeom>
          <a:noFill/>
        </p:spPr>
        <p:txBody>
          <a:bodyPr wrap="square" rtlCol="0">
            <a:spAutoFit/>
          </a:bodyPr>
          <a:lstStyle/>
          <a:p>
            <a:pPr algn="ctr"/>
            <a:r>
              <a:rPr lang="es-ES" sz="1100" dirty="0">
                <a:solidFill>
                  <a:schemeClr val="tx1">
                    <a:lumMod val="50000"/>
                    <a:lumOff val="50000"/>
                  </a:schemeClr>
                </a:solidFill>
                <a:latin typeface="Geomanist Regular" panose="02000503000000020004" pitchFamily="2" charset="0"/>
                <a:ea typeface="Roboto Condensed" panose="020B0604020202020204" charset="0"/>
              </a:rPr>
              <a:t>Fuente: DANE</a:t>
            </a:r>
            <a:endParaRPr lang="es-CO" sz="1100" dirty="0">
              <a:solidFill>
                <a:schemeClr val="tx1">
                  <a:lumMod val="50000"/>
                  <a:lumOff val="50000"/>
                </a:schemeClr>
              </a:solidFill>
              <a:latin typeface="Geomanist Regular" panose="02000503000000020004" pitchFamily="2" charset="0"/>
              <a:ea typeface="Roboto Condensed" panose="020B0604020202020204" charset="0"/>
            </a:endParaRPr>
          </a:p>
        </p:txBody>
      </p:sp>
    </p:spTree>
    <p:extLst>
      <p:ext uri="{BB962C8B-B14F-4D97-AF65-F5344CB8AC3E}">
        <p14:creationId xmlns:p14="http://schemas.microsoft.com/office/powerpoint/2010/main" val="3831778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20F25D-85E2-0542-9603-B0A485D955BC}"/>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C5A2C3D9-7DFF-FC44-263A-07843C549834}"/>
              </a:ext>
            </a:extLst>
          </p:cNvPr>
          <p:cNvSpPr>
            <a:spLocks noGrp="1"/>
          </p:cNvSpPr>
          <p:nvPr>
            <p:ph type="subTitle" idx="1"/>
          </p:nvPr>
        </p:nvSpPr>
        <p:spPr/>
        <p:txBody>
          <a:bodyPr/>
          <a:lstStyle/>
          <a:p>
            <a:endParaRPr lang="es-CO"/>
          </a:p>
        </p:txBody>
      </p:sp>
      <p:sp>
        <p:nvSpPr>
          <p:cNvPr id="6" name="CuadroTexto 5">
            <a:extLst>
              <a:ext uri="{FF2B5EF4-FFF2-40B4-BE49-F238E27FC236}">
                <a16:creationId xmlns:a16="http://schemas.microsoft.com/office/drawing/2014/main" id="{FEF2F307-46F7-5CF0-42CD-D127FF285E51}"/>
              </a:ext>
            </a:extLst>
          </p:cNvPr>
          <p:cNvSpPr txBox="1"/>
          <p:nvPr/>
        </p:nvSpPr>
        <p:spPr>
          <a:xfrm>
            <a:off x="9379401" y="6353008"/>
            <a:ext cx="1532284" cy="261610"/>
          </a:xfrm>
          <a:prstGeom prst="rect">
            <a:avLst/>
          </a:prstGeom>
          <a:noFill/>
        </p:spPr>
        <p:txBody>
          <a:bodyPr wrap="square" rtlCol="0">
            <a:spAutoFit/>
          </a:bodyPr>
          <a:lstStyle/>
          <a:p>
            <a:pPr algn="ctr"/>
            <a:r>
              <a:rPr lang="es-ES" sz="1100" dirty="0">
                <a:solidFill>
                  <a:schemeClr val="tx1">
                    <a:lumMod val="50000"/>
                    <a:lumOff val="50000"/>
                  </a:schemeClr>
                </a:solidFill>
                <a:latin typeface="Geomanist Regular" panose="02000503000000020004" pitchFamily="2" charset="0"/>
                <a:ea typeface="Roboto Condensed" panose="020B0604020202020204" charset="0"/>
              </a:rPr>
              <a:t>Fuente: DANE</a:t>
            </a:r>
            <a:endParaRPr lang="es-CO" sz="1100" dirty="0">
              <a:solidFill>
                <a:schemeClr val="tx1">
                  <a:lumMod val="50000"/>
                  <a:lumOff val="50000"/>
                </a:schemeClr>
              </a:solidFill>
              <a:latin typeface="Geomanist Regular" panose="02000503000000020004" pitchFamily="2" charset="0"/>
              <a:ea typeface="Roboto Condensed" panose="020B0604020202020204" charset="0"/>
            </a:endParaRPr>
          </a:p>
        </p:txBody>
      </p:sp>
      <p:pic>
        <p:nvPicPr>
          <p:cNvPr id="12" name="Imagen 11">
            <a:extLst>
              <a:ext uri="{FF2B5EF4-FFF2-40B4-BE49-F238E27FC236}">
                <a16:creationId xmlns:a16="http://schemas.microsoft.com/office/drawing/2014/main" id="{32710543-C015-1FA0-B15D-F8494B309E87}"/>
              </a:ext>
            </a:extLst>
          </p:cNvPr>
          <p:cNvPicPr>
            <a:picLocks noChangeAspect="1"/>
          </p:cNvPicPr>
          <p:nvPr/>
        </p:nvPicPr>
        <p:blipFill rotWithShape="1">
          <a:blip r:embed="rId2"/>
          <a:srcRect l="26448" t="27789" r="9921" b="18035"/>
          <a:stretch/>
        </p:blipFill>
        <p:spPr>
          <a:xfrm>
            <a:off x="693018" y="1344942"/>
            <a:ext cx="10462662" cy="5010655"/>
          </a:xfrm>
          <a:prstGeom prst="rect">
            <a:avLst/>
          </a:prstGeom>
        </p:spPr>
      </p:pic>
      <p:sp>
        <p:nvSpPr>
          <p:cNvPr id="13" name="CuadroTexto 12">
            <a:extLst>
              <a:ext uri="{FF2B5EF4-FFF2-40B4-BE49-F238E27FC236}">
                <a16:creationId xmlns:a16="http://schemas.microsoft.com/office/drawing/2014/main" id="{DC288A07-41D7-4010-E693-022FC335C943}"/>
              </a:ext>
            </a:extLst>
          </p:cNvPr>
          <p:cNvSpPr txBox="1"/>
          <p:nvPr/>
        </p:nvSpPr>
        <p:spPr>
          <a:xfrm>
            <a:off x="8337083" y="2084938"/>
            <a:ext cx="2387065" cy="646331"/>
          </a:xfrm>
          <a:prstGeom prst="rect">
            <a:avLst/>
          </a:prstGeom>
          <a:noFill/>
        </p:spPr>
        <p:txBody>
          <a:bodyPr wrap="square" rtlCol="0">
            <a:spAutoFit/>
          </a:bodyPr>
          <a:lstStyle/>
          <a:p>
            <a:r>
              <a:rPr lang="es-ES" dirty="0"/>
              <a:t>Casanare mejora 6,2 puntos básicos, un 31%</a:t>
            </a:r>
            <a:endParaRPr lang="es-CO" dirty="0"/>
          </a:p>
        </p:txBody>
      </p:sp>
      <p:sp>
        <p:nvSpPr>
          <p:cNvPr id="9" name="CuadroTexto 8">
            <a:extLst>
              <a:ext uri="{FF2B5EF4-FFF2-40B4-BE49-F238E27FC236}">
                <a16:creationId xmlns:a16="http://schemas.microsoft.com/office/drawing/2014/main" id="{9E19A444-CAAE-4049-A396-B07A20ED4B3C}"/>
              </a:ext>
            </a:extLst>
          </p:cNvPr>
          <p:cNvSpPr txBox="1"/>
          <p:nvPr/>
        </p:nvSpPr>
        <p:spPr>
          <a:xfrm>
            <a:off x="2169152" y="469393"/>
            <a:ext cx="8193893" cy="830997"/>
          </a:xfrm>
          <a:prstGeom prst="rect">
            <a:avLst/>
          </a:prstGeom>
          <a:solidFill>
            <a:srgbClr val="C00000"/>
          </a:solidFill>
        </p:spPr>
        <p:txBody>
          <a:bodyPr wrap="square" rtlCol="0">
            <a:spAutoFit/>
          </a:bodyPr>
          <a:lstStyle/>
          <a:p>
            <a:r>
              <a:rPr lang="es-ES" sz="2400" spc="300" dirty="0">
                <a:solidFill>
                  <a:schemeClr val="bg1"/>
                </a:solidFill>
                <a:latin typeface="Montserrat" panose="00000500000000000000" pitchFamily="50" charset="0"/>
                <a:ea typeface="Open Sans" panose="020B0606030504020204" pitchFamily="34" charset="0"/>
                <a:cs typeface="Open Sans" panose="020B0606030504020204" pitchFamily="34" charset="0"/>
              </a:rPr>
              <a:t>Índice de Pobreza Multidimensional – IPM</a:t>
            </a:r>
          </a:p>
          <a:p>
            <a:r>
              <a:rPr lang="es-ES" sz="2400" spc="300" dirty="0">
                <a:solidFill>
                  <a:schemeClr val="bg1"/>
                </a:solidFill>
                <a:latin typeface="Montserrat" panose="00000500000000000000" pitchFamily="50" charset="0"/>
                <a:ea typeface="Open Sans" panose="020B0606030504020204" pitchFamily="34" charset="0"/>
                <a:cs typeface="Open Sans" panose="020B0606030504020204" pitchFamily="34" charset="0"/>
              </a:rPr>
              <a:t>Nacional 2010 - 2022</a:t>
            </a:r>
          </a:p>
        </p:txBody>
      </p:sp>
    </p:spTree>
    <p:extLst>
      <p:ext uri="{BB962C8B-B14F-4D97-AF65-F5344CB8AC3E}">
        <p14:creationId xmlns:p14="http://schemas.microsoft.com/office/powerpoint/2010/main" val="4288688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9696D04F-3A40-460E-916B-6EB19215E7A6}"/>
              </a:ext>
            </a:extLst>
          </p:cNvPr>
          <p:cNvGraphicFramePr>
            <a:graphicFrameLocks noGrp="1"/>
          </p:cNvGraphicFramePr>
          <p:nvPr>
            <p:extLst>
              <p:ext uri="{D42A27DB-BD31-4B8C-83A1-F6EECF244321}">
                <p14:modId xmlns:p14="http://schemas.microsoft.com/office/powerpoint/2010/main" val="1745783246"/>
              </p:ext>
            </p:extLst>
          </p:nvPr>
        </p:nvGraphicFramePr>
        <p:xfrm>
          <a:off x="762000" y="998942"/>
          <a:ext cx="8612697" cy="5191632"/>
        </p:xfrm>
        <a:graphic>
          <a:graphicData uri="http://schemas.openxmlformats.org/drawingml/2006/table">
            <a:tbl>
              <a:tblPr>
                <a:tableStyleId>{5C22544A-7EE6-4342-B048-85BDC9FD1C3A}</a:tableStyleId>
              </a:tblPr>
              <a:tblGrid>
                <a:gridCol w="4425668">
                  <a:extLst>
                    <a:ext uri="{9D8B030D-6E8A-4147-A177-3AD203B41FA5}">
                      <a16:colId xmlns:a16="http://schemas.microsoft.com/office/drawing/2014/main" val="2809796700"/>
                    </a:ext>
                  </a:extLst>
                </a:gridCol>
                <a:gridCol w="997947">
                  <a:extLst>
                    <a:ext uri="{9D8B030D-6E8A-4147-A177-3AD203B41FA5}">
                      <a16:colId xmlns:a16="http://schemas.microsoft.com/office/drawing/2014/main" val="2003440374"/>
                    </a:ext>
                  </a:extLst>
                </a:gridCol>
                <a:gridCol w="781000">
                  <a:extLst>
                    <a:ext uri="{9D8B030D-6E8A-4147-A177-3AD203B41FA5}">
                      <a16:colId xmlns:a16="http://schemas.microsoft.com/office/drawing/2014/main" val="2354522901"/>
                    </a:ext>
                  </a:extLst>
                </a:gridCol>
                <a:gridCol w="694222">
                  <a:extLst>
                    <a:ext uri="{9D8B030D-6E8A-4147-A177-3AD203B41FA5}">
                      <a16:colId xmlns:a16="http://schemas.microsoft.com/office/drawing/2014/main" val="2408574389"/>
                    </a:ext>
                  </a:extLst>
                </a:gridCol>
                <a:gridCol w="846084">
                  <a:extLst>
                    <a:ext uri="{9D8B030D-6E8A-4147-A177-3AD203B41FA5}">
                      <a16:colId xmlns:a16="http://schemas.microsoft.com/office/drawing/2014/main" val="978502967"/>
                    </a:ext>
                  </a:extLst>
                </a:gridCol>
                <a:gridCol w="867776">
                  <a:extLst>
                    <a:ext uri="{9D8B030D-6E8A-4147-A177-3AD203B41FA5}">
                      <a16:colId xmlns:a16="http://schemas.microsoft.com/office/drawing/2014/main" val="3196982117"/>
                    </a:ext>
                  </a:extLst>
                </a:gridCol>
              </a:tblGrid>
              <a:tr h="294080">
                <a:tc>
                  <a:txBody>
                    <a:bodyPr/>
                    <a:lstStyle/>
                    <a:p>
                      <a:pPr algn="ctr" fontAlgn="ctr"/>
                      <a:r>
                        <a:rPr lang="es-CO" sz="1600" b="1" u="none" strike="noStrike" dirty="0">
                          <a:effectLst/>
                          <a:latin typeface="Bio Sans" panose="020B0506020202040204" pitchFamily="34" charset="0"/>
                        </a:rPr>
                        <a:t>Casanare</a:t>
                      </a:r>
                      <a:endParaRPr lang="es-CO" sz="1600" b="1" i="0" u="none" strike="noStrike" dirty="0">
                        <a:solidFill>
                          <a:srgbClr val="000000"/>
                        </a:solidFill>
                        <a:effectLst/>
                        <a:latin typeface="Bio Sans" panose="020B0506020202040204" pitchFamily="34" charset="0"/>
                      </a:endParaRPr>
                    </a:p>
                  </a:txBody>
                  <a:tcPr marL="9525" marR="9525" marT="9525" marB="0" anchor="ctr">
                    <a:solidFill>
                      <a:schemeClr val="accent6">
                        <a:lumMod val="40000"/>
                        <a:lumOff val="60000"/>
                      </a:schemeClr>
                    </a:solidFill>
                  </a:tcPr>
                </a:tc>
                <a:tc>
                  <a:txBody>
                    <a:bodyPr/>
                    <a:lstStyle/>
                    <a:p>
                      <a:pPr algn="ctr" fontAlgn="ctr"/>
                      <a:r>
                        <a:rPr lang="es-CO" sz="1600" b="1" u="none" strike="noStrike" dirty="0">
                          <a:effectLst/>
                          <a:latin typeface="Bio Sans" panose="020B0506020202040204" pitchFamily="34" charset="0"/>
                        </a:rPr>
                        <a:t>2018</a:t>
                      </a:r>
                      <a:endParaRPr lang="es-CO" sz="1600" b="1" i="0" u="none" strike="noStrike" dirty="0">
                        <a:solidFill>
                          <a:srgbClr val="000000"/>
                        </a:solidFill>
                        <a:effectLst/>
                        <a:latin typeface="Bio Sans" panose="020B0506020202040204" pitchFamily="34" charset="0"/>
                      </a:endParaRPr>
                    </a:p>
                  </a:txBody>
                  <a:tcPr marL="9525" marR="9525" marT="9525" marB="0" anchor="ctr">
                    <a:solidFill>
                      <a:schemeClr val="bg1"/>
                    </a:solidFill>
                  </a:tcPr>
                </a:tc>
                <a:tc>
                  <a:txBody>
                    <a:bodyPr/>
                    <a:lstStyle/>
                    <a:p>
                      <a:pPr algn="ctr" fontAlgn="ctr"/>
                      <a:r>
                        <a:rPr lang="es-CO" sz="1600" b="1" u="none" strike="noStrike" dirty="0">
                          <a:effectLst/>
                          <a:latin typeface="Bio Sans" panose="020B0506020202040204" pitchFamily="34" charset="0"/>
                        </a:rPr>
                        <a:t>2019</a:t>
                      </a:r>
                      <a:endParaRPr lang="es-CO" sz="1600" b="1" i="0" u="none" strike="noStrike" dirty="0">
                        <a:solidFill>
                          <a:srgbClr val="000000"/>
                        </a:solidFill>
                        <a:effectLst/>
                        <a:latin typeface="Bio Sans" panose="020B0506020202040204" pitchFamily="34" charset="0"/>
                      </a:endParaRPr>
                    </a:p>
                  </a:txBody>
                  <a:tcPr marL="9525" marR="9525" marT="9525" marB="0" anchor="ctr">
                    <a:solidFill>
                      <a:schemeClr val="bg1"/>
                    </a:solidFill>
                  </a:tcPr>
                </a:tc>
                <a:tc>
                  <a:txBody>
                    <a:bodyPr/>
                    <a:lstStyle/>
                    <a:p>
                      <a:pPr algn="ctr" fontAlgn="ctr"/>
                      <a:r>
                        <a:rPr lang="es-CO" sz="1600" b="1" u="none" strike="noStrike" dirty="0">
                          <a:effectLst/>
                          <a:latin typeface="Bio Sans" panose="020B0506020202040204" pitchFamily="34" charset="0"/>
                        </a:rPr>
                        <a:t>2020</a:t>
                      </a:r>
                      <a:endParaRPr lang="es-CO" sz="1600" b="1" i="0" u="none" strike="noStrike" dirty="0">
                        <a:solidFill>
                          <a:srgbClr val="000000"/>
                        </a:solidFill>
                        <a:effectLst/>
                        <a:latin typeface="Bio Sans" panose="020B0506020202040204" pitchFamily="34" charset="0"/>
                      </a:endParaRPr>
                    </a:p>
                  </a:txBody>
                  <a:tcPr marL="9525" marR="9525" marT="9525" marB="0" anchor="ctr">
                    <a:solidFill>
                      <a:schemeClr val="bg1"/>
                    </a:solidFill>
                  </a:tcPr>
                </a:tc>
                <a:tc>
                  <a:txBody>
                    <a:bodyPr/>
                    <a:lstStyle/>
                    <a:p>
                      <a:pPr algn="ctr" fontAlgn="ctr"/>
                      <a:r>
                        <a:rPr lang="es-CO" sz="1600" b="1" u="none" strike="noStrike" dirty="0">
                          <a:effectLst/>
                          <a:latin typeface="Bio Sans" panose="020B0506020202040204" pitchFamily="34" charset="0"/>
                        </a:rPr>
                        <a:t>2021</a:t>
                      </a:r>
                      <a:endParaRPr lang="es-CO" sz="1600" b="1" i="0" u="none" strike="noStrike" dirty="0">
                        <a:solidFill>
                          <a:srgbClr val="000000"/>
                        </a:solidFill>
                        <a:effectLst/>
                        <a:latin typeface="Bio Sans" panose="020B0506020202040204" pitchFamily="34" charset="0"/>
                      </a:endParaRPr>
                    </a:p>
                  </a:txBody>
                  <a:tcPr marL="9525" marR="9525" marT="9525" marB="0" anchor="ctr">
                    <a:solidFill>
                      <a:schemeClr val="bg1"/>
                    </a:solidFill>
                  </a:tcPr>
                </a:tc>
                <a:tc>
                  <a:txBody>
                    <a:bodyPr/>
                    <a:lstStyle/>
                    <a:p>
                      <a:pPr algn="ctr" fontAlgn="ctr"/>
                      <a:r>
                        <a:rPr lang="es-CO" sz="1600" b="1" u="none" strike="noStrike" dirty="0">
                          <a:effectLst/>
                          <a:latin typeface="Bio Sans" panose="020B0506020202040204" pitchFamily="34" charset="0"/>
                        </a:rPr>
                        <a:t>2022</a:t>
                      </a:r>
                      <a:endParaRPr lang="es-CO" sz="1600" b="1" i="0" u="none" strike="noStrike" dirty="0">
                        <a:solidFill>
                          <a:srgbClr val="000000"/>
                        </a:solidFill>
                        <a:effectLst/>
                        <a:latin typeface="Bio Sans" panose="020B0506020202040204" pitchFamily="34" charset="0"/>
                      </a:endParaRPr>
                    </a:p>
                  </a:txBody>
                  <a:tcPr marL="9525" marR="9525" marT="9525" marB="0" anchor="ctr">
                    <a:solidFill>
                      <a:schemeClr val="bg1"/>
                    </a:solidFill>
                  </a:tcPr>
                </a:tc>
                <a:extLst>
                  <a:ext uri="{0D108BD9-81ED-4DB2-BD59-A6C34878D82A}">
                    <a16:rowId xmlns:a16="http://schemas.microsoft.com/office/drawing/2014/main" val="92707877"/>
                  </a:ext>
                </a:extLst>
              </a:tr>
              <a:tr h="294080">
                <a:tc>
                  <a:txBody>
                    <a:bodyPr/>
                    <a:lstStyle/>
                    <a:p>
                      <a:pPr algn="ctr" fontAlgn="b"/>
                      <a:r>
                        <a:rPr lang="es-CO" sz="1600" u="none" strike="noStrike" dirty="0">
                          <a:effectLst/>
                          <a:latin typeface="Bio Sans Light" panose="020B0406020202040204" pitchFamily="34" charset="0"/>
                        </a:rPr>
                        <a:t>Analfabetismo</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accent6">
                        <a:lumMod val="40000"/>
                        <a:lumOff val="60000"/>
                      </a:schemeClr>
                    </a:solidFill>
                  </a:tcPr>
                </a:tc>
                <a:tc>
                  <a:txBody>
                    <a:bodyPr/>
                    <a:lstStyle/>
                    <a:p>
                      <a:pPr algn="ctr" fontAlgn="b"/>
                      <a:r>
                        <a:rPr lang="es-CO" sz="1600" u="none" strike="noStrike" dirty="0">
                          <a:effectLst/>
                          <a:latin typeface="Bio Sans Light" panose="020B0406020202040204" pitchFamily="34" charset="0"/>
                        </a:rPr>
                        <a:t>8,8</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8,4</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6,9</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6,7</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5,5</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extLst>
                  <a:ext uri="{0D108BD9-81ED-4DB2-BD59-A6C34878D82A}">
                    <a16:rowId xmlns:a16="http://schemas.microsoft.com/office/drawing/2014/main" val="2479608558"/>
                  </a:ext>
                </a:extLst>
              </a:tr>
              <a:tr h="294080">
                <a:tc>
                  <a:txBody>
                    <a:bodyPr/>
                    <a:lstStyle/>
                    <a:p>
                      <a:pPr algn="ctr" fontAlgn="b"/>
                      <a:r>
                        <a:rPr lang="es-CO" sz="1600" u="none" strike="noStrike" dirty="0">
                          <a:effectLst/>
                          <a:latin typeface="Bio Sans Light" panose="020B0406020202040204" pitchFamily="34" charset="0"/>
                        </a:rPr>
                        <a:t>Bajo logro educativo</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accent6">
                        <a:lumMod val="40000"/>
                        <a:lumOff val="60000"/>
                      </a:schemeClr>
                    </a:solidFill>
                  </a:tcPr>
                </a:tc>
                <a:tc>
                  <a:txBody>
                    <a:bodyPr/>
                    <a:lstStyle/>
                    <a:p>
                      <a:pPr algn="ctr" fontAlgn="b"/>
                      <a:r>
                        <a:rPr lang="es-CO" sz="1600" u="none" strike="noStrike" dirty="0">
                          <a:effectLst/>
                          <a:latin typeface="Bio Sans Light" panose="020B0406020202040204" pitchFamily="34" charset="0"/>
                        </a:rPr>
                        <a:t>53,2</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53,7</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50,0</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47,7</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45,8</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extLst>
                  <a:ext uri="{0D108BD9-81ED-4DB2-BD59-A6C34878D82A}">
                    <a16:rowId xmlns:a16="http://schemas.microsoft.com/office/drawing/2014/main" val="678672180"/>
                  </a:ext>
                </a:extLst>
              </a:tr>
              <a:tr h="427325">
                <a:tc>
                  <a:txBody>
                    <a:bodyPr/>
                    <a:lstStyle/>
                    <a:p>
                      <a:pPr algn="ctr" fontAlgn="b"/>
                      <a:r>
                        <a:rPr lang="es-ES" sz="1600" u="none" strike="noStrike" dirty="0">
                          <a:effectLst/>
                          <a:latin typeface="Bio Sans Light" panose="020B0406020202040204" pitchFamily="34" charset="0"/>
                        </a:rPr>
                        <a:t>Barreras a servicios para cuidado de la primera infancia</a:t>
                      </a:r>
                      <a:endParaRPr lang="es-ES" sz="1600" b="0" i="0" u="none" strike="noStrike" dirty="0">
                        <a:solidFill>
                          <a:srgbClr val="000000"/>
                        </a:solidFill>
                        <a:effectLst/>
                        <a:latin typeface="Bio Sans Light" panose="020B0406020202040204" pitchFamily="34" charset="0"/>
                      </a:endParaRPr>
                    </a:p>
                  </a:txBody>
                  <a:tcPr marL="9525" marR="9525" marT="9525" marB="0" anchor="ctr">
                    <a:solidFill>
                      <a:schemeClr val="accent6">
                        <a:lumMod val="40000"/>
                        <a:lumOff val="60000"/>
                      </a:schemeClr>
                    </a:solidFill>
                  </a:tcPr>
                </a:tc>
                <a:tc>
                  <a:txBody>
                    <a:bodyPr/>
                    <a:lstStyle/>
                    <a:p>
                      <a:pPr algn="ctr" fontAlgn="b"/>
                      <a:r>
                        <a:rPr lang="es-CO" sz="1600" u="none" strike="noStrike" dirty="0">
                          <a:effectLst/>
                          <a:latin typeface="Bio Sans Light" panose="020B0406020202040204" pitchFamily="34" charset="0"/>
                        </a:rPr>
                        <a:t>8,0</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8,2</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8,4</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8,6</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9,5</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extLst>
                  <a:ext uri="{0D108BD9-81ED-4DB2-BD59-A6C34878D82A}">
                    <a16:rowId xmlns:a16="http://schemas.microsoft.com/office/drawing/2014/main" val="1270082116"/>
                  </a:ext>
                </a:extLst>
              </a:tr>
              <a:tr h="344074">
                <a:tc>
                  <a:txBody>
                    <a:bodyPr/>
                    <a:lstStyle/>
                    <a:p>
                      <a:pPr algn="ctr" fontAlgn="b"/>
                      <a:r>
                        <a:rPr lang="es-ES" sz="1600" u="none" strike="noStrike" dirty="0">
                          <a:effectLst/>
                          <a:latin typeface="Bio Sans Light" panose="020B0406020202040204" pitchFamily="34" charset="0"/>
                        </a:rPr>
                        <a:t>Barreras de acceso a servicios de salud</a:t>
                      </a:r>
                      <a:endParaRPr lang="es-ES" sz="1600" b="0" i="0" u="none" strike="noStrike" dirty="0">
                        <a:solidFill>
                          <a:srgbClr val="000000"/>
                        </a:solidFill>
                        <a:effectLst/>
                        <a:latin typeface="Bio Sans Light" panose="020B0406020202040204" pitchFamily="34" charset="0"/>
                      </a:endParaRPr>
                    </a:p>
                  </a:txBody>
                  <a:tcPr marL="9525" marR="9525" marT="9525" marB="0" anchor="ctr">
                    <a:solidFill>
                      <a:schemeClr val="accent6">
                        <a:lumMod val="40000"/>
                        <a:lumOff val="60000"/>
                      </a:schemeClr>
                    </a:solidFill>
                  </a:tcPr>
                </a:tc>
                <a:tc>
                  <a:txBody>
                    <a:bodyPr/>
                    <a:lstStyle/>
                    <a:p>
                      <a:pPr algn="ctr" fontAlgn="b"/>
                      <a:r>
                        <a:rPr lang="es-CO" sz="1600" u="none" strike="noStrike" dirty="0">
                          <a:effectLst/>
                          <a:latin typeface="Bio Sans Light" panose="020B0406020202040204" pitchFamily="34" charset="0"/>
                        </a:rPr>
                        <a:t>8,0</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3,6</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2,3</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1,3</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1,1</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extLst>
                  <a:ext uri="{0D108BD9-81ED-4DB2-BD59-A6C34878D82A}">
                    <a16:rowId xmlns:a16="http://schemas.microsoft.com/office/drawing/2014/main" val="299396257"/>
                  </a:ext>
                </a:extLst>
              </a:tr>
              <a:tr h="294080">
                <a:tc>
                  <a:txBody>
                    <a:bodyPr/>
                    <a:lstStyle/>
                    <a:p>
                      <a:pPr algn="ctr" fontAlgn="b"/>
                      <a:r>
                        <a:rPr lang="es-CO" sz="1600" u="none" strike="noStrike" dirty="0">
                          <a:effectLst/>
                          <a:latin typeface="Bio Sans Light" panose="020B0406020202040204" pitchFamily="34" charset="0"/>
                        </a:rPr>
                        <a:t>Desempleo de larga duración</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accent6">
                        <a:lumMod val="40000"/>
                        <a:lumOff val="60000"/>
                      </a:schemeClr>
                    </a:solidFill>
                  </a:tcPr>
                </a:tc>
                <a:tc>
                  <a:txBody>
                    <a:bodyPr/>
                    <a:lstStyle/>
                    <a:p>
                      <a:pPr algn="ctr" fontAlgn="b"/>
                      <a:r>
                        <a:rPr lang="es-CO" sz="1600" u="none" strike="noStrike" dirty="0">
                          <a:effectLst/>
                          <a:latin typeface="Bio Sans Light" panose="020B0406020202040204" pitchFamily="34" charset="0"/>
                        </a:rPr>
                        <a:t>7,1</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8,6</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12,4</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11,6</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11,9</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extLst>
                  <a:ext uri="{0D108BD9-81ED-4DB2-BD59-A6C34878D82A}">
                    <a16:rowId xmlns:a16="http://schemas.microsoft.com/office/drawing/2014/main" val="3243790590"/>
                  </a:ext>
                </a:extLst>
              </a:tr>
              <a:tr h="294080">
                <a:tc>
                  <a:txBody>
                    <a:bodyPr/>
                    <a:lstStyle/>
                    <a:p>
                      <a:pPr algn="ctr" fontAlgn="b"/>
                      <a:r>
                        <a:rPr lang="es-CO" sz="1600" u="none" strike="noStrike" dirty="0">
                          <a:effectLst/>
                          <a:latin typeface="Bio Sans Light" panose="020B0406020202040204" pitchFamily="34" charset="0"/>
                        </a:rPr>
                        <a:t>Hacinamiento crítico</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accent6">
                        <a:lumMod val="40000"/>
                        <a:lumOff val="60000"/>
                      </a:schemeClr>
                    </a:solidFill>
                  </a:tcPr>
                </a:tc>
                <a:tc>
                  <a:txBody>
                    <a:bodyPr/>
                    <a:lstStyle/>
                    <a:p>
                      <a:pPr algn="ctr" fontAlgn="b"/>
                      <a:r>
                        <a:rPr lang="es-CO" sz="1600" u="none" strike="noStrike" dirty="0">
                          <a:effectLst/>
                          <a:latin typeface="Bio Sans Light" panose="020B0406020202040204" pitchFamily="34" charset="0"/>
                        </a:rPr>
                        <a:t>11,4</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9,7</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10,0</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10,5</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9,1</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extLst>
                  <a:ext uri="{0D108BD9-81ED-4DB2-BD59-A6C34878D82A}">
                    <a16:rowId xmlns:a16="http://schemas.microsoft.com/office/drawing/2014/main" val="390792106"/>
                  </a:ext>
                </a:extLst>
              </a:tr>
              <a:tr h="344074">
                <a:tc>
                  <a:txBody>
                    <a:bodyPr/>
                    <a:lstStyle/>
                    <a:p>
                      <a:pPr algn="ctr" fontAlgn="b"/>
                      <a:r>
                        <a:rPr lang="es-CO" sz="1600" u="none" strike="noStrike" dirty="0">
                          <a:effectLst/>
                          <a:latin typeface="Bio Sans Light" panose="020B0406020202040204" pitchFamily="34" charset="0"/>
                        </a:rPr>
                        <a:t>Inadecuada eliminación de excretas</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accent6">
                        <a:lumMod val="40000"/>
                        <a:lumOff val="60000"/>
                      </a:schemeClr>
                    </a:solidFill>
                  </a:tcPr>
                </a:tc>
                <a:tc>
                  <a:txBody>
                    <a:bodyPr/>
                    <a:lstStyle/>
                    <a:p>
                      <a:pPr algn="ctr" fontAlgn="b"/>
                      <a:r>
                        <a:rPr lang="es-CO" sz="1600" u="none" strike="noStrike" dirty="0">
                          <a:effectLst/>
                          <a:latin typeface="Bio Sans Light" panose="020B0406020202040204" pitchFamily="34" charset="0"/>
                        </a:rPr>
                        <a:t>6,3</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6,9</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8,1</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7,6</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7,3</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extLst>
                  <a:ext uri="{0D108BD9-81ED-4DB2-BD59-A6C34878D82A}">
                    <a16:rowId xmlns:a16="http://schemas.microsoft.com/office/drawing/2014/main" val="3211336864"/>
                  </a:ext>
                </a:extLst>
              </a:tr>
              <a:tr h="294080">
                <a:tc>
                  <a:txBody>
                    <a:bodyPr/>
                    <a:lstStyle/>
                    <a:p>
                      <a:pPr algn="ctr" fontAlgn="b"/>
                      <a:r>
                        <a:rPr lang="es-CO" sz="1600" u="none" strike="noStrike" dirty="0">
                          <a:effectLst/>
                          <a:latin typeface="Bio Sans Light" panose="020B0406020202040204" pitchFamily="34" charset="0"/>
                        </a:rPr>
                        <a:t>Inasistencia escolar</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accent6">
                        <a:lumMod val="40000"/>
                        <a:lumOff val="60000"/>
                      </a:schemeClr>
                    </a:solidFill>
                  </a:tcPr>
                </a:tc>
                <a:tc>
                  <a:txBody>
                    <a:bodyPr/>
                    <a:lstStyle/>
                    <a:p>
                      <a:pPr algn="ctr" fontAlgn="b"/>
                      <a:r>
                        <a:rPr lang="es-CO" sz="1600" b="1" u="none" strike="noStrike" dirty="0">
                          <a:effectLst/>
                          <a:latin typeface="Bio Sans Light" panose="020B0406020202040204" pitchFamily="34" charset="0"/>
                        </a:rPr>
                        <a:t>3,9</a:t>
                      </a:r>
                      <a:endParaRPr lang="es-CO" sz="1600" b="1"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b="1" u="none" strike="noStrike" dirty="0">
                          <a:effectLst/>
                          <a:latin typeface="Bio Sans Light" panose="020B0406020202040204" pitchFamily="34" charset="0"/>
                        </a:rPr>
                        <a:t>4,1</a:t>
                      </a:r>
                      <a:endParaRPr lang="es-CO" sz="1600" b="1"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b="1" u="none" strike="noStrike" dirty="0">
                          <a:effectLst/>
                          <a:latin typeface="Bio Sans Light" panose="020B0406020202040204" pitchFamily="34" charset="0"/>
                        </a:rPr>
                        <a:t>18,1</a:t>
                      </a:r>
                      <a:endParaRPr lang="es-CO" sz="1600" b="1"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b="1" u="none" strike="noStrike" dirty="0">
                          <a:effectLst/>
                          <a:latin typeface="Bio Sans Light" panose="020B0406020202040204" pitchFamily="34" charset="0"/>
                        </a:rPr>
                        <a:t>8,6</a:t>
                      </a:r>
                      <a:endParaRPr lang="es-CO" sz="1600" b="1"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b="1" u="none" strike="noStrike" dirty="0">
                          <a:effectLst/>
                          <a:latin typeface="Bio Sans Light" panose="020B0406020202040204" pitchFamily="34" charset="0"/>
                        </a:rPr>
                        <a:t>3,3</a:t>
                      </a:r>
                      <a:endParaRPr lang="es-CO" sz="1600" b="1"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extLst>
                  <a:ext uri="{0D108BD9-81ED-4DB2-BD59-A6C34878D82A}">
                    <a16:rowId xmlns:a16="http://schemas.microsoft.com/office/drawing/2014/main" val="962715588"/>
                  </a:ext>
                </a:extLst>
              </a:tr>
              <a:tr h="427325">
                <a:tc>
                  <a:txBody>
                    <a:bodyPr/>
                    <a:lstStyle/>
                    <a:p>
                      <a:pPr algn="ctr" fontAlgn="b"/>
                      <a:r>
                        <a:rPr lang="es-CO" sz="1600" u="none" strike="noStrike" dirty="0">
                          <a:effectLst/>
                          <a:latin typeface="Bio Sans Light" panose="020B0406020202040204" pitchFamily="34" charset="0"/>
                        </a:rPr>
                        <a:t>Material inadecuado de paredes exteriores</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accent6">
                        <a:lumMod val="40000"/>
                        <a:lumOff val="60000"/>
                      </a:schemeClr>
                    </a:solidFill>
                  </a:tcPr>
                </a:tc>
                <a:tc>
                  <a:txBody>
                    <a:bodyPr/>
                    <a:lstStyle/>
                    <a:p>
                      <a:pPr algn="ctr" fontAlgn="b"/>
                      <a:r>
                        <a:rPr lang="es-CO" sz="1600" u="none" strike="noStrike" dirty="0">
                          <a:effectLst/>
                          <a:latin typeface="Bio Sans Light" panose="020B0406020202040204" pitchFamily="34" charset="0"/>
                        </a:rPr>
                        <a:t>4,7</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4,6</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4,7</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5,4</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4,6</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extLst>
                  <a:ext uri="{0D108BD9-81ED-4DB2-BD59-A6C34878D82A}">
                    <a16:rowId xmlns:a16="http://schemas.microsoft.com/office/drawing/2014/main" val="224640420"/>
                  </a:ext>
                </a:extLst>
              </a:tr>
              <a:tr h="294080">
                <a:tc>
                  <a:txBody>
                    <a:bodyPr/>
                    <a:lstStyle/>
                    <a:p>
                      <a:pPr algn="ctr" fontAlgn="b"/>
                      <a:r>
                        <a:rPr lang="es-CO" sz="1600" u="none" strike="noStrike" dirty="0">
                          <a:effectLst/>
                          <a:latin typeface="Bio Sans Light" panose="020B0406020202040204" pitchFamily="34" charset="0"/>
                        </a:rPr>
                        <a:t>Material inadecuado de pisos</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accent6">
                        <a:lumMod val="40000"/>
                        <a:lumOff val="60000"/>
                      </a:schemeClr>
                    </a:solidFill>
                  </a:tcPr>
                </a:tc>
                <a:tc>
                  <a:txBody>
                    <a:bodyPr/>
                    <a:lstStyle/>
                    <a:p>
                      <a:pPr algn="ctr" fontAlgn="b"/>
                      <a:r>
                        <a:rPr lang="es-CO" sz="1600" u="none" strike="noStrike" dirty="0">
                          <a:effectLst/>
                          <a:latin typeface="Bio Sans Light" panose="020B0406020202040204" pitchFamily="34" charset="0"/>
                        </a:rPr>
                        <a:t>5,4</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6,4</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5,2</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6,4</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5,4</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extLst>
                  <a:ext uri="{0D108BD9-81ED-4DB2-BD59-A6C34878D82A}">
                    <a16:rowId xmlns:a16="http://schemas.microsoft.com/office/drawing/2014/main" val="1689591478"/>
                  </a:ext>
                </a:extLst>
              </a:tr>
              <a:tr h="294080">
                <a:tc>
                  <a:txBody>
                    <a:bodyPr/>
                    <a:lstStyle/>
                    <a:p>
                      <a:pPr algn="ctr" fontAlgn="b"/>
                      <a:r>
                        <a:rPr lang="es-CO" sz="1600" u="none" strike="noStrike" dirty="0">
                          <a:effectLst/>
                          <a:latin typeface="Bio Sans Light" panose="020B0406020202040204" pitchFamily="34" charset="0"/>
                        </a:rPr>
                        <a:t>Rezago escolar</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accent6">
                        <a:lumMod val="40000"/>
                        <a:lumOff val="60000"/>
                      </a:schemeClr>
                    </a:solidFill>
                  </a:tcPr>
                </a:tc>
                <a:tc>
                  <a:txBody>
                    <a:bodyPr/>
                    <a:lstStyle/>
                    <a:p>
                      <a:pPr algn="ctr" fontAlgn="b"/>
                      <a:r>
                        <a:rPr lang="es-CO" sz="1600" u="none" strike="noStrike" dirty="0">
                          <a:effectLst/>
                          <a:latin typeface="Bio Sans Light" panose="020B0406020202040204" pitchFamily="34" charset="0"/>
                        </a:rPr>
                        <a:t>31,0</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27,1</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28,5</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26,6</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26,8</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extLst>
                  <a:ext uri="{0D108BD9-81ED-4DB2-BD59-A6C34878D82A}">
                    <a16:rowId xmlns:a16="http://schemas.microsoft.com/office/drawing/2014/main" val="3391683802"/>
                  </a:ext>
                </a:extLst>
              </a:tr>
              <a:tr h="344074">
                <a:tc>
                  <a:txBody>
                    <a:bodyPr/>
                    <a:lstStyle/>
                    <a:p>
                      <a:pPr algn="ctr" fontAlgn="b"/>
                      <a:r>
                        <a:rPr lang="es-ES" sz="1600" u="none" strike="noStrike" dirty="0">
                          <a:effectLst/>
                          <a:latin typeface="Bio Sans Light" panose="020B0406020202040204" pitchFamily="34" charset="0"/>
                        </a:rPr>
                        <a:t>Sin acceso a fuente de agua mejorada</a:t>
                      </a:r>
                      <a:endParaRPr lang="es-ES" sz="1600" b="0" i="0" u="none" strike="noStrike" dirty="0">
                        <a:solidFill>
                          <a:srgbClr val="000000"/>
                        </a:solidFill>
                        <a:effectLst/>
                        <a:latin typeface="Bio Sans Light" panose="020B0406020202040204" pitchFamily="34" charset="0"/>
                      </a:endParaRPr>
                    </a:p>
                  </a:txBody>
                  <a:tcPr marL="9525" marR="9525" marT="9525" marB="0" anchor="ctr">
                    <a:solidFill>
                      <a:schemeClr val="accent6">
                        <a:lumMod val="40000"/>
                        <a:lumOff val="60000"/>
                      </a:schemeClr>
                    </a:solidFill>
                  </a:tcPr>
                </a:tc>
                <a:tc>
                  <a:txBody>
                    <a:bodyPr/>
                    <a:lstStyle/>
                    <a:p>
                      <a:pPr algn="ctr" fontAlgn="b"/>
                      <a:r>
                        <a:rPr lang="es-CO" sz="1600" u="none" strike="noStrike" dirty="0">
                          <a:effectLst/>
                          <a:latin typeface="Bio Sans Light" panose="020B0406020202040204" pitchFamily="34" charset="0"/>
                        </a:rPr>
                        <a:t>7,7</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8,4</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10,4</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8,5</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7,3</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extLst>
                  <a:ext uri="{0D108BD9-81ED-4DB2-BD59-A6C34878D82A}">
                    <a16:rowId xmlns:a16="http://schemas.microsoft.com/office/drawing/2014/main" val="942404361"/>
                  </a:ext>
                </a:extLst>
              </a:tr>
              <a:tr h="294080">
                <a:tc>
                  <a:txBody>
                    <a:bodyPr/>
                    <a:lstStyle/>
                    <a:p>
                      <a:pPr algn="ctr" fontAlgn="b"/>
                      <a:r>
                        <a:rPr lang="es-CO" sz="1600" u="none" strike="noStrike" dirty="0">
                          <a:effectLst/>
                          <a:latin typeface="Bio Sans Light" panose="020B0406020202040204" pitchFamily="34" charset="0"/>
                        </a:rPr>
                        <a:t>Sin aseguramiento en salud</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accent6">
                        <a:lumMod val="40000"/>
                        <a:lumOff val="60000"/>
                      </a:schemeClr>
                    </a:solidFill>
                  </a:tcPr>
                </a:tc>
                <a:tc>
                  <a:txBody>
                    <a:bodyPr/>
                    <a:lstStyle/>
                    <a:p>
                      <a:pPr algn="ctr" fontAlgn="b"/>
                      <a:r>
                        <a:rPr lang="es-CO" sz="1600" u="none" strike="noStrike" dirty="0">
                          <a:effectLst/>
                          <a:latin typeface="Bio Sans Light" panose="020B0406020202040204" pitchFamily="34" charset="0"/>
                        </a:rPr>
                        <a:t>10,8</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11,1</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12,6</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10,5</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8,7</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extLst>
                  <a:ext uri="{0D108BD9-81ED-4DB2-BD59-A6C34878D82A}">
                    <a16:rowId xmlns:a16="http://schemas.microsoft.com/office/drawing/2014/main" val="2469442707"/>
                  </a:ext>
                </a:extLst>
              </a:tr>
              <a:tr h="294080">
                <a:tc>
                  <a:txBody>
                    <a:bodyPr/>
                    <a:lstStyle/>
                    <a:p>
                      <a:pPr algn="ctr" fontAlgn="b"/>
                      <a:r>
                        <a:rPr lang="es-CO" sz="1600" u="none" strike="noStrike" dirty="0">
                          <a:effectLst/>
                          <a:latin typeface="Bio Sans Light" panose="020B0406020202040204" pitchFamily="34" charset="0"/>
                        </a:rPr>
                        <a:t>Trabajo infantil</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accent6">
                        <a:lumMod val="40000"/>
                        <a:lumOff val="60000"/>
                      </a:schemeClr>
                    </a:solidFill>
                  </a:tcPr>
                </a:tc>
                <a:tc>
                  <a:txBody>
                    <a:bodyPr/>
                    <a:lstStyle/>
                    <a:p>
                      <a:pPr algn="ctr" fontAlgn="b"/>
                      <a:r>
                        <a:rPr lang="es-CO" sz="1600" u="none" strike="noStrike" dirty="0">
                          <a:effectLst/>
                          <a:latin typeface="Bio Sans Light" panose="020B0406020202040204" pitchFamily="34" charset="0"/>
                        </a:rPr>
                        <a:t>3,4</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1,9</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1,6</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1,6</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2,0</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extLst>
                  <a:ext uri="{0D108BD9-81ED-4DB2-BD59-A6C34878D82A}">
                    <a16:rowId xmlns:a16="http://schemas.microsoft.com/office/drawing/2014/main" val="1861962618"/>
                  </a:ext>
                </a:extLst>
              </a:tr>
              <a:tr h="294080">
                <a:tc>
                  <a:txBody>
                    <a:bodyPr/>
                    <a:lstStyle/>
                    <a:p>
                      <a:pPr algn="ctr" fontAlgn="b"/>
                      <a:r>
                        <a:rPr lang="es-CO" sz="1600" u="none" strike="noStrike" dirty="0">
                          <a:effectLst/>
                          <a:latin typeface="Bio Sans Light" panose="020B0406020202040204" pitchFamily="34" charset="0"/>
                        </a:rPr>
                        <a:t>Trabajo informal</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accent6">
                        <a:lumMod val="40000"/>
                        <a:lumOff val="60000"/>
                      </a:schemeClr>
                    </a:solidFill>
                  </a:tcPr>
                </a:tc>
                <a:tc>
                  <a:txBody>
                    <a:bodyPr/>
                    <a:lstStyle/>
                    <a:p>
                      <a:pPr algn="ctr" fontAlgn="b"/>
                      <a:r>
                        <a:rPr lang="es-CO" sz="1600" u="none" strike="noStrike" dirty="0">
                          <a:effectLst/>
                          <a:latin typeface="Bio Sans Light" panose="020B0406020202040204" pitchFamily="34" charset="0"/>
                        </a:rPr>
                        <a:t>81,4</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80,9</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78,0</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79,9</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80,0</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extLst>
                  <a:ext uri="{0D108BD9-81ED-4DB2-BD59-A6C34878D82A}">
                    <a16:rowId xmlns:a16="http://schemas.microsoft.com/office/drawing/2014/main" val="2872542776"/>
                  </a:ext>
                </a:extLst>
              </a:tr>
            </a:tbl>
          </a:graphicData>
        </a:graphic>
      </p:graphicFrame>
      <p:sp>
        <p:nvSpPr>
          <p:cNvPr id="6" name="CuadroTexto 5">
            <a:extLst>
              <a:ext uri="{FF2B5EF4-FFF2-40B4-BE49-F238E27FC236}">
                <a16:creationId xmlns:a16="http://schemas.microsoft.com/office/drawing/2014/main" id="{572F1D8A-49A6-F936-D699-B9BA40816724}"/>
              </a:ext>
            </a:extLst>
          </p:cNvPr>
          <p:cNvSpPr txBox="1"/>
          <p:nvPr/>
        </p:nvSpPr>
        <p:spPr>
          <a:xfrm>
            <a:off x="10488353" y="6190574"/>
            <a:ext cx="998826" cy="261610"/>
          </a:xfrm>
          <a:prstGeom prst="rect">
            <a:avLst/>
          </a:prstGeom>
          <a:noFill/>
        </p:spPr>
        <p:txBody>
          <a:bodyPr wrap="square" rtlCol="0">
            <a:spAutoFit/>
          </a:bodyPr>
          <a:lstStyle/>
          <a:p>
            <a:pPr algn="ctr"/>
            <a:r>
              <a:rPr lang="es-ES" sz="1100" dirty="0">
                <a:solidFill>
                  <a:schemeClr val="tx1">
                    <a:lumMod val="50000"/>
                    <a:lumOff val="50000"/>
                  </a:schemeClr>
                </a:solidFill>
                <a:latin typeface="Geomanist Regular" panose="02000503000000020004" pitchFamily="2" charset="0"/>
                <a:ea typeface="Roboto Condensed" panose="020B0604020202020204" charset="0"/>
              </a:rPr>
              <a:t>Fuente: DANE</a:t>
            </a:r>
            <a:endParaRPr lang="es-CO" sz="1100" dirty="0">
              <a:solidFill>
                <a:schemeClr val="tx1">
                  <a:lumMod val="50000"/>
                  <a:lumOff val="50000"/>
                </a:schemeClr>
              </a:solidFill>
              <a:latin typeface="Geomanist Regular" panose="02000503000000020004" pitchFamily="2" charset="0"/>
              <a:ea typeface="Roboto Condensed" panose="020B0604020202020204" charset="0"/>
            </a:endParaRPr>
          </a:p>
        </p:txBody>
      </p:sp>
      <p:sp>
        <p:nvSpPr>
          <p:cNvPr id="8" name="Cerrar llave 7">
            <a:extLst>
              <a:ext uri="{FF2B5EF4-FFF2-40B4-BE49-F238E27FC236}">
                <a16:creationId xmlns:a16="http://schemas.microsoft.com/office/drawing/2014/main" id="{91DBE943-B789-6F35-2064-63D400A2ACBF}"/>
              </a:ext>
            </a:extLst>
          </p:cNvPr>
          <p:cNvSpPr/>
          <p:nvPr/>
        </p:nvSpPr>
        <p:spPr>
          <a:xfrm>
            <a:off x="9527953" y="1277869"/>
            <a:ext cx="455487" cy="471102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9" name="CuadroTexto 8">
            <a:extLst>
              <a:ext uri="{FF2B5EF4-FFF2-40B4-BE49-F238E27FC236}">
                <a16:creationId xmlns:a16="http://schemas.microsoft.com/office/drawing/2014/main" id="{5AC38AD3-A860-B38E-0FFE-7ED79B924169}"/>
              </a:ext>
            </a:extLst>
          </p:cNvPr>
          <p:cNvSpPr txBox="1"/>
          <p:nvPr/>
        </p:nvSpPr>
        <p:spPr>
          <a:xfrm>
            <a:off x="10185177" y="3271592"/>
            <a:ext cx="1605179" cy="923330"/>
          </a:xfrm>
          <a:prstGeom prst="rect">
            <a:avLst/>
          </a:prstGeom>
          <a:noFill/>
        </p:spPr>
        <p:txBody>
          <a:bodyPr wrap="square" rtlCol="0">
            <a:spAutoFit/>
          </a:bodyPr>
          <a:lstStyle/>
          <a:p>
            <a:pPr algn="ctr"/>
            <a:r>
              <a:rPr lang="es-ES" b="1" dirty="0">
                <a:latin typeface="Bio Sans" panose="020B0506020202040204" pitchFamily="34" charset="0"/>
              </a:rPr>
              <a:t>Gobernación</a:t>
            </a:r>
          </a:p>
          <a:p>
            <a:pPr algn="ctr"/>
            <a:r>
              <a:rPr lang="es-ES" b="1" dirty="0">
                <a:latin typeface="Bio Sans" panose="020B0506020202040204" pitchFamily="34" charset="0"/>
              </a:rPr>
              <a:t>Alcaldías</a:t>
            </a:r>
          </a:p>
          <a:p>
            <a:pPr algn="ctr"/>
            <a:r>
              <a:rPr lang="es-ES" b="1" dirty="0">
                <a:latin typeface="Bio Sans" panose="020B0506020202040204" pitchFamily="34" charset="0"/>
              </a:rPr>
              <a:t>Empresas</a:t>
            </a:r>
            <a:endParaRPr lang="es-CO" b="1" dirty="0">
              <a:latin typeface="Bio Sans" panose="020B0506020202040204" pitchFamily="34" charset="0"/>
            </a:endParaRPr>
          </a:p>
        </p:txBody>
      </p:sp>
      <p:sp>
        <p:nvSpPr>
          <p:cNvPr id="11" name="CuadroTexto 10">
            <a:extLst>
              <a:ext uri="{FF2B5EF4-FFF2-40B4-BE49-F238E27FC236}">
                <a16:creationId xmlns:a16="http://schemas.microsoft.com/office/drawing/2014/main" id="{7F410D49-BC11-44D0-8730-98609BF6B33C}"/>
              </a:ext>
            </a:extLst>
          </p:cNvPr>
          <p:cNvSpPr txBox="1"/>
          <p:nvPr/>
        </p:nvSpPr>
        <p:spPr>
          <a:xfrm>
            <a:off x="2505186" y="238890"/>
            <a:ext cx="7181774"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ÍNDICE DE POBREZA MULTIDIMENSIONAL - IPM</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19130406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7F410D49-BC11-44D0-8730-98609BF6B33C}"/>
              </a:ext>
            </a:extLst>
          </p:cNvPr>
          <p:cNvSpPr txBox="1"/>
          <p:nvPr/>
        </p:nvSpPr>
        <p:spPr>
          <a:xfrm>
            <a:off x="2505186" y="238890"/>
            <a:ext cx="7181774"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ÍNDICE DE POBREZA MULTIDIMENSIONAL - IPM</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pic>
        <p:nvPicPr>
          <p:cNvPr id="3" name="Imagen 2">
            <a:extLst>
              <a:ext uri="{FF2B5EF4-FFF2-40B4-BE49-F238E27FC236}">
                <a16:creationId xmlns:a16="http://schemas.microsoft.com/office/drawing/2014/main" id="{02CFF203-9AAF-DB95-4940-5691DD98A35F}"/>
              </a:ext>
            </a:extLst>
          </p:cNvPr>
          <p:cNvPicPr>
            <a:picLocks noChangeAspect="1"/>
          </p:cNvPicPr>
          <p:nvPr/>
        </p:nvPicPr>
        <p:blipFill rotWithShape="1">
          <a:blip r:embed="rId2"/>
          <a:srcRect l="21397" t="26365" r="26545" b="21002"/>
          <a:stretch/>
        </p:blipFill>
        <p:spPr>
          <a:xfrm>
            <a:off x="1443316" y="783231"/>
            <a:ext cx="9704295" cy="5516126"/>
          </a:xfrm>
          <a:prstGeom prst="rect">
            <a:avLst/>
          </a:prstGeom>
        </p:spPr>
      </p:pic>
    </p:spTree>
    <p:extLst>
      <p:ext uri="{BB962C8B-B14F-4D97-AF65-F5344CB8AC3E}">
        <p14:creationId xmlns:p14="http://schemas.microsoft.com/office/powerpoint/2010/main" val="731761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A83AF6AC-6E53-3B1C-D10E-44D67F7ACF7F}"/>
              </a:ext>
            </a:extLst>
          </p:cNvPr>
          <p:cNvSpPr txBox="1"/>
          <p:nvPr/>
        </p:nvSpPr>
        <p:spPr>
          <a:xfrm>
            <a:off x="586648" y="1294142"/>
            <a:ext cx="4012163" cy="338554"/>
          </a:xfrm>
          <a:prstGeom prst="rect">
            <a:avLst/>
          </a:prstGeom>
          <a:noFill/>
        </p:spPr>
        <p:txBody>
          <a:bodyPr wrap="square" rtlCol="0">
            <a:spAutoFit/>
          </a:bodyPr>
          <a:lstStyle/>
          <a:p>
            <a:pPr algn="ctr"/>
            <a:r>
              <a:rPr lang="es-ES" sz="1600" b="1" dirty="0">
                <a:solidFill>
                  <a:srgbClr val="C00000"/>
                </a:solidFill>
                <a:latin typeface="Bio Sans" panose="020B0506020202040204" pitchFamily="34" charset="0"/>
                <a:cs typeface="Microsoft Tai Le" panose="020B0502040204020203" pitchFamily="34" charset="0"/>
              </a:rPr>
              <a:t>Fuentes</a:t>
            </a:r>
            <a:endParaRPr lang="es-CO" sz="1600" b="1" dirty="0">
              <a:solidFill>
                <a:srgbClr val="C00000"/>
              </a:solidFill>
              <a:latin typeface="Bio Sans" panose="020B0506020202040204" pitchFamily="34" charset="0"/>
              <a:cs typeface="Microsoft Tai Le" panose="020B0502040204020203" pitchFamily="34" charset="0"/>
            </a:endParaRPr>
          </a:p>
        </p:txBody>
      </p:sp>
      <p:sp>
        <p:nvSpPr>
          <p:cNvPr id="8" name="CuadroTexto 7">
            <a:extLst>
              <a:ext uri="{FF2B5EF4-FFF2-40B4-BE49-F238E27FC236}">
                <a16:creationId xmlns:a16="http://schemas.microsoft.com/office/drawing/2014/main" id="{0E5D1424-28A5-0237-3552-E56F0151E7E3}"/>
              </a:ext>
            </a:extLst>
          </p:cNvPr>
          <p:cNvSpPr txBox="1"/>
          <p:nvPr/>
        </p:nvSpPr>
        <p:spPr>
          <a:xfrm>
            <a:off x="6424126" y="1163200"/>
            <a:ext cx="4012163" cy="338554"/>
          </a:xfrm>
          <a:prstGeom prst="rect">
            <a:avLst/>
          </a:prstGeom>
          <a:noFill/>
        </p:spPr>
        <p:txBody>
          <a:bodyPr wrap="square" rtlCol="0">
            <a:spAutoFit/>
          </a:bodyPr>
          <a:lstStyle/>
          <a:p>
            <a:pPr algn="ctr"/>
            <a:r>
              <a:rPr lang="es-ES" sz="1600" b="1" dirty="0">
                <a:solidFill>
                  <a:srgbClr val="C00000"/>
                </a:solidFill>
                <a:latin typeface="Bio Sans" panose="020B0506020202040204" pitchFamily="34" charset="0"/>
                <a:cs typeface="Microsoft Tai Le" panose="020B0502040204020203" pitchFamily="34" charset="0"/>
              </a:rPr>
              <a:t>Distribuciones</a:t>
            </a:r>
            <a:r>
              <a:rPr lang="es-ES" sz="1600" b="1" dirty="0">
                <a:solidFill>
                  <a:srgbClr val="0070C0"/>
                </a:solidFill>
                <a:latin typeface="Bio Sans" panose="020B0506020202040204" pitchFamily="34" charset="0"/>
                <a:cs typeface="Microsoft Tai Le" panose="020B0502040204020203" pitchFamily="34" charset="0"/>
              </a:rPr>
              <a:t> </a:t>
            </a:r>
            <a:endParaRPr lang="es-CO" sz="1600" b="1" dirty="0">
              <a:solidFill>
                <a:srgbClr val="0070C0"/>
              </a:solidFill>
              <a:latin typeface="Bio Sans" panose="020B0506020202040204" pitchFamily="34" charset="0"/>
              <a:cs typeface="Microsoft Tai Le" panose="020B0502040204020203" pitchFamily="34" charset="0"/>
            </a:endParaRPr>
          </a:p>
        </p:txBody>
      </p:sp>
      <p:sp>
        <p:nvSpPr>
          <p:cNvPr id="18" name="CuadroTexto 17">
            <a:extLst>
              <a:ext uri="{FF2B5EF4-FFF2-40B4-BE49-F238E27FC236}">
                <a16:creationId xmlns:a16="http://schemas.microsoft.com/office/drawing/2014/main" id="{CDA20DE4-5931-F18F-877D-CEA4C319A54D}"/>
              </a:ext>
            </a:extLst>
          </p:cNvPr>
          <p:cNvSpPr txBox="1"/>
          <p:nvPr/>
        </p:nvSpPr>
        <p:spPr>
          <a:xfrm>
            <a:off x="7151251" y="4311523"/>
            <a:ext cx="2820177" cy="307777"/>
          </a:xfrm>
          <a:prstGeom prst="rect">
            <a:avLst/>
          </a:prstGeom>
          <a:noFill/>
        </p:spPr>
        <p:txBody>
          <a:bodyPr wrap="square" rtlCol="0">
            <a:spAutoFit/>
          </a:bodyPr>
          <a:lstStyle>
            <a:defPPr>
              <a:defRPr lang="es-CO"/>
            </a:defPPr>
            <a:lvl1pPr algn="ctr">
              <a:defRPr b="1" u="sng">
                <a:solidFill>
                  <a:srgbClr val="0070C0"/>
                </a:solidFill>
              </a:defRPr>
            </a:lvl1pPr>
          </a:lstStyle>
          <a:p>
            <a:r>
              <a:rPr lang="es-CO" sz="1400" u="none" dirty="0">
                <a:solidFill>
                  <a:schemeClr val="tx1"/>
                </a:solidFill>
                <a:latin typeface="Microsoft Tai Le" panose="020B0502040204020203" pitchFamily="34" charset="0"/>
                <a:cs typeface="Microsoft Tai Le" panose="020B0502040204020203" pitchFamily="34" charset="0"/>
              </a:rPr>
              <a:t>Componente de Paz</a:t>
            </a:r>
          </a:p>
        </p:txBody>
      </p:sp>
      <p:sp>
        <p:nvSpPr>
          <p:cNvPr id="20" name="CuadroTexto 19">
            <a:extLst>
              <a:ext uri="{FF2B5EF4-FFF2-40B4-BE49-F238E27FC236}">
                <a16:creationId xmlns:a16="http://schemas.microsoft.com/office/drawing/2014/main" id="{A40513A5-F9A1-83B4-E526-C4D017A79481}"/>
              </a:ext>
            </a:extLst>
          </p:cNvPr>
          <p:cNvSpPr txBox="1"/>
          <p:nvPr/>
        </p:nvSpPr>
        <p:spPr>
          <a:xfrm>
            <a:off x="587841" y="4315551"/>
            <a:ext cx="4452910" cy="1600438"/>
          </a:xfrm>
          <a:prstGeom prst="rect">
            <a:avLst/>
          </a:prstGeom>
          <a:noFill/>
        </p:spPr>
        <p:txBody>
          <a:bodyPr wrap="square">
            <a:spAutoFit/>
          </a:bodyPr>
          <a:lstStyle/>
          <a:p>
            <a:pPr algn="just"/>
            <a:r>
              <a:rPr lang="es-ES" sz="1400" dirty="0">
                <a:latin typeface="Bio Sans Light" panose="020B0406020202040204" pitchFamily="34" charset="0"/>
                <a:cs typeface="Microsoft Tai Le" panose="020B0502040204020203" pitchFamily="34" charset="0"/>
              </a:rPr>
              <a:t>Como parte integral del Plan Plurianual de Inversiones se incluye una proyección indicativa para los pueblos y comunidades indígenas por un monto de veinte (20) billones de pesos,  y para las comunidades Negras, Afrocolombianas, Raizales y Palanqueras por un monto de veintinueve (29,265) billones de pesos</a:t>
            </a:r>
            <a:endParaRPr lang="es-CO" sz="1400" dirty="0">
              <a:latin typeface="Bio Sans Light" panose="020B0406020202040204" pitchFamily="34" charset="0"/>
              <a:cs typeface="Microsoft Tai Le" panose="020B0502040204020203" pitchFamily="34" charset="0"/>
            </a:endParaRPr>
          </a:p>
        </p:txBody>
      </p:sp>
      <p:pic>
        <p:nvPicPr>
          <p:cNvPr id="14" name="Imagen 13">
            <a:extLst>
              <a:ext uri="{FF2B5EF4-FFF2-40B4-BE49-F238E27FC236}">
                <a16:creationId xmlns:a16="http://schemas.microsoft.com/office/drawing/2014/main" id="{4E3F5DB9-227F-472C-818D-401E3B7194F6}"/>
              </a:ext>
            </a:extLst>
          </p:cNvPr>
          <p:cNvPicPr>
            <a:picLocks noChangeAspect="1"/>
          </p:cNvPicPr>
          <p:nvPr/>
        </p:nvPicPr>
        <p:blipFill rotWithShape="1">
          <a:blip r:embed="rId2"/>
          <a:srcRect l="39466" t="46731" r="25364" b="24182"/>
          <a:stretch/>
        </p:blipFill>
        <p:spPr>
          <a:xfrm>
            <a:off x="174244" y="1661294"/>
            <a:ext cx="5280104" cy="2456382"/>
          </a:xfrm>
          <a:prstGeom prst="rect">
            <a:avLst/>
          </a:prstGeom>
        </p:spPr>
      </p:pic>
      <p:pic>
        <p:nvPicPr>
          <p:cNvPr id="15" name="Imagen 14">
            <a:extLst>
              <a:ext uri="{FF2B5EF4-FFF2-40B4-BE49-F238E27FC236}">
                <a16:creationId xmlns:a16="http://schemas.microsoft.com/office/drawing/2014/main" id="{7F68804E-73DD-4E95-A444-4EA02144C899}"/>
              </a:ext>
            </a:extLst>
          </p:cNvPr>
          <p:cNvPicPr>
            <a:picLocks noChangeAspect="1"/>
          </p:cNvPicPr>
          <p:nvPr/>
        </p:nvPicPr>
        <p:blipFill rotWithShape="1">
          <a:blip r:embed="rId3"/>
          <a:srcRect l="31238" t="34586" r="16699" b="25900"/>
          <a:stretch/>
        </p:blipFill>
        <p:spPr>
          <a:xfrm>
            <a:off x="5454348" y="1684669"/>
            <a:ext cx="6036883" cy="2626854"/>
          </a:xfrm>
          <a:prstGeom prst="rect">
            <a:avLst/>
          </a:prstGeom>
        </p:spPr>
      </p:pic>
      <p:pic>
        <p:nvPicPr>
          <p:cNvPr id="16" name="Imagen 15">
            <a:extLst>
              <a:ext uri="{FF2B5EF4-FFF2-40B4-BE49-F238E27FC236}">
                <a16:creationId xmlns:a16="http://schemas.microsoft.com/office/drawing/2014/main" id="{9A235306-2C2D-4456-B92C-991EE856A437}"/>
              </a:ext>
            </a:extLst>
          </p:cNvPr>
          <p:cNvPicPr>
            <a:picLocks noChangeAspect="1"/>
          </p:cNvPicPr>
          <p:nvPr/>
        </p:nvPicPr>
        <p:blipFill rotWithShape="1">
          <a:blip r:embed="rId4"/>
          <a:srcRect l="32549" t="34563" r="17406" b="35644"/>
          <a:stretch/>
        </p:blipFill>
        <p:spPr>
          <a:xfrm>
            <a:off x="5634431" y="4619300"/>
            <a:ext cx="6101617" cy="1772869"/>
          </a:xfrm>
          <a:prstGeom prst="rect">
            <a:avLst/>
          </a:prstGeom>
        </p:spPr>
      </p:pic>
      <p:sp>
        <p:nvSpPr>
          <p:cNvPr id="13" name="CuadroTexto 12">
            <a:extLst>
              <a:ext uri="{FF2B5EF4-FFF2-40B4-BE49-F238E27FC236}">
                <a16:creationId xmlns:a16="http://schemas.microsoft.com/office/drawing/2014/main" id="{92A29642-E358-4898-AF65-CF386E376168}"/>
              </a:ext>
            </a:extLst>
          </p:cNvPr>
          <p:cNvSpPr txBox="1"/>
          <p:nvPr/>
        </p:nvSpPr>
        <p:spPr>
          <a:xfrm>
            <a:off x="1759797" y="238890"/>
            <a:ext cx="8672567"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PLAN NACIONAL DE INVERSIONES PÚBLICAS 2023 - 2026</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
        <p:nvSpPr>
          <p:cNvPr id="17" name="CuadroTexto 16">
            <a:extLst>
              <a:ext uri="{FF2B5EF4-FFF2-40B4-BE49-F238E27FC236}">
                <a16:creationId xmlns:a16="http://schemas.microsoft.com/office/drawing/2014/main" id="{6C32C8A4-A045-4B8C-A273-26F4135A87F1}"/>
              </a:ext>
            </a:extLst>
          </p:cNvPr>
          <p:cNvSpPr txBox="1"/>
          <p:nvPr/>
        </p:nvSpPr>
        <p:spPr>
          <a:xfrm>
            <a:off x="4211683" y="687192"/>
            <a:ext cx="3795921" cy="338554"/>
          </a:xfrm>
          <a:prstGeom prst="rect">
            <a:avLst/>
          </a:prstGeom>
          <a:noFill/>
        </p:spPr>
        <p:txBody>
          <a:bodyPr wrap="square" rtlCol="0">
            <a:spAutoFit/>
          </a:bodyPr>
          <a:lstStyle/>
          <a:p>
            <a:pPr algn="ctr"/>
            <a:r>
              <a:rPr lang="es-ES" sz="1600" dirty="0">
                <a:solidFill>
                  <a:srgbClr val="C00000"/>
                </a:solidFill>
                <a:latin typeface="Bio Sans Light" panose="020B0406020202040204" pitchFamily="34" charset="0"/>
              </a:rPr>
              <a:t>Plan Nacional de Desarrollo 2022-2026</a:t>
            </a:r>
            <a:endParaRPr lang="es-CO" sz="1600" dirty="0">
              <a:solidFill>
                <a:srgbClr val="C00000"/>
              </a:solidFill>
              <a:latin typeface="Bio Sans Light" panose="020B0406020202040204" pitchFamily="34" charset="0"/>
            </a:endParaRPr>
          </a:p>
        </p:txBody>
      </p:sp>
    </p:spTree>
    <p:extLst>
      <p:ext uri="{BB962C8B-B14F-4D97-AF65-F5344CB8AC3E}">
        <p14:creationId xmlns:p14="http://schemas.microsoft.com/office/powerpoint/2010/main" val="3344521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987837B6-166E-49BB-8BEB-61014F3C7C5F}"/>
              </a:ext>
            </a:extLst>
          </p:cNvPr>
          <p:cNvSpPr txBox="1"/>
          <p:nvPr/>
        </p:nvSpPr>
        <p:spPr>
          <a:xfrm>
            <a:off x="1242686" y="1579432"/>
            <a:ext cx="9733913" cy="4770537"/>
          </a:xfrm>
          <a:prstGeom prst="rect">
            <a:avLst/>
          </a:prstGeom>
          <a:noFill/>
        </p:spPr>
        <p:txBody>
          <a:bodyPr wrap="square">
            <a:spAutoFit/>
          </a:bodyPr>
          <a:lstStyle/>
          <a:p>
            <a:pPr marL="285750" indent="-285750" algn="just">
              <a:buFont typeface="Wingdings" panose="05000000000000000000" pitchFamily="2" charset="2"/>
              <a:buChar char="Ø"/>
            </a:pPr>
            <a:r>
              <a:rPr lang="es-ES" sz="1600" dirty="0">
                <a:latin typeface="Bio Sans Light" panose="020B0406020202040204" pitchFamily="34" charset="0"/>
              </a:rPr>
              <a:t>Plan de eficiencia de 18 meses en el gasto público a fin de acelerar el pago de las indemnizaciones para las víctimas del conflicto (</a:t>
            </a:r>
            <a:r>
              <a:rPr lang="es-ES" sz="1600" b="1" dirty="0">
                <a:latin typeface="Bio Sans Light" panose="020B0406020202040204" pitchFamily="34" charset="0"/>
              </a:rPr>
              <a:t>70 mil víctimas en Casanare, 63 mil con indemnizaciones</a:t>
            </a:r>
            <a:r>
              <a:rPr lang="es-ES" sz="1600" dirty="0">
                <a:latin typeface="Bio Sans Light" panose="020B0406020202040204" pitchFamily="34" charset="0"/>
              </a:rPr>
              <a:t>).</a:t>
            </a:r>
          </a:p>
          <a:p>
            <a:pPr marL="285750" indent="-285750" algn="just">
              <a:buFont typeface="Wingdings" panose="05000000000000000000" pitchFamily="2" charset="2"/>
              <a:buChar char="Ø"/>
            </a:pPr>
            <a:endParaRPr lang="es-ES" sz="1600" dirty="0">
              <a:latin typeface="Bio Sans Light" panose="020B0406020202040204" pitchFamily="34" charset="0"/>
            </a:endParaRPr>
          </a:p>
          <a:p>
            <a:pPr marL="285750" indent="-285750" algn="just">
              <a:buFont typeface="Wingdings" panose="05000000000000000000" pitchFamily="2" charset="2"/>
              <a:buChar char="Ø"/>
            </a:pPr>
            <a:r>
              <a:rPr lang="es-ES" sz="1600" dirty="0">
                <a:latin typeface="Bio Sans Light" panose="020B0406020202040204" pitchFamily="34" charset="0"/>
              </a:rPr>
              <a:t>IGAC adoptará metodologías y modelos de </a:t>
            </a:r>
            <a:r>
              <a:rPr lang="es-ES" sz="1600" b="1" dirty="0">
                <a:latin typeface="Bio Sans Light" panose="020B0406020202040204" pitchFamily="34" charset="0"/>
              </a:rPr>
              <a:t>actualización</a:t>
            </a:r>
            <a:r>
              <a:rPr lang="es-ES" sz="1600" dirty="0">
                <a:latin typeface="Bio Sans Light" panose="020B0406020202040204" pitchFamily="34" charset="0"/>
              </a:rPr>
              <a:t> masiva de valores </a:t>
            </a:r>
            <a:r>
              <a:rPr lang="es-ES" sz="1600" b="1" dirty="0">
                <a:latin typeface="Bio Sans Light" panose="020B0406020202040204" pitchFamily="34" charset="0"/>
              </a:rPr>
              <a:t>catastrales</a:t>
            </a:r>
            <a:r>
              <a:rPr lang="es-ES" sz="1600" dirty="0">
                <a:latin typeface="Bio Sans Light" panose="020B0406020202040204" pitchFamily="34" charset="0"/>
              </a:rPr>
              <a:t> </a:t>
            </a:r>
            <a:r>
              <a:rPr lang="es-ES" sz="1600" b="1" dirty="0">
                <a:latin typeface="Bio Sans Light" panose="020B0406020202040204" pitchFamily="34" charset="0"/>
              </a:rPr>
              <a:t>rezagados</a:t>
            </a:r>
            <a:r>
              <a:rPr lang="es-ES" sz="1600" dirty="0">
                <a:latin typeface="Bio Sans Light" panose="020B0406020202040204" pitchFamily="34" charset="0"/>
              </a:rPr>
              <a:t>.</a:t>
            </a:r>
          </a:p>
          <a:p>
            <a:pPr marL="285750" indent="-285750" algn="just">
              <a:buFont typeface="Wingdings" panose="05000000000000000000" pitchFamily="2" charset="2"/>
              <a:buChar char="Ø"/>
            </a:pPr>
            <a:endParaRPr lang="es-ES" sz="1600" dirty="0">
              <a:latin typeface="Bio Sans Light" panose="020B0406020202040204" pitchFamily="34" charset="0"/>
            </a:endParaRPr>
          </a:p>
          <a:p>
            <a:pPr marL="285750" indent="-285750" algn="just">
              <a:buFont typeface="Wingdings" panose="05000000000000000000" pitchFamily="2" charset="2"/>
              <a:buChar char="Ø"/>
            </a:pPr>
            <a:r>
              <a:rPr lang="es-ES" sz="1600" dirty="0">
                <a:latin typeface="Bio Sans Light" panose="020B0406020202040204" pitchFamily="34" charset="0"/>
              </a:rPr>
              <a:t>Todas las inversiones y programas proyectados a ejecutarse en las regiones deberán contratar como mínimo el </a:t>
            </a:r>
            <a:r>
              <a:rPr lang="es-ES" sz="1600" b="1" dirty="0">
                <a:latin typeface="Bio Sans Light" panose="020B0406020202040204" pitchFamily="34" charset="0"/>
              </a:rPr>
              <a:t>50% de mano de obra local</a:t>
            </a:r>
            <a:r>
              <a:rPr lang="es-ES" sz="1600" dirty="0">
                <a:latin typeface="Bio Sans Light" panose="020B0406020202040204" pitchFamily="34" charset="0"/>
              </a:rPr>
              <a:t>.</a:t>
            </a:r>
          </a:p>
          <a:p>
            <a:pPr marL="285750" indent="-285750" algn="just">
              <a:buFont typeface="Wingdings" panose="05000000000000000000" pitchFamily="2" charset="2"/>
              <a:buChar char="Ø"/>
            </a:pPr>
            <a:endParaRPr lang="es-ES" sz="1600" dirty="0">
              <a:latin typeface="Bio Sans Light" panose="020B0406020202040204" pitchFamily="34" charset="0"/>
            </a:endParaRPr>
          </a:p>
          <a:p>
            <a:pPr marL="285750" indent="-285750" algn="just">
              <a:buFont typeface="Wingdings" panose="05000000000000000000" pitchFamily="2" charset="2"/>
              <a:buChar char="Ø"/>
            </a:pPr>
            <a:r>
              <a:rPr lang="es-ES" sz="1600" dirty="0">
                <a:latin typeface="Bio Sans Light" panose="020B0406020202040204" pitchFamily="34" charset="0"/>
              </a:rPr>
              <a:t>Reconocimiento de la </a:t>
            </a:r>
            <a:r>
              <a:rPr lang="es-ES" sz="1600" b="1" dirty="0">
                <a:latin typeface="Bio Sans Light" panose="020B0406020202040204" pitchFamily="34" charset="0"/>
              </a:rPr>
              <a:t>economía del Cuidado </a:t>
            </a:r>
            <a:r>
              <a:rPr lang="es-ES" sz="1600" dirty="0">
                <a:latin typeface="Bio Sans Light" panose="020B0406020202040204" pitchFamily="34" charset="0"/>
              </a:rPr>
              <a:t>no remunerado como actividad productiva en El sector rural </a:t>
            </a:r>
          </a:p>
          <a:p>
            <a:pPr algn="just"/>
            <a:endParaRPr lang="es-CO" sz="1600" dirty="0">
              <a:latin typeface="Bio Sans Light" panose="020B0406020202040204" pitchFamily="34" charset="0"/>
            </a:endParaRPr>
          </a:p>
          <a:p>
            <a:pPr marL="285750" indent="-285750" algn="just">
              <a:buFont typeface="Wingdings" panose="05000000000000000000" pitchFamily="2" charset="2"/>
              <a:buChar char="Ø"/>
            </a:pPr>
            <a:r>
              <a:rPr lang="es-ES" sz="1600" dirty="0">
                <a:latin typeface="Bio Sans Light" panose="020B0406020202040204" pitchFamily="34" charset="0"/>
              </a:rPr>
              <a:t>Las Entidades Estatales podrán celebrar directamente </a:t>
            </a:r>
            <a:r>
              <a:rPr lang="es-ES" sz="1600" b="1" dirty="0">
                <a:latin typeface="Bio Sans Light" panose="020B0406020202040204" pitchFamily="34" charset="0"/>
              </a:rPr>
              <a:t>contratos hasta por la mínima </a:t>
            </a:r>
            <a:r>
              <a:rPr lang="es-ES" sz="1600" dirty="0">
                <a:latin typeface="Bio Sans Light" panose="020B0406020202040204" pitchFamily="34" charset="0"/>
              </a:rPr>
              <a:t>cuantía con personas naturales o entidades sin ánimo de lucro que hagan parte de la </a:t>
            </a:r>
            <a:r>
              <a:rPr lang="es-ES" sz="1600" b="1" dirty="0">
                <a:latin typeface="Bio Sans Light" panose="020B0406020202040204" pitchFamily="34" charset="0"/>
              </a:rPr>
              <a:t>economía popular y comunitaria</a:t>
            </a:r>
            <a:r>
              <a:rPr lang="es-ES" sz="1600" dirty="0">
                <a:latin typeface="Bio Sans Light" panose="020B0406020202040204" pitchFamily="34" charset="0"/>
              </a:rPr>
              <a:t>.</a:t>
            </a:r>
          </a:p>
          <a:p>
            <a:pPr algn="just"/>
            <a:endParaRPr lang="es-ES" sz="1600" dirty="0">
              <a:latin typeface="Bio Sans Light" panose="020B0406020202040204" pitchFamily="34" charset="0"/>
            </a:endParaRPr>
          </a:p>
          <a:p>
            <a:pPr marL="285750" indent="-285750" algn="just">
              <a:buFont typeface="Wingdings" panose="05000000000000000000" pitchFamily="2" charset="2"/>
              <a:buChar char="Ø"/>
            </a:pPr>
            <a:r>
              <a:rPr lang="es-CO" sz="1600" dirty="0">
                <a:latin typeface="Bio Sans Light" panose="020B0406020202040204" pitchFamily="34" charset="0"/>
              </a:rPr>
              <a:t> </a:t>
            </a:r>
            <a:r>
              <a:rPr lang="es-CO" sz="1600" b="1" dirty="0">
                <a:latin typeface="Bio Sans Light" panose="020B0406020202040204" pitchFamily="34" charset="0"/>
              </a:rPr>
              <a:t>Asociaciones</a:t>
            </a:r>
            <a:r>
              <a:rPr lang="es-CO" sz="1600" dirty="0">
                <a:latin typeface="Bio Sans Light" panose="020B0406020202040204" pitchFamily="34" charset="0"/>
              </a:rPr>
              <a:t> de Iniciativa </a:t>
            </a:r>
            <a:r>
              <a:rPr lang="es-CO" sz="1600" b="1" dirty="0">
                <a:latin typeface="Bio Sans Light" panose="020B0406020202040204" pitchFamily="34" charset="0"/>
              </a:rPr>
              <a:t>Público Popular </a:t>
            </a:r>
            <a:r>
              <a:rPr lang="es-ES" sz="1600" dirty="0">
                <a:latin typeface="Bio Sans Light" panose="020B0406020202040204" pitchFamily="34" charset="0"/>
              </a:rPr>
              <a:t>para el desarrollo de proyectos de </a:t>
            </a:r>
            <a:r>
              <a:rPr lang="es-ES" sz="1600" b="1" dirty="0">
                <a:latin typeface="Bio Sans Light" panose="020B0406020202040204" pitchFamily="34" charset="0"/>
              </a:rPr>
              <a:t>infraestructura vial, educativa, medio ambiente, agrícola, pesca y pecuaria y de servicios públicos. </a:t>
            </a:r>
          </a:p>
          <a:p>
            <a:pPr marL="285750" indent="-285750" algn="just">
              <a:buFont typeface="Wingdings" panose="05000000000000000000" pitchFamily="2" charset="2"/>
              <a:buChar char="Ø"/>
            </a:pPr>
            <a:endParaRPr lang="es-ES" sz="1600" dirty="0">
              <a:latin typeface="Bio Sans Light" panose="020B0406020202040204" pitchFamily="34" charset="0"/>
            </a:endParaRPr>
          </a:p>
          <a:p>
            <a:pPr marL="285750" indent="-285750" algn="just">
              <a:buFont typeface="Wingdings" panose="05000000000000000000" pitchFamily="2" charset="2"/>
              <a:buChar char="Ø"/>
            </a:pPr>
            <a:r>
              <a:rPr lang="es-ES" sz="1600" b="1" dirty="0">
                <a:latin typeface="Bio Sans Light" panose="020B0406020202040204" pitchFamily="34" charset="0"/>
              </a:rPr>
              <a:t>Giro directo </a:t>
            </a:r>
            <a:r>
              <a:rPr lang="es-ES" sz="1600" dirty="0">
                <a:latin typeface="Bio Sans Light" panose="020B0406020202040204" pitchFamily="34" charset="0"/>
              </a:rPr>
              <a:t>del ADRES a las IPS</a:t>
            </a:r>
          </a:p>
        </p:txBody>
      </p:sp>
      <p:sp>
        <p:nvSpPr>
          <p:cNvPr id="7" name="CuadroTexto 6">
            <a:extLst>
              <a:ext uri="{FF2B5EF4-FFF2-40B4-BE49-F238E27FC236}">
                <a16:creationId xmlns:a16="http://schemas.microsoft.com/office/drawing/2014/main" id="{68E19EA4-D55B-4242-B877-FCECDF1D0C55}"/>
              </a:ext>
            </a:extLst>
          </p:cNvPr>
          <p:cNvSpPr txBox="1"/>
          <p:nvPr/>
        </p:nvSpPr>
        <p:spPr>
          <a:xfrm>
            <a:off x="1283120" y="1102534"/>
            <a:ext cx="3434207" cy="400110"/>
          </a:xfrm>
          <a:prstGeom prst="rect">
            <a:avLst/>
          </a:prstGeom>
          <a:noFill/>
        </p:spPr>
        <p:txBody>
          <a:bodyPr wrap="square" rtlCol="0">
            <a:spAutoFit/>
          </a:bodyPr>
          <a:lstStyle/>
          <a:p>
            <a:r>
              <a:rPr lang="es-ES" sz="2000" b="1" dirty="0">
                <a:solidFill>
                  <a:srgbClr val="C00000"/>
                </a:solidFill>
                <a:latin typeface="Bio Sans" panose="020B0506020202040204" pitchFamily="34" charset="0"/>
              </a:rPr>
              <a:t>ASPECTOS A DESTACAR</a:t>
            </a:r>
            <a:endParaRPr lang="es-CO" sz="2000" b="1" dirty="0">
              <a:solidFill>
                <a:srgbClr val="C00000"/>
              </a:solidFill>
              <a:latin typeface="Bio Sans" panose="020B0506020202040204" pitchFamily="34" charset="0"/>
            </a:endParaRPr>
          </a:p>
        </p:txBody>
      </p:sp>
      <p:sp>
        <p:nvSpPr>
          <p:cNvPr id="10" name="CuadroTexto 9">
            <a:extLst>
              <a:ext uri="{FF2B5EF4-FFF2-40B4-BE49-F238E27FC236}">
                <a16:creationId xmlns:a16="http://schemas.microsoft.com/office/drawing/2014/main" id="{E65E737A-2645-4B10-9ED0-DBF30E1D0498}"/>
              </a:ext>
            </a:extLst>
          </p:cNvPr>
          <p:cNvSpPr txBox="1"/>
          <p:nvPr/>
        </p:nvSpPr>
        <p:spPr>
          <a:xfrm>
            <a:off x="4717327" y="238890"/>
            <a:ext cx="2757486"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PND 2023 - 2026</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
        <p:nvSpPr>
          <p:cNvPr id="11" name="CuadroTexto 10">
            <a:extLst>
              <a:ext uri="{FF2B5EF4-FFF2-40B4-BE49-F238E27FC236}">
                <a16:creationId xmlns:a16="http://schemas.microsoft.com/office/drawing/2014/main" id="{A820B20D-07FF-4BEB-8C54-A4AA00F47608}"/>
              </a:ext>
            </a:extLst>
          </p:cNvPr>
          <p:cNvSpPr txBox="1"/>
          <p:nvPr/>
        </p:nvSpPr>
        <p:spPr>
          <a:xfrm>
            <a:off x="4211683" y="687192"/>
            <a:ext cx="3795921" cy="338554"/>
          </a:xfrm>
          <a:prstGeom prst="rect">
            <a:avLst/>
          </a:prstGeom>
          <a:noFill/>
        </p:spPr>
        <p:txBody>
          <a:bodyPr wrap="square" rtlCol="0">
            <a:spAutoFit/>
          </a:bodyPr>
          <a:lstStyle/>
          <a:p>
            <a:pPr algn="ctr"/>
            <a:r>
              <a:rPr lang="es-ES" sz="1600" dirty="0">
                <a:solidFill>
                  <a:srgbClr val="C00000"/>
                </a:solidFill>
                <a:latin typeface="Bio Sans Light" panose="020B0406020202040204" pitchFamily="34" charset="0"/>
              </a:rPr>
              <a:t>Plan Nacional de Desarrollo 2022-2026</a:t>
            </a:r>
            <a:endParaRPr lang="es-CO" sz="1600" dirty="0">
              <a:solidFill>
                <a:srgbClr val="C00000"/>
              </a:solidFill>
              <a:latin typeface="Bio Sans Light" panose="020B0406020202040204" pitchFamily="34" charset="0"/>
            </a:endParaRPr>
          </a:p>
        </p:txBody>
      </p:sp>
    </p:spTree>
    <p:extLst>
      <p:ext uri="{BB962C8B-B14F-4D97-AF65-F5344CB8AC3E}">
        <p14:creationId xmlns:p14="http://schemas.microsoft.com/office/powerpoint/2010/main" val="3735716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4">
            <a:extLst>
              <a:ext uri="{FF2B5EF4-FFF2-40B4-BE49-F238E27FC236}">
                <a16:creationId xmlns:a16="http://schemas.microsoft.com/office/drawing/2014/main" id="{3171369D-C034-4663-9747-B40D4DF544F4}"/>
              </a:ext>
            </a:extLst>
          </p:cNvPr>
          <p:cNvSpPr txBox="1"/>
          <p:nvPr/>
        </p:nvSpPr>
        <p:spPr>
          <a:xfrm>
            <a:off x="2535570" y="319328"/>
            <a:ext cx="6482865" cy="461665"/>
          </a:xfrm>
          <a:prstGeom prst="rect">
            <a:avLst/>
          </a:prstGeom>
          <a:solidFill>
            <a:srgbClr val="C00000"/>
          </a:solidFill>
        </p:spPr>
        <p:txBody>
          <a:bodyPr wrap="none" rtlCol="0">
            <a:spAutoFit/>
          </a:bodyPr>
          <a:lstStyle/>
          <a:p>
            <a:pPr algn="ctr"/>
            <a:r>
              <a:rPr lang="es-ES" sz="2400" spc="300" dirty="0">
                <a:solidFill>
                  <a:schemeClr val="bg1"/>
                </a:solidFill>
                <a:latin typeface="Bio Sans Light" panose="020B0406020202040204" pitchFamily="34" charset="0"/>
                <a:ea typeface="Microsoft JhengHei" panose="020B0604030504040204" pitchFamily="34" charset="-120"/>
              </a:rPr>
              <a:t> ESTRUCTURA </a:t>
            </a:r>
            <a:r>
              <a:rPr lang="es-ES" sz="2400" b="1" spc="300" dirty="0">
                <a:solidFill>
                  <a:schemeClr val="bg1"/>
                </a:solidFill>
                <a:latin typeface="Bio Sans" panose="020B0506020202040204" pitchFamily="34" charset="0"/>
                <a:ea typeface="Microsoft JhengHei" panose="020B0604030504040204" pitchFamily="34" charset="-120"/>
              </a:rPr>
              <a:t>PIB CASANARE </a:t>
            </a:r>
            <a:r>
              <a:rPr lang="es-ES" sz="2400" spc="300" dirty="0">
                <a:solidFill>
                  <a:schemeClr val="bg1"/>
                </a:solidFill>
                <a:latin typeface="Bio Sans Light" panose="020B0406020202040204" pitchFamily="34" charset="0"/>
                <a:ea typeface="Microsoft JhengHei" panose="020B0604030504040204" pitchFamily="34" charset="-120"/>
              </a:rPr>
              <a:t>2022</a:t>
            </a:r>
            <a:r>
              <a:rPr lang="es-ES" sz="2400" spc="300" baseline="30000" dirty="0">
                <a:solidFill>
                  <a:schemeClr val="bg1"/>
                </a:solidFill>
                <a:latin typeface="Bio Sans Light" panose="020B0406020202040204" pitchFamily="34" charset="0"/>
                <a:ea typeface="Microsoft JhengHei" panose="020B0604030504040204" pitchFamily="34" charset="-120"/>
              </a:rPr>
              <a:t>pr </a:t>
            </a:r>
            <a:endParaRPr lang="es-CO" sz="2400" spc="300" baseline="30000" dirty="0">
              <a:solidFill>
                <a:schemeClr val="bg1"/>
              </a:solidFill>
              <a:latin typeface="Bio Sans Light" panose="020B0406020202040204" pitchFamily="34" charset="0"/>
              <a:ea typeface="Microsoft JhengHei" panose="020B0604030504040204" pitchFamily="34" charset="-120"/>
            </a:endParaRPr>
          </a:p>
        </p:txBody>
      </p:sp>
      <p:sp>
        <p:nvSpPr>
          <p:cNvPr id="83" name="Rectángulo redondeado 82">
            <a:extLst>
              <a:ext uri="{FF2B5EF4-FFF2-40B4-BE49-F238E27FC236}">
                <a16:creationId xmlns:a16="http://schemas.microsoft.com/office/drawing/2014/main" id="{004A8137-C996-4196-BABC-40DB2C236FA2}"/>
              </a:ext>
            </a:extLst>
          </p:cNvPr>
          <p:cNvSpPr/>
          <p:nvPr/>
        </p:nvSpPr>
        <p:spPr>
          <a:xfrm>
            <a:off x="3883820" y="1950417"/>
            <a:ext cx="1527599" cy="817245"/>
          </a:xfrm>
          <a:prstGeom prst="roundRect">
            <a:avLst/>
          </a:prstGeom>
          <a:solidFill>
            <a:schemeClr val="bg1"/>
          </a:solidFill>
          <a:ln>
            <a:noFill/>
          </a:ln>
        </p:spPr>
        <p:txBody>
          <a:bodyPr wrap="square">
            <a:spAutoFit/>
          </a:bodyPr>
          <a:lstStyle/>
          <a:p>
            <a:r>
              <a:rPr lang="es-CO" sz="1400" dirty="0">
                <a:latin typeface="Bio Sans Light" panose="020B0406020202040204" pitchFamily="34" charset="0"/>
                <a:ea typeface="Microsoft JhengHei" panose="020B0604030504040204" pitchFamily="34" charset="-120"/>
                <a:cs typeface="Microsoft Tai Le" panose="020B0502040204020203" pitchFamily="34" charset="0"/>
              </a:rPr>
              <a:t>COMERCIO AL POR MAYOR Y AL POR MENOR</a:t>
            </a:r>
          </a:p>
        </p:txBody>
      </p:sp>
      <p:sp>
        <p:nvSpPr>
          <p:cNvPr id="85" name="Rectángulo 84">
            <a:extLst>
              <a:ext uri="{FF2B5EF4-FFF2-40B4-BE49-F238E27FC236}">
                <a16:creationId xmlns:a16="http://schemas.microsoft.com/office/drawing/2014/main" id="{05B157A1-3C37-448E-B285-D48B0B83BD57}"/>
              </a:ext>
            </a:extLst>
          </p:cNvPr>
          <p:cNvSpPr/>
          <p:nvPr/>
        </p:nvSpPr>
        <p:spPr>
          <a:xfrm>
            <a:off x="3895165" y="1520471"/>
            <a:ext cx="1210838" cy="523220"/>
          </a:xfrm>
          <a:prstGeom prst="rect">
            <a:avLst/>
          </a:prstGeom>
        </p:spPr>
        <p:txBody>
          <a:bodyPr wrap="square">
            <a:spAutoFit/>
          </a:bodyPr>
          <a:lstStyle/>
          <a:p>
            <a:pPr algn="ctr"/>
            <a:r>
              <a:rPr lang="es-CO" sz="2800" b="1" dirty="0">
                <a:latin typeface="Bio Sans" panose="020B0506020202040204" pitchFamily="34" charset="0"/>
                <a:ea typeface="Microsoft JhengHei" panose="020B0604030504040204" pitchFamily="34" charset="-120"/>
                <a:cs typeface="Microsoft Tai Le" panose="020B0502040204020203" pitchFamily="34" charset="0"/>
              </a:rPr>
              <a:t>15,2% </a:t>
            </a:r>
          </a:p>
        </p:txBody>
      </p:sp>
      <p:sp>
        <p:nvSpPr>
          <p:cNvPr id="86" name="Rectángulo redondeado 85">
            <a:extLst>
              <a:ext uri="{FF2B5EF4-FFF2-40B4-BE49-F238E27FC236}">
                <a16:creationId xmlns:a16="http://schemas.microsoft.com/office/drawing/2014/main" id="{D93EAF5A-5C30-4F43-92C8-7F685B7F4ED3}"/>
              </a:ext>
            </a:extLst>
          </p:cNvPr>
          <p:cNvSpPr/>
          <p:nvPr/>
        </p:nvSpPr>
        <p:spPr>
          <a:xfrm>
            <a:off x="6360421" y="1967040"/>
            <a:ext cx="2161039" cy="817245"/>
          </a:xfrm>
          <a:prstGeom prst="roundRect">
            <a:avLst/>
          </a:prstGeom>
          <a:noFill/>
          <a:ln>
            <a:noFill/>
          </a:ln>
        </p:spPr>
        <p:txBody>
          <a:bodyPr wrap="square">
            <a:spAutoFit/>
          </a:bodyPr>
          <a:lstStyle/>
          <a:p>
            <a:r>
              <a:rPr lang="es-CO" sz="1400" dirty="0">
                <a:latin typeface="Bio Sans Light" panose="020B0406020202040204" pitchFamily="34" charset="0"/>
                <a:ea typeface="Microsoft JhengHei" panose="020B0604030504040204" pitchFamily="34" charset="-120"/>
                <a:cs typeface="Microsoft Tai Le" panose="020B0502040204020203" pitchFamily="34" charset="0"/>
              </a:rPr>
              <a:t>AGRICULTURA, GANADERÍA, CAZA, SILVICULTURA Y PESCA</a:t>
            </a:r>
          </a:p>
        </p:txBody>
      </p:sp>
      <p:sp>
        <p:nvSpPr>
          <p:cNvPr id="87" name="Rectángulo 86">
            <a:extLst>
              <a:ext uri="{FF2B5EF4-FFF2-40B4-BE49-F238E27FC236}">
                <a16:creationId xmlns:a16="http://schemas.microsoft.com/office/drawing/2014/main" id="{79F73A14-C853-4BB9-9D0A-563F624D5662}"/>
              </a:ext>
            </a:extLst>
          </p:cNvPr>
          <p:cNvSpPr/>
          <p:nvPr/>
        </p:nvSpPr>
        <p:spPr>
          <a:xfrm>
            <a:off x="6392590" y="1543081"/>
            <a:ext cx="1206214" cy="523220"/>
          </a:xfrm>
          <a:prstGeom prst="rect">
            <a:avLst/>
          </a:prstGeom>
        </p:spPr>
        <p:txBody>
          <a:bodyPr wrap="square">
            <a:spAutoFit/>
          </a:bodyPr>
          <a:lstStyle/>
          <a:p>
            <a:pPr algn="just"/>
            <a:r>
              <a:rPr lang="es-CO" sz="2800" b="1" dirty="0">
                <a:latin typeface="Bio Sans" panose="020B0506020202040204" pitchFamily="34" charset="0"/>
                <a:ea typeface="Microsoft JhengHei" panose="020B0604030504040204" pitchFamily="34" charset="-120"/>
                <a:cs typeface="Microsoft Tai Le" panose="020B0502040204020203" pitchFamily="34" charset="0"/>
              </a:rPr>
              <a:t>12,7% </a:t>
            </a:r>
          </a:p>
        </p:txBody>
      </p:sp>
      <p:sp>
        <p:nvSpPr>
          <p:cNvPr id="88" name="Rectángulo 87">
            <a:extLst>
              <a:ext uri="{FF2B5EF4-FFF2-40B4-BE49-F238E27FC236}">
                <a16:creationId xmlns:a16="http://schemas.microsoft.com/office/drawing/2014/main" id="{77BEF3E4-0119-45ED-BBB9-B7FCB2064815}"/>
              </a:ext>
            </a:extLst>
          </p:cNvPr>
          <p:cNvSpPr/>
          <p:nvPr/>
        </p:nvSpPr>
        <p:spPr>
          <a:xfrm>
            <a:off x="1214682" y="3228632"/>
            <a:ext cx="763109" cy="400110"/>
          </a:xfrm>
          <a:prstGeom prst="rect">
            <a:avLst/>
          </a:prstGeom>
        </p:spPr>
        <p:txBody>
          <a:bodyPr wrap="square">
            <a:spAutoFit/>
          </a:bodyPr>
          <a:lstStyle/>
          <a:p>
            <a:pPr algn="just"/>
            <a:r>
              <a:rPr lang="es-CO" sz="2000" b="1" dirty="0">
                <a:latin typeface="Bio Sans" panose="020B0506020202040204" pitchFamily="34" charset="0"/>
                <a:ea typeface="Microsoft JhengHei" panose="020B0604030504040204" pitchFamily="34" charset="-120"/>
                <a:cs typeface="Microsoft Tai Le" panose="020B0502040204020203" pitchFamily="34" charset="0"/>
              </a:rPr>
              <a:t>2,7%</a:t>
            </a:r>
          </a:p>
        </p:txBody>
      </p:sp>
      <p:sp>
        <p:nvSpPr>
          <p:cNvPr id="89" name="Rectángulo redondeado 88">
            <a:extLst>
              <a:ext uri="{FF2B5EF4-FFF2-40B4-BE49-F238E27FC236}">
                <a16:creationId xmlns:a16="http://schemas.microsoft.com/office/drawing/2014/main" id="{D0588DD9-E424-493F-936C-E3944F12E915}"/>
              </a:ext>
            </a:extLst>
          </p:cNvPr>
          <p:cNvSpPr/>
          <p:nvPr/>
        </p:nvSpPr>
        <p:spPr>
          <a:xfrm>
            <a:off x="1199200" y="3530167"/>
            <a:ext cx="2161038" cy="578882"/>
          </a:xfrm>
          <a:prstGeom prst="roundRect">
            <a:avLst/>
          </a:prstGeom>
          <a:noFill/>
          <a:ln>
            <a:noFill/>
          </a:ln>
        </p:spPr>
        <p:txBody>
          <a:bodyPr wrap="square">
            <a:spAutoFit/>
          </a:bodyPr>
          <a:lstStyle/>
          <a:p>
            <a:r>
              <a:rPr lang="es-CO" sz="1400" dirty="0">
                <a:latin typeface="Bio Sans Light" panose="020B0406020202040204" pitchFamily="34" charset="0"/>
                <a:ea typeface="Microsoft JhengHei" panose="020B0604030504040204" pitchFamily="34" charset="-120"/>
                <a:cs typeface="Microsoft Tai Le" panose="020B0502040204020203" pitchFamily="34" charset="0"/>
              </a:rPr>
              <a:t>INDUSTRIAS MANUFACTURERAS</a:t>
            </a:r>
          </a:p>
        </p:txBody>
      </p:sp>
      <p:sp>
        <p:nvSpPr>
          <p:cNvPr id="90" name="Rectángulo redondeado 89">
            <a:extLst>
              <a:ext uri="{FF2B5EF4-FFF2-40B4-BE49-F238E27FC236}">
                <a16:creationId xmlns:a16="http://schemas.microsoft.com/office/drawing/2014/main" id="{E8F57EA1-C16D-4CA3-8EC3-7801D1332D74}"/>
              </a:ext>
            </a:extLst>
          </p:cNvPr>
          <p:cNvSpPr/>
          <p:nvPr/>
        </p:nvSpPr>
        <p:spPr>
          <a:xfrm>
            <a:off x="1177190" y="1750557"/>
            <a:ext cx="2046226" cy="817245"/>
          </a:xfrm>
          <a:prstGeom prst="roundRect">
            <a:avLst/>
          </a:prstGeom>
          <a:noFill/>
          <a:ln>
            <a:noFill/>
          </a:ln>
        </p:spPr>
        <p:txBody>
          <a:bodyPr wrap="square">
            <a:spAutoFit/>
          </a:bodyPr>
          <a:lstStyle/>
          <a:p>
            <a:pPr algn="just"/>
            <a:endParaRPr lang="es-CO" sz="1400" dirty="0">
              <a:latin typeface="Microsoft Tai Le" panose="020B0502040204020203" pitchFamily="34" charset="0"/>
              <a:ea typeface="Microsoft JhengHei" panose="020B0604030504040204" pitchFamily="34" charset="-120"/>
              <a:cs typeface="Microsoft Tai Le" panose="020B0502040204020203" pitchFamily="34" charset="0"/>
            </a:endParaRPr>
          </a:p>
          <a:p>
            <a:r>
              <a:rPr lang="es-CO" sz="1400" dirty="0">
                <a:latin typeface="Bio Sans Light" panose="020B0406020202040204" pitchFamily="34" charset="0"/>
                <a:ea typeface="Microsoft JhengHei" panose="020B0604030504040204" pitchFamily="34" charset="-120"/>
                <a:cs typeface="Microsoft Tai Le" panose="020B0502040204020203" pitchFamily="34" charset="0"/>
              </a:rPr>
              <a:t>EXPLOTACIÓN DE MINAS Y CANTERAS</a:t>
            </a:r>
          </a:p>
        </p:txBody>
      </p:sp>
      <p:pic>
        <p:nvPicPr>
          <p:cNvPr id="91" name="Imagen 90">
            <a:extLst>
              <a:ext uri="{FF2B5EF4-FFF2-40B4-BE49-F238E27FC236}">
                <a16:creationId xmlns:a16="http://schemas.microsoft.com/office/drawing/2014/main" id="{600E7EE4-6521-4739-9C60-BFDA9456908B}"/>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406278" y="1613934"/>
            <a:ext cx="360000" cy="360000"/>
          </a:xfrm>
          <a:prstGeom prst="rect">
            <a:avLst/>
          </a:prstGeom>
        </p:spPr>
      </p:pic>
      <p:pic>
        <p:nvPicPr>
          <p:cNvPr id="92" name="Imagen 91">
            <a:extLst>
              <a:ext uri="{FF2B5EF4-FFF2-40B4-BE49-F238E27FC236}">
                <a16:creationId xmlns:a16="http://schemas.microsoft.com/office/drawing/2014/main" id="{5AB4AC2D-47FE-4729-AFD1-B6F1F8812821}"/>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21429" y="1475163"/>
            <a:ext cx="554959" cy="554959"/>
          </a:xfrm>
          <a:prstGeom prst="rect">
            <a:avLst/>
          </a:prstGeom>
        </p:spPr>
      </p:pic>
      <p:pic>
        <p:nvPicPr>
          <p:cNvPr id="93" name="Imagen 92">
            <a:extLst>
              <a:ext uri="{FF2B5EF4-FFF2-40B4-BE49-F238E27FC236}">
                <a16:creationId xmlns:a16="http://schemas.microsoft.com/office/drawing/2014/main" id="{2E528DB0-6843-4394-BDB4-9AE566525615}"/>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938072" y="1628270"/>
            <a:ext cx="338770" cy="338770"/>
          </a:xfrm>
          <a:prstGeom prst="rect">
            <a:avLst/>
          </a:prstGeom>
        </p:spPr>
      </p:pic>
      <p:pic>
        <p:nvPicPr>
          <p:cNvPr id="94" name="Imagen 93">
            <a:extLst>
              <a:ext uri="{FF2B5EF4-FFF2-40B4-BE49-F238E27FC236}">
                <a16:creationId xmlns:a16="http://schemas.microsoft.com/office/drawing/2014/main" id="{2BBC4CC5-D0F2-48F7-8ED9-52CF3E8CC8B0}"/>
              </a:ext>
            </a:extLst>
          </p:cNvPr>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18908" y="3198236"/>
            <a:ext cx="360000" cy="360000"/>
          </a:xfrm>
          <a:prstGeom prst="rect">
            <a:avLst/>
          </a:prstGeom>
        </p:spPr>
      </p:pic>
      <p:sp>
        <p:nvSpPr>
          <p:cNvPr id="100" name="Rectángulo redondeado 99">
            <a:extLst>
              <a:ext uri="{FF2B5EF4-FFF2-40B4-BE49-F238E27FC236}">
                <a16:creationId xmlns:a16="http://schemas.microsoft.com/office/drawing/2014/main" id="{004A8137-C996-4196-BABC-40DB2C236FA2}"/>
              </a:ext>
            </a:extLst>
          </p:cNvPr>
          <p:cNvSpPr/>
          <p:nvPr/>
        </p:nvSpPr>
        <p:spPr>
          <a:xfrm>
            <a:off x="9266980" y="1954323"/>
            <a:ext cx="2675879" cy="1055608"/>
          </a:xfrm>
          <a:prstGeom prst="roundRect">
            <a:avLst/>
          </a:prstGeom>
          <a:noFill/>
          <a:ln>
            <a:noFill/>
          </a:ln>
        </p:spPr>
        <p:txBody>
          <a:bodyPr wrap="square">
            <a:spAutoFit/>
          </a:bodyPr>
          <a:lstStyle/>
          <a:p>
            <a:r>
              <a:rPr lang="es-CO" sz="1400" dirty="0">
                <a:latin typeface="Bio Sans Light" panose="020B0406020202040204" pitchFamily="34" charset="0"/>
                <a:ea typeface="Microsoft JhengHei UI" panose="020B0604030504040204" pitchFamily="34" charset="-120"/>
                <a:cs typeface="Microsoft Tai Le" panose="020B0502040204020203" pitchFamily="34" charset="0"/>
              </a:rPr>
              <a:t>ADMINISTRACIÓN PÚBLICA Y DEFENSA/ EDUCACIÓN/ ACTIVIDADES DE ATENCIÓN DE SALUD</a:t>
            </a:r>
            <a:endParaRPr lang="es-CO" sz="1200" dirty="0">
              <a:latin typeface="Bio Sans Light" panose="020B0406020202040204" pitchFamily="34" charset="0"/>
              <a:ea typeface="Microsoft JhengHei" panose="020B0604030504040204" pitchFamily="34" charset="-120"/>
              <a:cs typeface="Microsoft Tai Le" panose="020B0502040204020203" pitchFamily="34" charset="0"/>
            </a:endParaRPr>
          </a:p>
        </p:txBody>
      </p:sp>
      <p:sp>
        <p:nvSpPr>
          <p:cNvPr id="101" name="Rectángulo redondeado 100">
            <a:extLst>
              <a:ext uri="{FF2B5EF4-FFF2-40B4-BE49-F238E27FC236}">
                <a16:creationId xmlns:a16="http://schemas.microsoft.com/office/drawing/2014/main" id="{D93EAF5A-5C30-4F43-92C8-7F685B7F4ED3}"/>
              </a:ext>
            </a:extLst>
          </p:cNvPr>
          <p:cNvSpPr/>
          <p:nvPr/>
        </p:nvSpPr>
        <p:spPr>
          <a:xfrm>
            <a:off x="6372123" y="3549290"/>
            <a:ext cx="1499989" cy="340519"/>
          </a:xfrm>
          <a:prstGeom prst="roundRect">
            <a:avLst/>
          </a:prstGeom>
          <a:noFill/>
          <a:ln>
            <a:noFill/>
          </a:ln>
        </p:spPr>
        <p:txBody>
          <a:bodyPr wrap="square">
            <a:spAutoFit/>
          </a:bodyPr>
          <a:lstStyle/>
          <a:p>
            <a:pPr algn="just"/>
            <a:r>
              <a:rPr lang="es-CO" sz="1400" dirty="0">
                <a:latin typeface="Bio Sans Light" panose="020B0406020202040204" pitchFamily="34" charset="0"/>
                <a:ea typeface="Microsoft JhengHei" panose="020B0604030504040204" pitchFamily="34" charset="-120"/>
                <a:cs typeface="Microsoft Tai Le" panose="020B0502040204020203" pitchFamily="34" charset="0"/>
              </a:rPr>
              <a:t>CONSTRUCCIÓN</a:t>
            </a:r>
          </a:p>
        </p:txBody>
      </p:sp>
      <p:sp>
        <p:nvSpPr>
          <p:cNvPr id="102" name="Rectángulo redondeado 101">
            <a:extLst>
              <a:ext uri="{FF2B5EF4-FFF2-40B4-BE49-F238E27FC236}">
                <a16:creationId xmlns:a16="http://schemas.microsoft.com/office/drawing/2014/main" id="{D0588DD9-E424-493F-936C-E3944F12E915}"/>
              </a:ext>
            </a:extLst>
          </p:cNvPr>
          <p:cNvSpPr/>
          <p:nvPr/>
        </p:nvSpPr>
        <p:spPr>
          <a:xfrm>
            <a:off x="9266981" y="3523206"/>
            <a:ext cx="2572512" cy="817245"/>
          </a:xfrm>
          <a:prstGeom prst="roundRect">
            <a:avLst/>
          </a:prstGeom>
          <a:noFill/>
          <a:ln>
            <a:noFill/>
          </a:ln>
        </p:spPr>
        <p:txBody>
          <a:bodyPr wrap="square">
            <a:spAutoFit/>
          </a:bodyPr>
          <a:lstStyle/>
          <a:p>
            <a:r>
              <a:rPr lang="es-MX" sz="1400" dirty="0">
                <a:latin typeface="Bio Sans Light" panose="020B0406020202040204" pitchFamily="34" charset="0"/>
                <a:ea typeface="Microsoft JhengHei" panose="020B0604030504040204" pitchFamily="34" charset="-120"/>
                <a:cs typeface="Microsoft Tai Le" panose="020B0502040204020203" pitchFamily="34" charset="0"/>
              </a:rPr>
              <a:t>SUMINISTRO DE ELECTRICIDAD, GAS, VAPOR Y AIRE ACONDICIONADO</a:t>
            </a:r>
            <a:endParaRPr lang="es-CO" sz="1400" dirty="0">
              <a:latin typeface="Bio Sans Light" panose="020B0406020202040204" pitchFamily="34" charset="0"/>
              <a:ea typeface="Microsoft JhengHei" panose="020B0604030504040204" pitchFamily="34" charset="-120"/>
              <a:cs typeface="Microsoft Tai Le" panose="020B0502040204020203" pitchFamily="34" charset="0"/>
            </a:endParaRPr>
          </a:p>
        </p:txBody>
      </p:sp>
      <p:sp>
        <p:nvSpPr>
          <p:cNvPr id="103" name="Rectángulo redondeado 102">
            <a:extLst>
              <a:ext uri="{FF2B5EF4-FFF2-40B4-BE49-F238E27FC236}">
                <a16:creationId xmlns:a16="http://schemas.microsoft.com/office/drawing/2014/main" id="{E8F57EA1-C16D-4CA3-8EC3-7801D1332D74}"/>
              </a:ext>
            </a:extLst>
          </p:cNvPr>
          <p:cNvSpPr/>
          <p:nvPr/>
        </p:nvSpPr>
        <p:spPr>
          <a:xfrm>
            <a:off x="3895896" y="3578111"/>
            <a:ext cx="1758870" cy="578882"/>
          </a:xfrm>
          <a:prstGeom prst="roundRect">
            <a:avLst/>
          </a:prstGeom>
          <a:noFill/>
          <a:ln>
            <a:noFill/>
          </a:ln>
        </p:spPr>
        <p:txBody>
          <a:bodyPr wrap="square">
            <a:spAutoFit/>
          </a:bodyPr>
          <a:lstStyle/>
          <a:p>
            <a:pPr algn="just"/>
            <a:r>
              <a:rPr lang="es-CO" sz="1400" dirty="0">
                <a:latin typeface="Bio Sans Light" panose="020B0406020202040204" pitchFamily="34" charset="0"/>
                <a:ea typeface="Microsoft JhengHei" panose="020B0604030504040204" pitchFamily="34" charset="-120"/>
                <a:cs typeface="Microsoft Tai Le" panose="020B0502040204020203" pitchFamily="34" charset="0"/>
              </a:rPr>
              <a:t>ACTIVIDADES INMOBILIARIAS</a:t>
            </a:r>
          </a:p>
        </p:txBody>
      </p:sp>
      <p:sp>
        <p:nvSpPr>
          <p:cNvPr id="104" name="Rectángulo redondeado 103">
            <a:extLst>
              <a:ext uri="{FF2B5EF4-FFF2-40B4-BE49-F238E27FC236}">
                <a16:creationId xmlns:a16="http://schemas.microsoft.com/office/drawing/2014/main" id="{004A8137-C996-4196-BABC-40DB2C236FA2}"/>
              </a:ext>
            </a:extLst>
          </p:cNvPr>
          <p:cNvSpPr/>
          <p:nvPr/>
        </p:nvSpPr>
        <p:spPr>
          <a:xfrm>
            <a:off x="3812172" y="5032259"/>
            <a:ext cx="1561717" cy="578882"/>
          </a:xfrm>
          <a:prstGeom prst="roundRect">
            <a:avLst/>
          </a:prstGeom>
          <a:noFill/>
          <a:ln>
            <a:noFill/>
          </a:ln>
        </p:spPr>
        <p:txBody>
          <a:bodyPr wrap="square">
            <a:spAutoFit/>
          </a:bodyPr>
          <a:lstStyle/>
          <a:p>
            <a:r>
              <a:rPr lang="es-CO" sz="1400" dirty="0">
                <a:latin typeface="Bio Sans Light" panose="020B0406020202040204" pitchFamily="34" charset="0"/>
                <a:ea typeface="Microsoft JhengHei" panose="020B0604030504040204" pitchFamily="34" charset="-120"/>
                <a:cs typeface="Microsoft Tai Le" panose="020B0502040204020203" pitchFamily="34" charset="0"/>
              </a:rPr>
              <a:t>ACTIVIDADES PROFESIONALES</a:t>
            </a:r>
          </a:p>
        </p:txBody>
      </p:sp>
      <p:sp>
        <p:nvSpPr>
          <p:cNvPr id="105" name="Rectángulo redondeado 104">
            <a:extLst>
              <a:ext uri="{FF2B5EF4-FFF2-40B4-BE49-F238E27FC236}">
                <a16:creationId xmlns:a16="http://schemas.microsoft.com/office/drawing/2014/main" id="{D93EAF5A-5C30-4F43-92C8-7F685B7F4ED3}"/>
              </a:ext>
            </a:extLst>
          </p:cNvPr>
          <p:cNvSpPr/>
          <p:nvPr/>
        </p:nvSpPr>
        <p:spPr>
          <a:xfrm>
            <a:off x="6372071" y="5038827"/>
            <a:ext cx="1786554" cy="578882"/>
          </a:xfrm>
          <a:prstGeom prst="roundRect">
            <a:avLst/>
          </a:prstGeom>
          <a:noFill/>
          <a:ln>
            <a:noFill/>
          </a:ln>
        </p:spPr>
        <p:txBody>
          <a:bodyPr wrap="square">
            <a:spAutoFit/>
          </a:bodyPr>
          <a:lstStyle/>
          <a:p>
            <a:r>
              <a:rPr lang="es-CO" sz="1400" dirty="0">
                <a:latin typeface="Bio Sans Light" panose="020B0406020202040204" pitchFamily="34" charset="0"/>
                <a:ea typeface="Microsoft JhengHei" panose="020B0604030504040204" pitchFamily="34" charset="-120"/>
                <a:cs typeface="Microsoft Tai Le" panose="020B0502040204020203" pitchFamily="34" charset="0"/>
              </a:rPr>
              <a:t>INFORMACIÓN Y COMUNICACIONES</a:t>
            </a:r>
          </a:p>
        </p:txBody>
      </p:sp>
      <p:sp>
        <p:nvSpPr>
          <p:cNvPr id="106" name="Rectángulo redondeado 105">
            <a:extLst>
              <a:ext uri="{FF2B5EF4-FFF2-40B4-BE49-F238E27FC236}">
                <a16:creationId xmlns:a16="http://schemas.microsoft.com/office/drawing/2014/main" id="{D0588DD9-E424-493F-936C-E3944F12E915}"/>
              </a:ext>
            </a:extLst>
          </p:cNvPr>
          <p:cNvSpPr/>
          <p:nvPr/>
        </p:nvSpPr>
        <p:spPr>
          <a:xfrm>
            <a:off x="9316757" y="5064067"/>
            <a:ext cx="2465943" cy="1055608"/>
          </a:xfrm>
          <a:prstGeom prst="roundRect">
            <a:avLst/>
          </a:prstGeom>
          <a:noFill/>
          <a:ln>
            <a:noFill/>
          </a:ln>
        </p:spPr>
        <p:txBody>
          <a:bodyPr wrap="square">
            <a:spAutoFit/>
          </a:bodyPr>
          <a:lstStyle/>
          <a:p>
            <a:r>
              <a:rPr lang="es-MX" sz="1400" dirty="0">
                <a:latin typeface="Bio Sans Light" panose="020B0406020202040204" pitchFamily="34" charset="0"/>
                <a:ea typeface="Microsoft JhengHei" panose="020B0604030504040204" pitchFamily="34" charset="-120"/>
                <a:cs typeface="Microsoft Tai Le" panose="020B0502040204020203" pitchFamily="34" charset="0"/>
              </a:rPr>
              <a:t>ACTIVIDADES ARTÍSTICAS, DE ENTRETENIMIENTO Y RECREACIÓN Y OTRAS ACTIVIDADES DE SERVICIOS</a:t>
            </a:r>
            <a:endParaRPr lang="es-CO" sz="1400" dirty="0">
              <a:latin typeface="Bio Sans Light" panose="020B0406020202040204" pitchFamily="34" charset="0"/>
              <a:ea typeface="Microsoft JhengHei" panose="020B0604030504040204" pitchFamily="34" charset="-120"/>
              <a:cs typeface="Microsoft Tai Le" panose="020B0502040204020203" pitchFamily="34" charset="0"/>
            </a:endParaRPr>
          </a:p>
        </p:txBody>
      </p:sp>
      <p:sp>
        <p:nvSpPr>
          <p:cNvPr id="107" name="Rectángulo redondeado 106">
            <a:extLst>
              <a:ext uri="{FF2B5EF4-FFF2-40B4-BE49-F238E27FC236}">
                <a16:creationId xmlns:a16="http://schemas.microsoft.com/office/drawing/2014/main" id="{E8F57EA1-C16D-4CA3-8EC3-7801D1332D74}"/>
              </a:ext>
            </a:extLst>
          </p:cNvPr>
          <p:cNvSpPr/>
          <p:nvPr/>
        </p:nvSpPr>
        <p:spPr>
          <a:xfrm>
            <a:off x="1207611" y="4928328"/>
            <a:ext cx="1432953" cy="817245"/>
          </a:xfrm>
          <a:prstGeom prst="roundRect">
            <a:avLst/>
          </a:prstGeom>
          <a:noFill/>
          <a:ln>
            <a:noFill/>
          </a:ln>
        </p:spPr>
        <p:txBody>
          <a:bodyPr wrap="square">
            <a:spAutoFit/>
          </a:bodyPr>
          <a:lstStyle/>
          <a:p>
            <a:r>
              <a:rPr lang="es-CO" sz="1400" dirty="0">
                <a:latin typeface="Bio Sans Light" panose="020B0406020202040204" pitchFamily="34" charset="0"/>
                <a:ea typeface="Microsoft JhengHei" panose="020B0604030504040204" pitchFamily="34" charset="-120"/>
                <a:cs typeface="Microsoft Tai Le" panose="020B0502040204020203" pitchFamily="34" charset="0"/>
              </a:rPr>
              <a:t>ACTIVIDADES FINANCIERAS</a:t>
            </a:r>
          </a:p>
          <a:p>
            <a:r>
              <a:rPr lang="es-CO" sz="1400" dirty="0">
                <a:latin typeface="Bio Sans Light" panose="020B0406020202040204" pitchFamily="34" charset="0"/>
                <a:ea typeface="Microsoft JhengHei" panose="020B0604030504040204" pitchFamily="34" charset="-120"/>
                <a:cs typeface="Microsoft Tai Le" panose="020B0502040204020203" pitchFamily="34" charset="0"/>
              </a:rPr>
              <a:t>Y DE SEGUROS</a:t>
            </a:r>
          </a:p>
        </p:txBody>
      </p:sp>
      <p:sp>
        <p:nvSpPr>
          <p:cNvPr id="108" name="Rectángulo 107">
            <a:extLst>
              <a:ext uri="{FF2B5EF4-FFF2-40B4-BE49-F238E27FC236}">
                <a16:creationId xmlns:a16="http://schemas.microsoft.com/office/drawing/2014/main" id="{EF9BC9AC-9F9B-45B7-9CC9-48B475CFA6F9}"/>
              </a:ext>
            </a:extLst>
          </p:cNvPr>
          <p:cNvSpPr/>
          <p:nvPr/>
        </p:nvSpPr>
        <p:spPr>
          <a:xfrm>
            <a:off x="9266980" y="1494565"/>
            <a:ext cx="1007007" cy="523220"/>
          </a:xfrm>
          <a:prstGeom prst="rect">
            <a:avLst/>
          </a:prstGeom>
        </p:spPr>
        <p:txBody>
          <a:bodyPr wrap="none">
            <a:spAutoFit/>
          </a:bodyPr>
          <a:lstStyle/>
          <a:p>
            <a:pPr algn="r"/>
            <a:r>
              <a:rPr lang="es-CO" sz="2800" b="1" dirty="0">
                <a:latin typeface="Bio Sans" panose="020B0506020202040204" pitchFamily="34" charset="0"/>
                <a:ea typeface="Microsoft JhengHei" panose="020B0604030504040204" pitchFamily="34" charset="-120"/>
                <a:cs typeface="Microsoft Tai Le" panose="020B0502040204020203" pitchFamily="34" charset="0"/>
              </a:rPr>
              <a:t>6,7%</a:t>
            </a:r>
          </a:p>
        </p:txBody>
      </p:sp>
      <p:sp>
        <p:nvSpPr>
          <p:cNvPr id="109" name="Rectángulo 108">
            <a:extLst>
              <a:ext uri="{FF2B5EF4-FFF2-40B4-BE49-F238E27FC236}">
                <a16:creationId xmlns:a16="http://schemas.microsoft.com/office/drawing/2014/main" id="{FD82AE4E-9980-43A9-8524-B5D7CD0CACF0}"/>
              </a:ext>
            </a:extLst>
          </p:cNvPr>
          <p:cNvSpPr/>
          <p:nvPr/>
        </p:nvSpPr>
        <p:spPr>
          <a:xfrm>
            <a:off x="3920647" y="3255531"/>
            <a:ext cx="841897" cy="400110"/>
          </a:xfrm>
          <a:prstGeom prst="rect">
            <a:avLst/>
          </a:prstGeom>
        </p:spPr>
        <p:txBody>
          <a:bodyPr wrap="none">
            <a:spAutoFit/>
          </a:bodyPr>
          <a:lstStyle/>
          <a:p>
            <a:pPr algn="r"/>
            <a:r>
              <a:rPr lang="es-CO" sz="2000" b="1" dirty="0">
                <a:latin typeface="Bio Sans" panose="020B0506020202040204" pitchFamily="34" charset="0"/>
                <a:ea typeface="Microsoft JhengHei" panose="020B0604030504040204" pitchFamily="34" charset="-120"/>
                <a:cs typeface="Microsoft Tai Le" panose="020B0502040204020203" pitchFamily="34" charset="0"/>
              </a:rPr>
              <a:t>2,1% </a:t>
            </a:r>
          </a:p>
        </p:txBody>
      </p:sp>
      <p:sp>
        <p:nvSpPr>
          <p:cNvPr id="110" name="Rectángulo 109">
            <a:extLst>
              <a:ext uri="{FF2B5EF4-FFF2-40B4-BE49-F238E27FC236}">
                <a16:creationId xmlns:a16="http://schemas.microsoft.com/office/drawing/2014/main" id="{18895825-3964-4F02-9FBC-6227E7DAD477}"/>
              </a:ext>
            </a:extLst>
          </p:cNvPr>
          <p:cNvSpPr/>
          <p:nvPr/>
        </p:nvSpPr>
        <p:spPr>
          <a:xfrm>
            <a:off x="9266980" y="3216265"/>
            <a:ext cx="771365" cy="400110"/>
          </a:xfrm>
          <a:prstGeom prst="rect">
            <a:avLst/>
          </a:prstGeom>
        </p:spPr>
        <p:txBody>
          <a:bodyPr wrap="none">
            <a:spAutoFit/>
          </a:bodyPr>
          <a:lstStyle/>
          <a:p>
            <a:pPr algn="r"/>
            <a:r>
              <a:rPr lang="es-CO" sz="2000" b="1" dirty="0">
                <a:latin typeface="Bio Sans" panose="020B0506020202040204" pitchFamily="34" charset="0"/>
                <a:ea typeface="Microsoft JhengHei" panose="020B0604030504040204" pitchFamily="34" charset="-120"/>
                <a:cs typeface="Microsoft Tai Le" panose="020B0502040204020203" pitchFamily="34" charset="0"/>
              </a:rPr>
              <a:t>1,9%</a:t>
            </a:r>
          </a:p>
        </p:txBody>
      </p:sp>
      <p:sp>
        <p:nvSpPr>
          <p:cNvPr id="111" name="Rectángulo 110">
            <a:extLst>
              <a:ext uri="{FF2B5EF4-FFF2-40B4-BE49-F238E27FC236}">
                <a16:creationId xmlns:a16="http://schemas.microsoft.com/office/drawing/2014/main" id="{F7B08075-9545-4497-8410-4F9097623DD1}"/>
              </a:ext>
            </a:extLst>
          </p:cNvPr>
          <p:cNvSpPr/>
          <p:nvPr/>
        </p:nvSpPr>
        <p:spPr>
          <a:xfrm>
            <a:off x="6356701" y="3228632"/>
            <a:ext cx="771365" cy="400110"/>
          </a:xfrm>
          <a:prstGeom prst="rect">
            <a:avLst/>
          </a:prstGeom>
        </p:spPr>
        <p:txBody>
          <a:bodyPr wrap="none">
            <a:spAutoFit/>
          </a:bodyPr>
          <a:lstStyle/>
          <a:p>
            <a:pPr algn="r"/>
            <a:r>
              <a:rPr lang="es-CO" sz="2000" b="1" dirty="0">
                <a:latin typeface="Bio Sans" panose="020B0506020202040204" pitchFamily="34" charset="0"/>
                <a:ea typeface="Microsoft JhengHei" panose="020B0604030504040204" pitchFamily="34" charset="-120"/>
                <a:cs typeface="Microsoft Tai Le" panose="020B0502040204020203" pitchFamily="34" charset="0"/>
              </a:rPr>
              <a:t>1,6%</a:t>
            </a:r>
          </a:p>
        </p:txBody>
      </p:sp>
      <p:pic>
        <p:nvPicPr>
          <p:cNvPr id="112" name="Imagen 111">
            <a:extLst>
              <a:ext uri="{FF2B5EF4-FFF2-40B4-BE49-F238E27FC236}">
                <a16:creationId xmlns:a16="http://schemas.microsoft.com/office/drawing/2014/main" id="{B5B7BDC5-C2F7-4530-BB96-65A165FF7025}"/>
              </a:ext>
            </a:extLst>
          </p:cNvPr>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452172" y="3205269"/>
            <a:ext cx="360000" cy="360000"/>
          </a:xfrm>
          <a:prstGeom prst="rect">
            <a:avLst/>
          </a:prstGeom>
        </p:spPr>
      </p:pic>
      <p:pic>
        <p:nvPicPr>
          <p:cNvPr id="113" name="Imagen 112">
            <a:extLst>
              <a:ext uri="{FF2B5EF4-FFF2-40B4-BE49-F238E27FC236}">
                <a16:creationId xmlns:a16="http://schemas.microsoft.com/office/drawing/2014/main" id="{EB176201-BB44-4407-B207-10618F559903}"/>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847828" y="1550747"/>
            <a:ext cx="360000" cy="360000"/>
          </a:xfrm>
          <a:prstGeom prst="rect">
            <a:avLst/>
          </a:prstGeom>
        </p:spPr>
      </p:pic>
      <p:pic>
        <p:nvPicPr>
          <p:cNvPr id="114" name="Imagen 113">
            <a:extLst>
              <a:ext uri="{FF2B5EF4-FFF2-40B4-BE49-F238E27FC236}">
                <a16:creationId xmlns:a16="http://schemas.microsoft.com/office/drawing/2014/main" id="{915FC8E0-2883-481E-8FBB-2049E63E0FD3}"/>
              </a:ext>
            </a:extLst>
          </p:cNvPr>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958355" y="3214649"/>
            <a:ext cx="360000" cy="360000"/>
          </a:xfrm>
          <a:prstGeom prst="rect">
            <a:avLst/>
          </a:prstGeom>
        </p:spPr>
      </p:pic>
      <p:pic>
        <p:nvPicPr>
          <p:cNvPr id="115" name="Imagen 114">
            <a:extLst>
              <a:ext uri="{FF2B5EF4-FFF2-40B4-BE49-F238E27FC236}">
                <a16:creationId xmlns:a16="http://schemas.microsoft.com/office/drawing/2014/main" id="{76F00F5D-A95D-4E73-B59F-F41A0B8DCFBE}"/>
              </a:ext>
            </a:extLst>
          </p:cNvPr>
          <p:cNvPicPr>
            <a:picLocks noChangeAspect="1"/>
          </p:cNvPicPr>
          <p:nvPr/>
        </p:nvPicPr>
        <p:blipFill>
          <a:blip r:embed="rId9"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897238" y="3258050"/>
            <a:ext cx="360000" cy="360000"/>
          </a:xfrm>
          <a:prstGeom prst="rect">
            <a:avLst/>
          </a:prstGeom>
        </p:spPr>
      </p:pic>
      <p:sp>
        <p:nvSpPr>
          <p:cNvPr id="116" name="Rectángulo 115">
            <a:extLst>
              <a:ext uri="{FF2B5EF4-FFF2-40B4-BE49-F238E27FC236}">
                <a16:creationId xmlns:a16="http://schemas.microsoft.com/office/drawing/2014/main" id="{3D17AFAB-D1F9-4764-8146-7A243DE28DCC}"/>
              </a:ext>
            </a:extLst>
          </p:cNvPr>
          <p:cNvSpPr/>
          <p:nvPr/>
        </p:nvSpPr>
        <p:spPr>
          <a:xfrm>
            <a:off x="1232615" y="4625820"/>
            <a:ext cx="554960" cy="400110"/>
          </a:xfrm>
          <a:prstGeom prst="rect">
            <a:avLst/>
          </a:prstGeom>
        </p:spPr>
        <p:txBody>
          <a:bodyPr wrap="none">
            <a:spAutoFit/>
          </a:bodyPr>
          <a:lstStyle/>
          <a:p>
            <a:pPr algn="r"/>
            <a:r>
              <a:rPr lang="es-CO" sz="2000" b="1" dirty="0">
                <a:latin typeface="Bio Sans" panose="020B0506020202040204" pitchFamily="34" charset="0"/>
                <a:ea typeface="Microsoft JhengHei" panose="020B0604030504040204" pitchFamily="34" charset="-120"/>
                <a:cs typeface="Microsoft Tai Le" panose="020B0502040204020203" pitchFamily="34" charset="0"/>
              </a:rPr>
              <a:t>1%</a:t>
            </a:r>
          </a:p>
        </p:txBody>
      </p:sp>
      <p:sp>
        <p:nvSpPr>
          <p:cNvPr id="117" name="Rectángulo 116">
            <a:extLst>
              <a:ext uri="{FF2B5EF4-FFF2-40B4-BE49-F238E27FC236}">
                <a16:creationId xmlns:a16="http://schemas.microsoft.com/office/drawing/2014/main" id="{8E547E3F-5F6B-4427-AE9B-D9F7E01E0866}"/>
              </a:ext>
            </a:extLst>
          </p:cNvPr>
          <p:cNvSpPr/>
          <p:nvPr/>
        </p:nvSpPr>
        <p:spPr>
          <a:xfrm>
            <a:off x="3864828" y="4668108"/>
            <a:ext cx="554960" cy="400110"/>
          </a:xfrm>
          <a:prstGeom prst="rect">
            <a:avLst/>
          </a:prstGeom>
        </p:spPr>
        <p:txBody>
          <a:bodyPr wrap="none">
            <a:spAutoFit/>
          </a:bodyPr>
          <a:lstStyle/>
          <a:p>
            <a:pPr algn="r"/>
            <a:r>
              <a:rPr lang="es-CO" sz="2000" b="1" dirty="0">
                <a:latin typeface="Bio Sans" panose="020B0506020202040204" pitchFamily="34" charset="0"/>
                <a:ea typeface="Microsoft JhengHei" panose="020B0604030504040204" pitchFamily="34" charset="-120"/>
                <a:cs typeface="Microsoft Tai Le" panose="020B0502040204020203" pitchFamily="34" charset="0"/>
              </a:rPr>
              <a:t>1%</a:t>
            </a:r>
          </a:p>
        </p:txBody>
      </p:sp>
      <p:sp>
        <p:nvSpPr>
          <p:cNvPr id="118" name="Rectángulo 117">
            <a:extLst>
              <a:ext uri="{FF2B5EF4-FFF2-40B4-BE49-F238E27FC236}">
                <a16:creationId xmlns:a16="http://schemas.microsoft.com/office/drawing/2014/main" id="{21B79BCA-C09F-4ED1-BD0F-C34A76089633}"/>
              </a:ext>
            </a:extLst>
          </p:cNvPr>
          <p:cNvSpPr/>
          <p:nvPr/>
        </p:nvSpPr>
        <p:spPr>
          <a:xfrm>
            <a:off x="6392590" y="4689541"/>
            <a:ext cx="771365" cy="400110"/>
          </a:xfrm>
          <a:prstGeom prst="rect">
            <a:avLst/>
          </a:prstGeom>
        </p:spPr>
        <p:txBody>
          <a:bodyPr wrap="none">
            <a:spAutoFit/>
          </a:bodyPr>
          <a:lstStyle/>
          <a:p>
            <a:pPr algn="r"/>
            <a:r>
              <a:rPr lang="es-CO" sz="2000" b="1" dirty="0">
                <a:latin typeface="Bio Sans" panose="020B0506020202040204" pitchFamily="34" charset="0"/>
                <a:ea typeface="Microsoft JhengHei" panose="020B0604030504040204" pitchFamily="34" charset="-120"/>
                <a:cs typeface="Microsoft Tai Le" panose="020B0502040204020203" pitchFamily="34" charset="0"/>
              </a:rPr>
              <a:t>0,4%</a:t>
            </a:r>
          </a:p>
        </p:txBody>
      </p:sp>
      <p:sp>
        <p:nvSpPr>
          <p:cNvPr id="119" name="Rectángulo 118">
            <a:extLst>
              <a:ext uri="{FF2B5EF4-FFF2-40B4-BE49-F238E27FC236}">
                <a16:creationId xmlns:a16="http://schemas.microsoft.com/office/drawing/2014/main" id="{21EFEF6C-79F0-4B55-8415-19942A973CCC}"/>
              </a:ext>
            </a:extLst>
          </p:cNvPr>
          <p:cNvSpPr/>
          <p:nvPr/>
        </p:nvSpPr>
        <p:spPr>
          <a:xfrm>
            <a:off x="9350341" y="4741378"/>
            <a:ext cx="771365" cy="400110"/>
          </a:xfrm>
          <a:prstGeom prst="rect">
            <a:avLst/>
          </a:prstGeom>
        </p:spPr>
        <p:txBody>
          <a:bodyPr wrap="none">
            <a:spAutoFit/>
          </a:bodyPr>
          <a:lstStyle/>
          <a:p>
            <a:pPr algn="r"/>
            <a:r>
              <a:rPr lang="es-CO" sz="2000" b="1" dirty="0">
                <a:latin typeface="Bio Sans" panose="020B0506020202040204" pitchFamily="34" charset="0"/>
                <a:ea typeface="Microsoft JhengHei" panose="020B0604030504040204" pitchFamily="34" charset="-120"/>
                <a:cs typeface="Microsoft Tai Le" panose="020B0502040204020203" pitchFamily="34" charset="0"/>
              </a:rPr>
              <a:t>0,5%</a:t>
            </a:r>
          </a:p>
        </p:txBody>
      </p:sp>
      <p:pic>
        <p:nvPicPr>
          <p:cNvPr id="120" name="Imagen 119">
            <a:extLst>
              <a:ext uri="{FF2B5EF4-FFF2-40B4-BE49-F238E27FC236}">
                <a16:creationId xmlns:a16="http://schemas.microsoft.com/office/drawing/2014/main" id="{12378CA5-4743-4B6B-941E-91FE449B4D7F}"/>
              </a:ext>
            </a:extLst>
          </p:cNvPr>
          <p:cNvPicPr>
            <a:picLocks noChangeAspect="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39200" y="4645875"/>
            <a:ext cx="360000" cy="360000"/>
          </a:xfrm>
          <a:prstGeom prst="rect">
            <a:avLst/>
          </a:prstGeom>
        </p:spPr>
      </p:pic>
      <p:pic>
        <p:nvPicPr>
          <p:cNvPr id="121" name="Imagen 120">
            <a:extLst>
              <a:ext uri="{FF2B5EF4-FFF2-40B4-BE49-F238E27FC236}">
                <a16:creationId xmlns:a16="http://schemas.microsoft.com/office/drawing/2014/main" id="{66717AE1-7B53-4144-BC60-3FC01CE5CF18}"/>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452172" y="4704067"/>
            <a:ext cx="360000" cy="360000"/>
          </a:xfrm>
          <a:prstGeom prst="rect">
            <a:avLst/>
          </a:prstGeom>
        </p:spPr>
      </p:pic>
      <p:pic>
        <p:nvPicPr>
          <p:cNvPr id="122" name="Imagen 121">
            <a:extLst>
              <a:ext uri="{FF2B5EF4-FFF2-40B4-BE49-F238E27FC236}">
                <a16:creationId xmlns:a16="http://schemas.microsoft.com/office/drawing/2014/main" id="{29CCB257-B897-46DD-AD83-358B70B9CB3D}"/>
              </a:ext>
            </a:extLst>
          </p:cNvPr>
          <p:cNvPicPr>
            <a:picLocks noChangeAspect="1"/>
          </p:cNvPicPr>
          <p:nvPr/>
        </p:nvPicPr>
        <p:blipFill>
          <a:blip r:embed="rId1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012071" y="4743669"/>
            <a:ext cx="360000" cy="360000"/>
          </a:xfrm>
          <a:prstGeom prst="rect">
            <a:avLst/>
          </a:prstGeom>
        </p:spPr>
      </p:pic>
      <p:pic>
        <p:nvPicPr>
          <p:cNvPr id="123" name="Imagen 122">
            <a:extLst>
              <a:ext uri="{FF2B5EF4-FFF2-40B4-BE49-F238E27FC236}">
                <a16:creationId xmlns:a16="http://schemas.microsoft.com/office/drawing/2014/main" id="{4C51D937-4CE3-4E18-94DB-E42EECEC3A9C}"/>
              </a:ext>
            </a:extLst>
          </p:cNvPr>
          <p:cNvPicPr>
            <a:picLocks noChangeAspect="1"/>
          </p:cNvPicPr>
          <p:nvPr/>
        </p:nvPicPr>
        <p:blipFill>
          <a:blip r:embed="rId1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956757" y="4783678"/>
            <a:ext cx="360000" cy="360000"/>
          </a:xfrm>
          <a:prstGeom prst="rect">
            <a:avLst/>
          </a:prstGeom>
        </p:spPr>
      </p:pic>
      <p:sp>
        <p:nvSpPr>
          <p:cNvPr id="124" name="CuadroTexto 123">
            <a:extLst>
              <a:ext uri="{FF2B5EF4-FFF2-40B4-BE49-F238E27FC236}">
                <a16:creationId xmlns:a16="http://schemas.microsoft.com/office/drawing/2014/main" id="{F7457BB6-C2A6-4591-8432-148E916623CB}"/>
              </a:ext>
            </a:extLst>
          </p:cNvPr>
          <p:cNvSpPr txBox="1"/>
          <p:nvPr/>
        </p:nvSpPr>
        <p:spPr>
          <a:xfrm>
            <a:off x="5315141" y="6066078"/>
            <a:ext cx="1561717" cy="276999"/>
          </a:xfrm>
          <a:prstGeom prst="rect">
            <a:avLst/>
          </a:prstGeom>
          <a:noFill/>
        </p:spPr>
        <p:txBody>
          <a:bodyPr wrap="square" rtlCol="0">
            <a:spAutoFit/>
          </a:bodyPr>
          <a:lstStyle/>
          <a:p>
            <a:pPr algn="ctr"/>
            <a:r>
              <a:rPr lang="es-ES" sz="1200" dirty="0">
                <a:latin typeface="Microsoft Tai Le" panose="020B0502040204020203" pitchFamily="34" charset="0"/>
                <a:ea typeface="Microsoft JhengHei" panose="020B0604030504040204" pitchFamily="34" charset="-120"/>
                <a:cs typeface="Microsoft Tai Le" panose="020B0502040204020203" pitchFamily="34" charset="0"/>
              </a:rPr>
              <a:t>Fuente: DANE 2023</a:t>
            </a:r>
            <a:endParaRPr lang="es-CO" sz="1200" dirty="0">
              <a:latin typeface="Microsoft Tai Le" panose="020B0502040204020203" pitchFamily="34" charset="0"/>
              <a:ea typeface="Microsoft JhengHei" panose="020B0604030504040204" pitchFamily="34" charset="-120"/>
              <a:cs typeface="Microsoft Tai Le" panose="020B0502040204020203" pitchFamily="34" charset="0"/>
            </a:endParaRPr>
          </a:p>
        </p:txBody>
      </p:sp>
      <p:sp>
        <p:nvSpPr>
          <p:cNvPr id="2" name="CuadroTexto 1">
            <a:extLst>
              <a:ext uri="{FF2B5EF4-FFF2-40B4-BE49-F238E27FC236}">
                <a16:creationId xmlns:a16="http://schemas.microsoft.com/office/drawing/2014/main" id="{245A0C5D-1975-4D00-BBF6-80714C36AE37}"/>
              </a:ext>
            </a:extLst>
          </p:cNvPr>
          <p:cNvSpPr txBox="1"/>
          <p:nvPr/>
        </p:nvSpPr>
        <p:spPr>
          <a:xfrm>
            <a:off x="4142308" y="844009"/>
            <a:ext cx="3962601" cy="369332"/>
          </a:xfrm>
          <a:prstGeom prst="rect">
            <a:avLst/>
          </a:prstGeom>
          <a:noFill/>
        </p:spPr>
        <p:txBody>
          <a:bodyPr wrap="square" rtlCol="0">
            <a:spAutoFit/>
          </a:bodyPr>
          <a:lstStyle/>
          <a:p>
            <a:pPr algn="ctr"/>
            <a:r>
              <a:rPr lang="es-ES" b="1" dirty="0">
                <a:latin typeface="Bio Sans Light" panose="020B0406020202040204" pitchFamily="34" charset="0"/>
                <a:cs typeface="Microsoft Tai Le" panose="020B0502040204020203" pitchFamily="34" charset="0"/>
              </a:rPr>
              <a:t>$23,6 billones a precios corrientes </a:t>
            </a:r>
            <a:endParaRPr lang="es-CO" b="1" dirty="0">
              <a:latin typeface="Bio Sans Light" panose="020B0406020202040204" pitchFamily="34" charset="0"/>
              <a:cs typeface="Microsoft Tai Le" panose="020B0502040204020203" pitchFamily="34" charset="0"/>
            </a:endParaRPr>
          </a:p>
        </p:txBody>
      </p:sp>
      <p:sp>
        <p:nvSpPr>
          <p:cNvPr id="84" name="Rectángulo 83">
            <a:extLst>
              <a:ext uri="{FF2B5EF4-FFF2-40B4-BE49-F238E27FC236}">
                <a16:creationId xmlns:a16="http://schemas.microsoft.com/office/drawing/2014/main" id="{0B333041-F4C3-44F8-8686-2BD53DF5CDF1}"/>
              </a:ext>
            </a:extLst>
          </p:cNvPr>
          <p:cNvSpPr/>
          <p:nvPr/>
        </p:nvSpPr>
        <p:spPr>
          <a:xfrm>
            <a:off x="1209387" y="1532324"/>
            <a:ext cx="1213794" cy="523220"/>
          </a:xfrm>
          <a:prstGeom prst="rect">
            <a:avLst/>
          </a:prstGeom>
        </p:spPr>
        <p:txBody>
          <a:bodyPr wrap="none">
            <a:spAutoFit/>
          </a:bodyPr>
          <a:lstStyle/>
          <a:p>
            <a:pPr algn="just"/>
            <a:r>
              <a:rPr lang="es-CO" sz="2800" b="1" dirty="0">
                <a:latin typeface="Bio Sans" panose="020B0506020202040204" pitchFamily="34" charset="0"/>
                <a:ea typeface="Microsoft JhengHei" panose="020B0604030504040204" pitchFamily="34" charset="-120"/>
                <a:cs typeface="Microsoft Tai Le" panose="020B0502040204020203" pitchFamily="34" charset="0"/>
              </a:rPr>
              <a:t>50,4%</a:t>
            </a:r>
          </a:p>
        </p:txBody>
      </p:sp>
    </p:spTree>
    <p:extLst>
      <p:ext uri="{BB962C8B-B14F-4D97-AF65-F5344CB8AC3E}">
        <p14:creationId xmlns:p14="http://schemas.microsoft.com/office/powerpoint/2010/main" val="354630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71BA74D4-7FD6-B011-3E66-41DCD198E1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5891" y="801188"/>
            <a:ext cx="4426615" cy="5495109"/>
          </a:xfrm>
          <a:prstGeom prst="rect">
            <a:avLst/>
          </a:prstGeom>
          <a:gradFill>
            <a:gsLst>
              <a:gs pos="0">
                <a:schemeClr val="accent1">
                  <a:lumMod val="5000"/>
                  <a:lumOff val="95000"/>
                </a:schemeClr>
              </a:gs>
              <a:gs pos="49000">
                <a:schemeClr val="accent1">
                  <a:lumMod val="45000"/>
                  <a:lumOff val="55000"/>
                </a:schemeClr>
              </a:gs>
              <a:gs pos="20000">
                <a:schemeClr val="accent1">
                  <a:lumMod val="45000"/>
                  <a:lumOff val="55000"/>
                </a:schemeClr>
              </a:gs>
              <a:gs pos="22000">
                <a:schemeClr val="accent1">
                  <a:lumMod val="30000"/>
                  <a:lumOff val="70000"/>
                </a:schemeClr>
              </a:gs>
            </a:gsLst>
            <a:lin ang="5400000" scaled="1"/>
          </a:gradFill>
        </p:spPr>
      </p:pic>
      <p:sp>
        <p:nvSpPr>
          <p:cNvPr id="4" name="CuadroTexto 3">
            <a:extLst>
              <a:ext uri="{FF2B5EF4-FFF2-40B4-BE49-F238E27FC236}">
                <a16:creationId xmlns:a16="http://schemas.microsoft.com/office/drawing/2014/main" id="{775CB3AC-81B5-F6C7-7F16-010EABA67C9D}"/>
              </a:ext>
            </a:extLst>
          </p:cNvPr>
          <p:cNvSpPr txBox="1"/>
          <p:nvPr/>
        </p:nvSpPr>
        <p:spPr>
          <a:xfrm>
            <a:off x="729494" y="1120676"/>
            <a:ext cx="5845477" cy="4616648"/>
          </a:xfrm>
          <a:prstGeom prst="rect">
            <a:avLst/>
          </a:prstGeom>
          <a:noFill/>
        </p:spPr>
        <p:txBody>
          <a:bodyPr wrap="square">
            <a:spAutoFit/>
          </a:bodyPr>
          <a:lstStyle/>
          <a:p>
            <a:pPr marL="285750" indent="-285750" algn="just">
              <a:buFont typeface="Arial" panose="020B0604020202020204" pitchFamily="34" charset="0"/>
              <a:buChar char="•"/>
            </a:pPr>
            <a:r>
              <a:rPr lang="es-ES" sz="1400" dirty="0">
                <a:latin typeface="Bio Sans Light" panose="020B0406020202040204" pitchFamily="34" charset="0"/>
                <a:cs typeface="Microsoft Tai Le" panose="020B0502040204020203" pitchFamily="34" charset="0"/>
              </a:rPr>
              <a:t>Gobernanzas territoriales alrededor del agua y los bosques, restauración ecológica y economía de la biodiversidad (forestal, turismo y bioeconomía)</a:t>
            </a:r>
            <a:endParaRPr lang="es-CO" sz="14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endParaRPr lang="es-CO" sz="14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400" dirty="0">
                <a:latin typeface="Bio Sans Light" panose="020B0406020202040204" pitchFamily="34" charset="0"/>
                <a:cs typeface="Microsoft Tai Le" panose="020B0502040204020203" pitchFamily="34" charset="0"/>
              </a:rPr>
              <a:t>Aumento de la representatividad de la biodiversidad en el sistema de áreas protegidas</a:t>
            </a:r>
          </a:p>
          <a:p>
            <a:pPr marL="285750" indent="-285750" algn="just">
              <a:buFont typeface="Arial" panose="020B0604020202020204" pitchFamily="34" charset="0"/>
              <a:buChar char="•"/>
            </a:pPr>
            <a:endParaRPr lang="es-ES" sz="14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400" dirty="0">
                <a:latin typeface="Bio Sans Light" panose="020B0406020202040204" pitchFamily="34" charset="0"/>
                <a:cs typeface="Microsoft Tai Le" panose="020B0502040204020203" pitchFamily="34" charset="0"/>
              </a:rPr>
              <a:t>Diseño e implementación de soluciones energéticas orientadas a la democratización de la generación de energía y mejoramiento de la infraestructura energética</a:t>
            </a:r>
          </a:p>
          <a:p>
            <a:pPr marL="285750" indent="-285750" algn="just">
              <a:buFont typeface="Arial" panose="020B0604020202020204" pitchFamily="34" charset="0"/>
              <a:buChar char="•"/>
            </a:pPr>
            <a:endParaRPr lang="es-ES" sz="14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400" dirty="0">
                <a:latin typeface="Bio Sans Light" panose="020B0406020202040204" pitchFamily="34" charset="0"/>
                <a:cs typeface="Microsoft Tai Le" panose="020B0502040204020203" pitchFamily="34" charset="0"/>
              </a:rPr>
              <a:t>Implementación de iniciativas de hidrógeno verde</a:t>
            </a:r>
          </a:p>
          <a:p>
            <a:pPr marL="285750" indent="-285750" algn="just">
              <a:buFont typeface="Arial" panose="020B0604020202020204" pitchFamily="34" charset="0"/>
              <a:buChar char="•"/>
            </a:pPr>
            <a:endParaRPr lang="es-ES" sz="14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400" dirty="0">
                <a:latin typeface="Bio Sans Light" panose="020B0406020202040204" pitchFamily="34" charset="0"/>
                <a:cs typeface="Microsoft Tai Le" panose="020B0502040204020203" pitchFamily="34" charset="0"/>
              </a:rPr>
              <a:t>Desarrollo de proyectos de biogás asociados a proyectos agropecuarios y aprovechamiento de residuos</a:t>
            </a:r>
          </a:p>
          <a:p>
            <a:pPr marL="285750" indent="-285750" algn="just">
              <a:buFont typeface="Arial" panose="020B0604020202020204" pitchFamily="34" charset="0"/>
              <a:buChar char="•"/>
            </a:pPr>
            <a:endParaRPr lang="es-ES" sz="14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400" dirty="0">
                <a:latin typeface="Bio Sans Light" panose="020B0406020202040204" pitchFamily="34" charset="0"/>
                <a:cs typeface="Microsoft Tai Le" panose="020B0502040204020203" pitchFamily="34" charset="0"/>
              </a:rPr>
              <a:t>Reserva de áreas para minerales estratégicos y titulación colectiva de estas áreas</a:t>
            </a:r>
          </a:p>
          <a:p>
            <a:pPr marL="285750" indent="-285750" algn="just">
              <a:buFont typeface="Arial" panose="020B0604020202020204" pitchFamily="34" charset="0"/>
              <a:buChar char="•"/>
            </a:pPr>
            <a:endParaRPr lang="es-ES" sz="14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400" dirty="0">
                <a:latin typeface="Bio Sans Light" panose="020B0406020202040204" pitchFamily="34" charset="0"/>
                <a:cs typeface="Microsoft Tai Le" panose="020B0502040204020203" pitchFamily="34" charset="0"/>
              </a:rPr>
              <a:t>Revitalización de los centros históricos y bienes de interés cultural para el desarrollo turístico</a:t>
            </a:r>
          </a:p>
        </p:txBody>
      </p:sp>
      <p:sp>
        <p:nvSpPr>
          <p:cNvPr id="5" name="CuadroTexto 4">
            <a:extLst>
              <a:ext uri="{FF2B5EF4-FFF2-40B4-BE49-F238E27FC236}">
                <a16:creationId xmlns:a16="http://schemas.microsoft.com/office/drawing/2014/main" id="{597C157B-AF6B-4A3C-AA1D-3004EE4DE7F0}"/>
              </a:ext>
            </a:extLst>
          </p:cNvPr>
          <p:cNvSpPr txBox="1"/>
          <p:nvPr/>
        </p:nvSpPr>
        <p:spPr>
          <a:xfrm>
            <a:off x="2225470" y="238890"/>
            <a:ext cx="7741222"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PROYECTOS ESTRATÉGICOS DE IMPACTO REGIONAL</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40913459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75CB3AC-81B5-F6C7-7F16-010EABA67C9D}"/>
              </a:ext>
            </a:extLst>
          </p:cNvPr>
          <p:cNvSpPr txBox="1"/>
          <p:nvPr/>
        </p:nvSpPr>
        <p:spPr>
          <a:xfrm>
            <a:off x="584298" y="1348139"/>
            <a:ext cx="6042925" cy="4401205"/>
          </a:xfrm>
          <a:prstGeom prst="rect">
            <a:avLst/>
          </a:prstGeom>
          <a:noFill/>
        </p:spPr>
        <p:txBody>
          <a:bodyPr wrap="square">
            <a:spAutoFit/>
          </a:bodyPr>
          <a:lstStyle/>
          <a:p>
            <a:pPr marL="285750" indent="-285750" algn="just">
              <a:buFont typeface="Arial" panose="020B0604020202020204" pitchFamily="34" charset="0"/>
              <a:buChar char="•"/>
            </a:pPr>
            <a:r>
              <a:rPr lang="es-ES" sz="1400" dirty="0">
                <a:latin typeface="Bio Sans Light" panose="020B0406020202040204" pitchFamily="34" charset="0"/>
                <a:cs typeface="Microsoft Tai Le" panose="020B0502040204020203" pitchFamily="34" charset="0"/>
              </a:rPr>
              <a:t>Navegabilidad de los ríos Magdalena, Atrato, Meta y Mompox</a:t>
            </a:r>
          </a:p>
          <a:p>
            <a:pPr marL="285750" indent="-285750" algn="just">
              <a:buFont typeface="Arial" panose="020B0604020202020204" pitchFamily="34" charset="0"/>
              <a:buChar char="•"/>
            </a:pPr>
            <a:endParaRPr lang="es-ES" sz="14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400" dirty="0">
                <a:latin typeface="Bio Sans Light" panose="020B0406020202040204" pitchFamily="34" charset="0"/>
                <a:cs typeface="Microsoft Tai Le" panose="020B0502040204020203" pitchFamily="34" charset="0"/>
              </a:rPr>
              <a:t>Intervención en corredores carreteros (Buenaventura – Puerto Carreño)</a:t>
            </a:r>
          </a:p>
          <a:p>
            <a:pPr marL="285750" indent="-285750" algn="just">
              <a:buFont typeface="Arial" panose="020B0604020202020204" pitchFamily="34" charset="0"/>
              <a:buChar char="•"/>
            </a:pPr>
            <a:endParaRPr lang="es-ES" sz="14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400" dirty="0">
                <a:latin typeface="Bio Sans Light" panose="020B0406020202040204" pitchFamily="34" charset="0"/>
                <a:cs typeface="Microsoft Tai Le" panose="020B0502040204020203" pitchFamily="34" charset="0"/>
              </a:rPr>
              <a:t>Gestión integral de la altillanura y sabanas inundables de la Orinoquía</a:t>
            </a:r>
          </a:p>
          <a:p>
            <a:pPr marL="285750" indent="-285750" algn="just">
              <a:buFont typeface="Arial" panose="020B0604020202020204" pitchFamily="34" charset="0"/>
              <a:buChar char="•"/>
            </a:pPr>
            <a:endParaRPr lang="es-ES" sz="14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400" dirty="0">
                <a:latin typeface="Bio Sans Light" panose="020B0406020202040204" pitchFamily="34" charset="0"/>
                <a:cs typeface="Microsoft Tai Le" panose="020B0502040204020203" pitchFamily="34" charset="0"/>
              </a:rPr>
              <a:t>Desarrollo de proyectos de conservación de la biodiversidad y restauración de los ecosistemas para la resiliencia climática, áreas protegidas y cuencas abastecedoras</a:t>
            </a:r>
          </a:p>
          <a:p>
            <a:pPr marL="285750" indent="-285750" algn="just">
              <a:buFont typeface="Arial" panose="020B0604020202020204" pitchFamily="34" charset="0"/>
              <a:buChar char="•"/>
            </a:pPr>
            <a:endParaRPr lang="es-ES" sz="14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400" dirty="0">
                <a:latin typeface="Bio Sans Light" panose="020B0406020202040204" pitchFamily="34" charset="0"/>
                <a:cs typeface="Microsoft Tai Le" panose="020B0502040204020203" pitchFamily="34" charset="0"/>
              </a:rPr>
              <a:t>Iniciativas de CTeI para la transformación productiva y la solución de problemáticas sociales y ambientales</a:t>
            </a:r>
          </a:p>
          <a:p>
            <a:pPr marL="285750" indent="-285750" algn="just">
              <a:buFont typeface="Arial" panose="020B0604020202020204" pitchFamily="34" charset="0"/>
              <a:buChar char="•"/>
            </a:pPr>
            <a:endParaRPr lang="es-ES" sz="14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400" dirty="0">
                <a:latin typeface="Bio Sans Light" panose="020B0406020202040204" pitchFamily="34" charset="0"/>
                <a:cs typeface="Microsoft Tai Le" panose="020B0502040204020203" pitchFamily="34" charset="0"/>
              </a:rPr>
              <a:t>Fortalecimiento del Programa Nacional de Casas de Justicia y Centros de Convivencia</a:t>
            </a:r>
          </a:p>
          <a:p>
            <a:pPr marL="285750" indent="-285750" algn="just">
              <a:buFont typeface="Arial" panose="020B0604020202020204" pitchFamily="34" charset="0"/>
              <a:buChar char="•"/>
            </a:pPr>
            <a:endParaRPr lang="es-ES" sz="14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400" dirty="0">
                <a:latin typeface="Bio Sans Light" panose="020B0406020202040204" pitchFamily="34" charset="0"/>
                <a:cs typeface="Microsoft Tai Le" panose="020B0502040204020203" pitchFamily="34" charset="0"/>
              </a:rPr>
              <a:t>Plan de intervención para la lucha contra la deforestación, la minería ilegal y los delitos ambientales </a:t>
            </a:r>
          </a:p>
          <a:p>
            <a:pPr marL="285750" indent="-285750">
              <a:buFont typeface="Arial" panose="020B0604020202020204" pitchFamily="34" charset="0"/>
              <a:buChar char="•"/>
            </a:pPr>
            <a:endParaRPr lang="es-ES" sz="1400" dirty="0">
              <a:latin typeface="Bio Sans Light" panose="020B0406020202040204" pitchFamily="34" charset="0"/>
              <a:cs typeface="Microsoft Tai Le" panose="020B0502040204020203" pitchFamily="34" charset="0"/>
            </a:endParaRPr>
          </a:p>
        </p:txBody>
      </p:sp>
      <p:pic>
        <p:nvPicPr>
          <p:cNvPr id="6" name="Picture 6">
            <a:extLst>
              <a:ext uri="{FF2B5EF4-FFF2-40B4-BE49-F238E27FC236}">
                <a16:creationId xmlns:a16="http://schemas.microsoft.com/office/drawing/2014/main" id="{14A8DA2F-3F1C-4142-87B0-A2B65A575A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5891" y="801188"/>
            <a:ext cx="4426615" cy="5495109"/>
          </a:xfrm>
          <a:prstGeom prst="rect">
            <a:avLst/>
          </a:prstGeom>
          <a:gradFill>
            <a:gsLst>
              <a:gs pos="0">
                <a:schemeClr val="accent1">
                  <a:lumMod val="5000"/>
                  <a:lumOff val="95000"/>
                </a:schemeClr>
              </a:gs>
              <a:gs pos="49000">
                <a:schemeClr val="accent1">
                  <a:lumMod val="45000"/>
                  <a:lumOff val="55000"/>
                </a:schemeClr>
              </a:gs>
              <a:gs pos="20000">
                <a:schemeClr val="accent1">
                  <a:lumMod val="45000"/>
                  <a:lumOff val="55000"/>
                </a:schemeClr>
              </a:gs>
              <a:gs pos="22000">
                <a:schemeClr val="accent1">
                  <a:lumMod val="30000"/>
                  <a:lumOff val="70000"/>
                </a:schemeClr>
              </a:gs>
            </a:gsLst>
            <a:lin ang="5400000" scaled="1"/>
          </a:gradFill>
        </p:spPr>
      </p:pic>
      <p:sp>
        <p:nvSpPr>
          <p:cNvPr id="7" name="CuadroTexto 6">
            <a:extLst>
              <a:ext uri="{FF2B5EF4-FFF2-40B4-BE49-F238E27FC236}">
                <a16:creationId xmlns:a16="http://schemas.microsoft.com/office/drawing/2014/main" id="{1EFA260C-610D-4272-871A-33FFCF40F0F0}"/>
              </a:ext>
            </a:extLst>
          </p:cNvPr>
          <p:cNvSpPr txBox="1"/>
          <p:nvPr/>
        </p:nvSpPr>
        <p:spPr>
          <a:xfrm>
            <a:off x="2225470" y="238890"/>
            <a:ext cx="7741222"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PROYECTOS ESTRATÉGICOS DE IMPACTO REGIONAL</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305781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75CB3AC-81B5-F6C7-7F16-010EABA67C9D}"/>
              </a:ext>
            </a:extLst>
          </p:cNvPr>
          <p:cNvSpPr txBox="1"/>
          <p:nvPr/>
        </p:nvSpPr>
        <p:spPr>
          <a:xfrm>
            <a:off x="510988" y="1336119"/>
            <a:ext cx="6164474" cy="4770537"/>
          </a:xfrm>
          <a:prstGeom prst="rect">
            <a:avLst/>
          </a:prstGeom>
          <a:noFill/>
        </p:spPr>
        <p:txBody>
          <a:bodyPr wrap="square">
            <a:spAutoFit/>
          </a:bodyPr>
          <a:lstStyle/>
          <a:p>
            <a:pPr marL="285750" indent="-285750" algn="just">
              <a:buFont typeface="Arial" panose="020B0604020202020204" pitchFamily="34" charset="0"/>
              <a:buChar char="•"/>
            </a:pPr>
            <a:r>
              <a:rPr lang="es-ES" sz="1600" dirty="0">
                <a:latin typeface="Bio Sans Light" panose="020B0406020202040204" pitchFamily="34" charset="0"/>
                <a:cs typeface="Microsoft Tai Le" panose="020B0502040204020203" pitchFamily="34" charset="0"/>
              </a:rPr>
              <a:t>Construcción del Puente Piedra Bolívar sobre el Río Tocaría, que conecta al municipio de Nunchía – Casanare con el municipio de Paya – Boyacá, Ruta Libertadores de Simón Bolívar</a:t>
            </a:r>
          </a:p>
          <a:p>
            <a:pPr marL="285750" indent="-285750" algn="just">
              <a:buFont typeface="Arial" panose="020B0604020202020204" pitchFamily="34" charset="0"/>
              <a:buChar char="•"/>
            </a:pPr>
            <a:endParaRPr lang="es-ES" sz="16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600" dirty="0">
                <a:latin typeface="Bio Sans Light" panose="020B0406020202040204" pitchFamily="34" charset="0"/>
                <a:cs typeface="Microsoft Tai Le" panose="020B0502040204020203" pitchFamily="34" charset="0"/>
              </a:rPr>
              <a:t>Mejoramiento, Mantenimiento, Gestión Predial, Social y Ambiental Sostenible Corredor Ruta de los Libertadores</a:t>
            </a:r>
          </a:p>
          <a:p>
            <a:pPr marL="285750" indent="-285750" algn="just">
              <a:buFont typeface="Arial" panose="020B0604020202020204" pitchFamily="34" charset="0"/>
              <a:buChar char="•"/>
            </a:pPr>
            <a:endParaRPr lang="es-ES" sz="16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600" dirty="0">
                <a:latin typeface="Bio Sans Light" panose="020B0406020202040204" pitchFamily="34" charset="0"/>
                <a:cs typeface="Microsoft Tai Le" panose="020B0502040204020203" pitchFamily="34" charset="0"/>
              </a:rPr>
              <a:t>Terminación construcción del Corredor vial Vado Hondo – </a:t>
            </a:r>
            <a:r>
              <a:rPr lang="es-ES" sz="1600" dirty="0" err="1">
                <a:latin typeface="Bio Sans Light" panose="020B0406020202040204" pitchFamily="34" charset="0"/>
                <a:cs typeface="Microsoft Tai Le" panose="020B0502040204020203" pitchFamily="34" charset="0"/>
              </a:rPr>
              <a:t>Labranzagrande</a:t>
            </a:r>
            <a:r>
              <a:rPr lang="es-ES" sz="1600" dirty="0">
                <a:latin typeface="Bio Sans Light" panose="020B0406020202040204" pitchFamily="34" charset="0"/>
                <a:cs typeface="Microsoft Tai Le" panose="020B0502040204020203" pitchFamily="34" charset="0"/>
              </a:rPr>
              <a:t> – Yopal</a:t>
            </a:r>
          </a:p>
          <a:p>
            <a:pPr marL="285750" indent="-285750" algn="just">
              <a:buFont typeface="Arial" panose="020B0604020202020204" pitchFamily="34" charset="0"/>
              <a:buChar char="•"/>
            </a:pPr>
            <a:endParaRPr lang="es-ES" sz="16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600" dirty="0">
                <a:latin typeface="Bio Sans Light" panose="020B0406020202040204" pitchFamily="34" charset="0"/>
                <a:cs typeface="Microsoft Tai Le" panose="020B0502040204020203" pitchFamily="34" charset="0"/>
              </a:rPr>
              <a:t>Terminación de la Conectividad Arauca – Casanare</a:t>
            </a:r>
          </a:p>
          <a:p>
            <a:pPr marL="285750" indent="-285750" algn="just">
              <a:buFont typeface="Arial" panose="020B0604020202020204" pitchFamily="34" charset="0"/>
              <a:buChar char="•"/>
            </a:pPr>
            <a:endParaRPr lang="es-ES" sz="16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600" dirty="0">
                <a:latin typeface="Bio Sans Light" panose="020B0406020202040204" pitchFamily="34" charset="0"/>
                <a:cs typeface="Microsoft Tai Le" panose="020B0502040204020203" pitchFamily="34" charset="0"/>
              </a:rPr>
              <a:t>Construcción de una planta procesadora de alimentos balanceados para animales en el Municipio de Monterrey Casanare</a:t>
            </a:r>
          </a:p>
          <a:p>
            <a:pPr marL="285750" indent="-285750" algn="just">
              <a:buFont typeface="Arial" panose="020B0604020202020204" pitchFamily="34" charset="0"/>
              <a:buChar char="•"/>
            </a:pPr>
            <a:endParaRPr lang="es-ES" sz="16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600" dirty="0">
                <a:latin typeface="Bio Sans Light" panose="020B0406020202040204" pitchFamily="34" charset="0"/>
                <a:cs typeface="Microsoft Tai Le" panose="020B0502040204020203" pitchFamily="34" charset="0"/>
              </a:rPr>
              <a:t>Construcción de las redes acueducto, alcantarillado sanitario y Región pluvial, eléctricas, gas, voz y datos, en la Ciudadela Universitaria de Casanare y Granja Agropecuaria el Remanso de </a:t>
            </a:r>
            <a:r>
              <a:rPr lang="es-ES" sz="1600" dirty="0" err="1">
                <a:latin typeface="Bio Sans Light" panose="020B0406020202040204" pitchFamily="34" charset="0"/>
                <a:cs typeface="Microsoft Tai Le" panose="020B0502040204020203" pitchFamily="34" charset="0"/>
              </a:rPr>
              <a:t>Unitrópico</a:t>
            </a:r>
            <a:r>
              <a:rPr lang="es-ES" sz="1600" dirty="0">
                <a:latin typeface="Bio Sans Light" panose="020B0406020202040204" pitchFamily="34" charset="0"/>
                <a:cs typeface="Microsoft Tai Le" panose="020B0502040204020203" pitchFamily="34" charset="0"/>
              </a:rPr>
              <a:t>.</a:t>
            </a:r>
          </a:p>
        </p:txBody>
      </p:sp>
      <p:sp>
        <p:nvSpPr>
          <p:cNvPr id="6" name="CuadroTexto 5">
            <a:extLst>
              <a:ext uri="{FF2B5EF4-FFF2-40B4-BE49-F238E27FC236}">
                <a16:creationId xmlns:a16="http://schemas.microsoft.com/office/drawing/2014/main" id="{DDC6E5B7-A746-409B-8049-3C4617090511}"/>
              </a:ext>
            </a:extLst>
          </p:cNvPr>
          <p:cNvSpPr txBox="1"/>
          <p:nvPr/>
        </p:nvSpPr>
        <p:spPr>
          <a:xfrm>
            <a:off x="2225470" y="238890"/>
            <a:ext cx="7741222"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PROYECTOS ESTRATÉGICOS DE IMPACTO REGIONAL</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pic>
        <p:nvPicPr>
          <p:cNvPr id="7" name="Picture 6">
            <a:extLst>
              <a:ext uri="{FF2B5EF4-FFF2-40B4-BE49-F238E27FC236}">
                <a16:creationId xmlns:a16="http://schemas.microsoft.com/office/drawing/2014/main" id="{71C14B65-C922-40AE-94AC-1A36ED2464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5891" y="801188"/>
            <a:ext cx="4426615" cy="5495109"/>
          </a:xfrm>
          <a:prstGeom prst="rect">
            <a:avLst/>
          </a:prstGeom>
          <a:gradFill>
            <a:gsLst>
              <a:gs pos="0">
                <a:schemeClr val="accent1">
                  <a:lumMod val="5000"/>
                  <a:lumOff val="95000"/>
                </a:schemeClr>
              </a:gs>
              <a:gs pos="49000">
                <a:schemeClr val="accent1">
                  <a:lumMod val="45000"/>
                  <a:lumOff val="55000"/>
                </a:schemeClr>
              </a:gs>
              <a:gs pos="20000">
                <a:schemeClr val="accent1">
                  <a:lumMod val="45000"/>
                  <a:lumOff val="55000"/>
                </a:schemeClr>
              </a:gs>
              <a:gs pos="22000">
                <a:schemeClr val="accent1">
                  <a:lumMod val="30000"/>
                  <a:lumOff val="70000"/>
                </a:schemeClr>
              </a:gs>
            </a:gsLst>
            <a:lin ang="5400000" scaled="1"/>
          </a:gradFill>
        </p:spPr>
      </p:pic>
    </p:spTree>
    <p:extLst>
      <p:ext uri="{BB962C8B-B14F-4D97-AF65-F5344CB8AC3E}">
        <p14:creationId xmlns:p14="http://schemas.microsoft.com/office/powerpoint/2010/main" val="30992601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75CB3AC-81B5-F6C7-7F16-010EABA67C9D}"/>
              </a:ext>
            </a:extLst>
          </p:cNvPr>
          <p:cNvSpPr txBox="1"/>
          <p:nvPr/>
        </p:nvSpPr>
        <p:spPr>
          <a:xfrm>
            <a:off x="309284" y="818422"/>
            <a:ext cx="6468964" cy="5509200"/>
          </a:xfrm>
          <a:prstGeom prst="rect">
            <a:avLst/>
          </a:prstGeom>
          <a:noFill/>
        </p:spPr>
        <p:txBody>
          <a:bodyPr wrap="square">
            <a:spAutoFit/>
          </a:bodyPr>
          <a:lstStyle/>
          <a:p>
            <a:pPr marL="285750" indent="-285750" algn="just">
              <a:buFont typeface="Arial" panose="020B0604020202020204" pitchFamily="34" charset="0"/>
              <a:buChar char="•"/>
            </a:pPr>
            <a:r>
              <a:rPr lang="es-ES" sz="1600" dirty="0">
                <a:latin typeface="Bio Sans Light" panose="020B0406020202040204" pitchFamily="34" charset="0"/>
                <a:cs typeface="Microsoft Tai Le" panose="020B0502040204020203" pitchFamily="34" charset="0"/>
              </a:rPr>
              <a:t>Construcción de dos puentes vehiculares sobre el río Casanare – Hato Corozal</a:t>
            </a:r>
          </a:p>
          <a:p>
            <a:pPr marL="285750" indent="-285750" algn="just">
              <a:buFont typeface="Arial" panose="020B0604020202020204" pitchFamily="34" charset="0"/>
              <a:buChar char="•"/>
            </a:pPr>
            <a:endParaRPr lang="es-ES" sz="16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600" dirty="0">
                <a:latin typeface="Bio Sans Light" panose="020B0406020202040204" pitchFamily="34" charset="0"/>
                <a:cs typeface="Microsoft Tai Le" panose="020B0502040204020203" pitchFamily="34" charset="0"/>
              </a:rPr>
              <a:t>Adecuación de infraestructura y autorización de operación internacional del Aeropuerto el Yopal (EYP) también denominado Aeropuerto el Alcaraván, esto con el fin de ser un aeropuerto alterno del Aeropuerto Internacional el Dorado Luis Carlos Galán Sarmiento</a:t>
            </a:r>
          </a:p>
          <a:p>
            <a:pPr marL="285750" indent="-285750" algn="just">
              <a:buFont typeface="Arial" panose="020B0604020202020204" pitchFamily="34" charset="0"/>
              <a:buChar char="•"/>
            </a:pPr>
            <a:endParaRPr lang="es-ES" sz="16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600" dirty="0">
                <a:latin typeface="Bio Sans Light" panose="020B0406020202040204" pitchFamily="34" charset="0"/>
                <a:cs typeface="Microsoft Tai Le" panose="020B0502040204020203" pitchFamily="34" charset="0"/>
              </a:rPr>
              <a:t>Centro de suministro de combustible de aeronaves, nodo de interconexión de vuelos para los Llanos Orientales, la Amazonía y otros destinos del país, el exterior y/o aeropuerto internacional de carga y/o transporte</a:t>
            </a:r>
          </a:p>
          <a:p>
            <a:pPr marL="285750" indent="-285750" algn="just">
              <a:buFont typeface="Arial" panose="020B0604020202020204" pitchFamily="34" charset="0"/>
              <a:buChar char="•"/>
            </a:pPr>
            <a:endParaRPr lang="es-ES" sz="16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600" dirty="0">
                <a:latin typeface="Bio Sans Light" panose="020B0406020202040204" pitchFamily="34" charset="0"/>
                <a:cs typeface="Microsoft Tai Le" panose="020B0502040204020203" pitchFamily="34" charset="0"/>
              </a:rPr>
              <a:t>Banco de maquinaria amarilla para pavimentación de red terciaria</a:t>
            </a:r>
          </a:p>
          <a:p>
            <a:pPr marL="285750" indent="-285750" algn="just">
              <a:buFont typeface="Arial" panose="020B0604020202020204" pitchFamily="34" charset="0"/>
              <a:buChar char="•"/>
            </a:pPr>
            <a:endParaRPr lang="es-ES" sz="16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600" dirty="0">
                <a:latin typeface="Bio Sans Light" panose="020B0406020202040204" pitchFamily="34" charset="0"/>
                <a:cs typeface="Microsoft Tai Le" panose="020B0502040204020203" pitchFamily="34" charset="0"/>
              </a:rPr>
              <a:t>Mejoramiento de la vía del Cusiana</a:t>
            </a:r>
          </a:p>
          <a:p>
            <a:pPr marL="285750" indent="-285750" algn="just">
              <a:buFont typeface="Arial" panose="020B0604020202020204" pitchFamily="34" charset="0"/>
              <a:buChar char="•"/>
            </a:pPr>
            <a:endParaRPr lang="es-ES" sz="16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600" dirty="0">
                <a:latin typeface="Bio Sans Light" panose="020B0406020202040204" pitchFamily="34" charset="0"/>
                <a:cs typeface="Microsoft Tai Le" panose="020B0502040204020203" pitchFamily="34" charset="0"/>
              </a:rPr>
              <a:t>Construcción de viveros debidamente certificados para la producción de semilla en los cultivos de plátano, cacao, café y cítricos</a:t>
            </a:r>
          </a:p>
          <a:p>
            <a:pPr marL="285750" indent="-285750" algn="just">
              <a:buFont typeface="Arial" panose="020B0604020202020204" pitchFamily="34" charset="0"/>
              <a:buChar char="•"/>
            </a:pPr>
            <a:endParaRPr lang="es-ES" sz="16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600" dirty="0">
                <a:latin typeface="Bio Sans Light" panose="020B0406020202040204" pitchFamily="34" charset="0"/>
                <a:cs typeface="Microsoft Tai Le" panose="020B0502040204020203" pitchFamily="34" charset="0"/>
              </a:rPr>
              <a:t>Implementación de sistemas individuales para el mejoramiento de la calidad de agua en zonas rurales dispersa</a:t>
            </a:r>
          </a:p>
        </p:txBody>
      </p:sp>
      <p:pic>
        <p:nvPicPr>
          <p:cNvPr id="6" name="Picture 6">
            <a:extLst>
              <a:ext uri="{FF2B5EF4-FFF2-40B4-BE49-F238E27FC236}">
                <a16:creationId xmlns:a16="http://schemas.microsoft.com/office/drawing/2014/main" id="{4F2D4236-4FAD-413F-81DB-E9DA90B74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5891" y="801188"/>
            <a:ext cx="4426615" cy="5495109"/>
          </a:xfrm>
          <a:prstGeom prst="rect">
            <a:avLst/>
          </a:prstGeom>
          <a:gradFill>
            <a:gsLst>
              <a:gs pos="0">
                <a:schemeClr val="accent1">
                  <a:lumMod val="5000"/>
                  <a:lumOff val="95000"/>
                </a:schemeClr>
              </a:gs>
              <a:gs pos="49000">
                <a:schemeClr val="accent1">
                  <a:lumMod val="45000"/>
                  <a:lumOff val="55000"/>
                </a:schemeClr>
              </a:gs>
              <a:gs pos="20000">
                <a:schemeClr val="accent1">
                  <a:lumMod val="45000"/>
                  <a:lumOff val="55000"/>
                </a:schemeClr>
              </a:gs>
              <a:gs pos="22000">
                <a:schemeClr val="accent1">
                  <a:lumMod val="30000"/>
                  <a:lumOff val="70000"/>
                </a:schemeClr>
              </a:gs>
            </a:gsLst>
            <a:lin ang="5400000" scaled="1"/>
          </a:gradFill>
        </p:spPr>
      </p:pic>
      <p:sp>
        <p:nvSpPr>
          <p:cNvPr id="7" name="CuadroTexto 6">
            <a:extLst>
              <a:ext uri="{FF2B5EF4-FFF2-40B4-BE49-F238E27FC236}">
                <a16:creationId xmlns:a16="http://schemas.microsoft.com/office/drawing/2014/main" id="{58997E8D-7A72-4C5F-8047-E3EDCD226D5A}"/>
              </a:ext>
            </a:extLst>
          </p:cNvPr>
          <p:cNvSpPr txBox="1"/>
          <p:nvPr/>
        </p:nvSpPr>
        <p:spPr>
          <a:xfrm>
            <a:off x="2225470" y="238890"/>
            <a:ext cx="7741222"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PROYECTOS ESTRATÉGICOS DE IMPACTO REGIONAL</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1437193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B2E0B874-1BDB-5E9A-15EB-7678F865DE52}"/>
              </a:ext>
            </a:extLst>
          </p:cNvPr>
          <p:cNvGraphicFramePr>
            <a:graphicFrameLocks noGrp="1"/>
          </p:cNvGraphicFramePr>
          <p:nvPr>
            <p:extLst>
              <p:ext uri="{D42A27DB-BD31-4B8C-83A1-F6EECF244321}">
                <p14:modId xmlns:p14="http://schemas.microsoft.com/office/powerpoint/2010/main" val="196248733"/>
              </p:ext>
            </p:extLst>
          </p:nvPr>
        </p:nvGraphicFramePr>
        <p:xfrm>
          <a:off x="1263209" y="1474529"/>
          <a:ext cx="9665581" cy="4229516"/>
        </p:xfrm>
        <a:graphic>
          <a:graphicData uri="http://schemas.openxmlformats.org/drawingml/2006/table">
            <a:tbl>
              <a:tblPr>
                <a:tableStyleId>{74C1A8A3-306A-4EB7-A6B1-4F7E0EB9C5D6}</a:tableStyleId>
              </a:tblPr>
              <a:tblGrid>
                <a:gridCol w="1661224">
                  <a:extLst>
                    <a:ext uri="{9D8B030D-6E8A-4147-A177-3AD203B41FA5}">
                      <a16:colId xmlns:a16="http://schemas.microsoft.com/office/drawing/2014/main" val="3573210551"/>
                    </a:ext>
                  </a:extLst>
                </a:gridCol>
                <a:gridCol w="8004357">
                  <a:extLst>
                    <a:ext uri="{9D8B030D-6E8A-4147-A177-3AD203B41FA5}">
                      <a16:colId xmlns:a16="http://schemas.microsoft.com/office/drawing/2014/main" val="2223452230"/>
                    </a:ext>
                  </a:extLst>
                </a:gridCol>
              </a:tblGrid>
              <a:tr h="445665">
                <a:tc>
                  <a:txBody>
                    <a:bodyPr/>
                    <a:lstStyle/>
                    <a:p>
                      <a:pPr algn="ctr" fontAlgn="ctr"/>
                      <a:r>
                        <a:rPr lang="es-CO" sz="1600" b="1" u="none" strike="noStrike" dirty="0">
                          <a:solidFill>
                            <a:schemeClr val="tx1">
                              <a:lumMod val="95000"/>
                              <a:lumOff val="5000"/>
                            </a:schemeClr>
                          </a:solidFill>
                          <a:effectLst/>
                          <a:latin typeface="Bio Sans" panose="020B0506020202040204" pitchFamily="34" charset="0"/>
                          <a:cs typeface="Microsoft Tai Le" panose="020B0502040204020203" pitchFamily="34" charset="0"/>
                        </a:rPr>
                        <a:t>Sector</a:t>
                      </a:r>
                      <a:endParaRPr lang="es-CO" sz="1600" b="1" i="0" u="none" strike="noStrike" dirty="0">
                        <a:solidFill>
                          <a:schemeClr val="tx1">
                            <a:lumMod val="95000"/>
                            <a:lumOff val="5000"/>
                          </a:schemeClr>
                        </a:solidFill>
                        <a:effectLst/>
                        <a:latin typeface="Bio Sans" panose="020B0506020202040204" pitchFamily="34" charset="0"/>
                        <a:cs typeface="Microsoft Tai Le" panose="020B0502040204020203" pitchFamily="34" charset="0"/>
                      </a:endParaRPr>
                    </a:p>
                  </a:txBody>
                  <a:tcPr marL="7770" marR="7770" marT="7770" marB="0" anchor="ctr">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ctr"/>
                      <a:r>
                        <a:rPr lang="es-ES" sz="1600" b="1" u="none" strike="noStrike" dirty="0">
                          <a:solidFill>
                            <a:schemeClr val="tx1">
                              <a:lumMod val="95000"/>
                              <a:lumOff val="5000"/>
                            </a:schemeClr>
                          </a:solidFill>
                          <a:effectLst/>
                          <a:latin typeface="Bio Sans" panose="020B0506020202040204" pitchFamily="34" charset="0"/>
                          <a:cs typeface="Microsoft Tai Le" panose="020B0502040204020203" pitchFamily="34" charset="0"/>
                        </a:rPr>
                        <a:t>Proyectos PND 2022 - 2026 para Casanare</a:t>
                      </a:r>
                      <a:endParaRPr lang="es-ES" sz="1600" b="1" i="0" u="none" strike="noStrike" dirty="0">
                        <a:solidFill>
                          <a:schemeClr val="tx1">
                            <a:lumMod val="95000"/>
                            <a:lumOff val="5000"/>
                          </a:schemeClr>
                        </a:solidFill>
                        <a:effectLst/>
                        <a:latin typeface="Bio Sans" panose="020B0506020202040204" pitchFamily="34" charset="0"/>
                        <a:cs typeface="Microsoft Tai Le" panose="020B0502040204020203" pitchFamily="34" charset="0"/>
                      </a:endParaRPr>
                    </a:p>
                  </a:txBody>
                  <a:tcPr marL="7770" marR="7770" marT="7770" marB="0" anchor="ctr">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779940924"/>
                  </a:ext>
                </a:extLst>
              </a:tr>
              <a:tr h="583843">
                <a:tc>
                  <a:txBody>
                    <a:bodyPr/>
                    <a:lstStyle/>
                    <a:p>
                      <a:pPr algn="ctr" fontAlgn="ctr"/>
                      <a:r>
                        <a:rPr lang="es-CO" sz="1600" b="1" u="none" strike="noStrike" dirty="0">
                          <a:effectLst/>
                          <a:latin typeface="Bio Sans" panose="020B0506020202040204" pitchFamily="34" charset="0"/>
                          <a:cs typeface="Microsoft Tai Le" panose="020B0502040204020203" pitchFamily="34" charset="0"/>
                        </a:rPr>
                        <a:t>Convivencia</a:t>
                      </a:r>
                      <a:endParaRPr lang="es-CO" sz="1600" b="1" i="0" u="none" strike="noStrike" dirty="0">
                        <a:solidFill>
                          <a:srgbClr val="000000"/>
                        </a:solidFill>
                        <a:effectLst/>
                        <a:latin typeface="Bio Sans" panose="020B0506020202040204" pitchFamily="34" charset="0"/>
                        <a:cs typeface="Microsoft Tai Le" panose="020B0502040204020203" pitchFamily="34" charset="0"/>
                      </a:endParaRPr>
                    </a:p>
                  </a:txBody>
                  <a:tcPr marL="7770" marR="777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ES" sz="1400" u="none" strike="noStrike" dirty="0">
                          <a:effectLst/>
                          <a:latin typeface="Bio Sans Light" panose="020B0406020202040204" pitchFamily="34" charset="0"/>
                          <a:cs typeface="Microsoft Tai Le" panose="020B0502040204020203" pitchFamily="34" charset="0"/>
                        </a:rPr>
                        <a:t>Casas de justicia y Centros de Convivencia dignos en el territorio. Fortalecimiento del Programa Nacional de Casas de Justicia y Centros de Convivencia</a:t>
                      </a:r>
                      <a:endParaRPr lang="es-ES"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180000" marR="18000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3783488"/>
                  </a:ext>
                </a:extLst>
              </a:tr>
              <a:tr h="763289">
                <a:tc>
                  <a:txBody>
                    <a:bodyPr/>
                    <a:lstStyle/>
                    <a:p>
                      <a:pPr algn="ctr" fontAlgn="ctr"/>
                      <a:r>
                        <a:rPr lang="es-CO" sz="1600" b="1" u="none" strike="noStrike" dirty="0">
                          <a:effectLst/>
                          <a:latin typeface="Bio Sans" panose="020B0506020202040204" pitchFamily="34" charset="0"/>
                          <a:cs typeface="Microsoft Tai Le" panose="020B0502040204020203" pitchFamily="34" charset="0"/>
                        </a:rPr>
                        <a:t>Cultura</a:t>
                      </a:r>
                      <a:endParaRPr lang="es-CO" sz="1600" b="1" i="0" u="none" strike="noStrike" dirty="0">
                        <a:solidFill>
                          <a:srgbClr val="000000"/>
                        </a:solidFill>
                        <a:effectLst/>
                        <a:latin typeface="Bio Sans" panose="020B0506020202040204" pitchFamily="34" charset="0"/>
                        <a:cs typeface="Microsoft Tai Le" panose="020B0502040204020203" pitchFamily="34" charset="0"/>
                      </a:endParaRPr>
                    </a:p>
                  </a:txBody>
                  <a:tcPr marL="7770" marR="777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ES" sz="1400" u="none" strike="noStrike" dirty="0">
                          <a:effectLst/>
                          <a:latin typeface="Bio Sans Light" panose="020B0406020202040204" pitchFamily="34" charset="0"/>
                          <a:cs typeface="Microsoft Tai Le" panose="020B0502040204020203" pitchFamily="34" charset="0"/>
                        </a:rPr>
                        <a:t>Implementación del Plan Decenal de Lenguas Nativas en Colombia</a:t>
                      </a:r>
                      <a:endParaRPr lang="es-ES"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180000" marR="18000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4163164"/>
                  </a:ext>
                </a:extLst>
              </a:tr>
              <a:tr h="447565">
                <a:tc>
                  <a:txBody>
                    <a:bodyPr/>
                    <a:lstStyle/>
                    <a:p>
                      <a:pPr algn="ctr" fontAlgn="ctr"/>
                      <a:r>
                        <a:rPr lang="es-CO" sz="1600" b="1" u="none" strike="noStrike" dirty="0">
                          <a:effectLst/>
                          <a:latin typeface="Bio Sans" panose="020B0506020202040204" pitchFamily="34" charset="0"/>
                          <a:cs typeface="Microsoft Tai Le" panose="020B0502040204020203" pitchFamily="34" charset="0"/>
                        </a:rPr>
                        <a:t>Cultura</a:t>
                      </a:r>
                      <a:endParaRPr lang="es-CO" sz="1600" b="1" i="0" u="none" strike="noStrike" dirty="0">
                        <a:solidFill>
                          <a:srgbClr val="000000"/>
                        </a:solidFill>
                        <a:effectLst/>
                        <a:latin typeface="Bio Sans" panose="020B0506020202040204" pitchFamily="34" charset="0"/>
                        <a:cs typeface="Microsoft Tai Le" panose="020B0502040204020203" pitchFamily="34" charset="0"/>
                      </a:endParaRPr>
                    </a:p>
                  </a:txBody>
                  <a:tcPr marL="7770" marR="777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ES" sz="1400" u="none" strike="noStrike" dirty="0">
                          <a:effectLst/>
                          <a:latin typeface="Bio Sans Light" panose="020B0406020202040204" pitchFamily="34" charset="0"/>
                          <a:cs typeface="Microsoft Tai Le" panose="020B0502040204020203" pitchFamily="34" charset="0"/>
                        </a:rPr>
                        <a:t>Revitalización de los centros históricos y bienes de interés cultural, para vincularlos al desarrollo turístico y a la memoria colectiva e histórica</a:t>
                      </a:r>
                      <a:endParaRPr lang="es-ES"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180000" marR="18000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2205968"/>
                  </a:ext>
                </a:extLst>
              </a:tr>
              <a:tr h="1085289">
                <a:tc>
                  <a:txBody>
                    <a:bodyPr/>
                    <a:lstStyle/>
                    <a:p>
                      <a:pPr algn="ctr" fontAlgn="ctr"/>
                      <a:r>
                        <a:rPr lang="es-CO" sz="1600" b="1" u="none" strike="noStrike" dirty="0">
                          <a:effectLst/>
                          <a:latin typeface="Bio Sans" panose="020B0506020202040204" pitchFamily="34" charset="0"/>
                          <a:cs typeface="Microsoft Tai Le" panose="020B0502040204020203" pitchFamily="34" charset="0"/>
                        </a:rPr>
                        <a:t>Cultura</a:t>
                      </a:r>
                      <a:endParaRPr lang="es-CO" sz="1600" b="1" i="0" u="none" strike="noStrike" dirty="0">
                        <a:solidFill>
                          <a:srgbClr val="000000"/>
                        </a:solidFill>
                        <a:effectLst/>
                        <a:latin typeface="Bio Sans" panose="020B0506020202040204" pitchFamily="34" charset="0"/>
                        <a:cs typeface="Microsoft Tai Le" panose="020B0502040204020203" pitchFamily="34" charset="0"/>
                      </a:endParaRPr>
                    </a:p>
                  </a:txBody>
                  <a:tcPr marL="7770" marR="777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ES" sz="1400" u="none" strike="noStrike" dirty="0">
                          <a:effectLst/>
                          <a:latin typeface="Bio Sans Light" panose="020B0406020202040204" pitchFamily="34" charset="0"/>
                          <a:cs typeface="Microsoft Tai Le" panose="020B0502040204020203" pitchFamily="34" charset="0"/>
                        </a:rPr>
                        <a:t>Apoyo a la recuperación de la memoria histórica y a los lugares emblemáticos de la historia del departamento a través de los vigías del patrimonio puestas en escena de manera itinerante a través del arte y cultura que memorice todos los tiempos de Casanare</a:t>
                      </a:r>
                      <a:endParaRPr lang="es-ES"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180000" marR="18000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7185241"/>
                  </a:ext>
                </a:extLst>
              </a:tr>
              <a:tr h="903865">
                <a:tc>
                  <a:txBody>
                    <a:bodyPr/>
                    <a:lstStyle/>
                    <a:p>
                      <a:pPr algn="ctr" fontAlgn="ctr"/>
                      <a:r>
                        <a:rPr lang="es-CO" sz="1600" b="1" u="none" strike="noStrike" dirty="0">
                          <a:effectLst/>
                          <a:latin typeface="Bio Sans" panose="020B0506020202040204" pitchFamily="34" charset="0"/>
                          <a:cs typeface="Microsoft Tai Le" panose="020B0502040204020203" pitchFamily="34" charset="0"/>
                        </a:rPr>
                        <a:t>Educación</a:t>
                      </a:r>
                      <a:endParaRPr lang="es-CO" sz="1600" b="1" i="0" u="none" strike="noStrike" dirty="0">
                        <a:solidFill>
                          <a:srgbClr val="000000"/>
                        </a:solidFill>
                        <a:effectLst/>
                        <a:latin typeface="Bio Sans" panose="020B0506020202040204" pitchFamily="34" charset="0"/>
                        <a:cs typeface="Microsoft Tai Le" panose="020B0502040204020203" pitchFamily="34" charset="0"/>
                      </a:endParaRPr>
                    </a:p>
                  </a:txBody>
                  <a:tcPr marL="7770" marR="777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s-ES" sz="1400" u="none" strike="noStrike" dirty="0">
                          <a:effectLst/>
                          <a:latin typeface="Bio Sans Light" panose="020B0406020202040204" pitchFamily="34" charset="0"/>
                          <a:cs typeface="Microsoft Tai Le" panose="020B0502040204020203" pitchFamily="34" charset="0"/>
                        </a:rPr>
                        <a:t>Construcción de Universidad Pública y Sede del SENA</a:t>
                      </a:r>
                      <a:endParaRPr lang="es-ES"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180000" marR="18000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3791783"/>
                  </a:ext>
                </a:extLst>
              </a:tr>
            </a:tbl>
          </a:graphicData>
        </a:graphic>
      </p:graphicFrame>
      <p:sp>
        <p:nvSpPr>
          <p:cNvPr id="6" name="CuadroTexto 5">
            <a:extLst>
              <a:ext uri="{FF2B5EF4-FFF2-40B4-BE49-F238E27FC236}">
                <a16:creationId xmlns:a16="http://schemas.microsoft.com/office/drawing/2014/main" id="{1E77D7C3-5E41-45A2-8F7F-91DA44AB7F16}"/>
              </a:ext>
            </a:extLst>
          </p:cNvPr>
          <p:cNvSpPr txBox="1"/>
          <p:nvPr/>
        </p:nvSpPr>
        <p:spPr>
          <a:xfrm>
            <a:off x="4717327" y="238890"/>
            <a:ext cx="2757486"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PND 2023 - 2026</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
        <p:nvSpPr>
          <p:cNvPr id="8" name="CuadroTexto 7">
            <a:extLst>
              <a:ext uri="{FF2B5EF4-FFF2-40B4-BE49-F238E27FC236}">
                <a16:creationId xmlns:a16="http://schemas.microsoft.com/office/drawing/2014/main" id="{B361FA1C-F819-4ED7-84AB-54676F15D83A}"/>
              </a:ext>
            </a:extLst>
          </p:cNvPr>
          <p:cNvSpPr txBox="1"/>
          <p:nvPr/>
        </p:nvSpPr>
        <p:spPr>
          <a:xfrm>
            <a:off x="4211683" y="687192"/>
            <a:ext cx="3795921" cy="338554"/>
          </a:xfrm>
          <a:prstGeom prst="rect">
            <a:avLst/>
          </a:prstGeom>
          <a:noFill/>
        </p:spPr>
        <p:txBody>
          <a:bodyPr wrap="square" rtlCol="0">
            <a:spAutoFit/>
          </a:bodyPr>
          <a:lstStyle/>
          <a:p>
            <a:pPr algn="ctr"/>
            <a:r>
              <a:rPr lang="es-ES" sz="1600" dirty="0">
                <a:solidFill>
                  <a:srgbClr val="C00000"/>
                </a:solidFill>
                <a:latin typeface="Bio Sans Light" panose="020B0406020202040204" pitchFamily="34" charset="0"/>
              </a:rPr>
              <a:t>Plan Nacional de Desarrollo 2022-2026</a:t>
            </a:r>
            <a:endParaRPr lang="es-CO" sz="1600" dirty="0">
              <a:solidFill>
                <a:srgbClr val="C00000"/>
              </a:solidFill>
              <a:latin typeface="Bio Sans Light" panose="020B0406020202040204" pitchFamily="34" charset="0"/>
            </a:endParaRPr>
          </a:p>
        </p:txBody>
      </p:sp>
    </p:spTree>
    <p:extLst>
      <p:ext uri="{BB962C8B-B14F-4D97-AF65-F5344CB8AC3E}">
        <p14:creationId xmlns:p14="http://schemas.microsoft.com/office/powerpoint/2010/main" val="3761183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a 6">
            <a:extLst>
              <a:ext uri="{FF2B5EF4-FFF2-40B4-BE49-F238E27FC236}">
                <a16:creationId xmlns:a16="http://schemas.microsoft.com/office/drawing/2014/main" id="{D3087FFB-D2C5-4DEC-942C-E99271B61DA5}"/>
              </a:ext>
            </a:extLst>
          </p:cNvPr>
          <p:cNvGraphicFramePr>
            <a:graphicFrameLocks noGrp="1"/>
          </p:cNvGraphicFramePr>
          <p:nvPr>
            <p:extLst>
              <p:ext uri="{D42A27DB-BD31-4B8C-83A1-F6EECF244321}">
                <p14:modId xmlns:p14="http://schemas.microsoft.com/office/powerpoint/2010/main" val="3467023693"/>
              </p:ext>
            </p:extLst>
          </p:nvPr>
        </p:nvGraphicFramePr>
        <p:xfrm>
          <a:off x="577348" y="1358653"/>
          <a:ext cx="11037304" cy="4712907"/>
        </p:xfrm>
        <a:graphic>
          <a:graphicData uri="http://schemas.openxmlformats.org/drawingml/2006/table">
            <a:tbl>
              <a:tblPr>
                <a:tableStyleId>{5C22544A-7EE6-4342-B048-85BDC9FD1C3A}</a:tableStyleId>
              </a:tblPr>
              <a:tblGrid>
                <a:gridCol w="3042976">
                  <a:extLst>
                    <a:ext uri="{9D8B030D-6E8A-4147-A177-3AD203B41FA5}">
                      <a16:colId xmlns:a16="http://schemas.microsoft.com/office/drawing/2014/main" val="3573210551"/>
                    </a:ext>
                  </a:extLst>
                </a:gridCol>
                <a:gridCol w="7994328">
                  <a:extLst>
                    <a:ext uri="{9D8B030D-6E8A-4147-A177-3AD203B41FA5}">
                      <a16:colId xmlns:a16="http://schemas.microsoft.com/office/drawing/2014/main" val="2223452230"/>
                    </a:ext>
                  </a:extLst>
                </a:gridCol>
              </a:tblGrid>
              <a:tr h="689735">
                <a:tc>
                  <a:txBody>
                    <a:bodyPr/>
                    <a:lstStyle/>
                    <a:p>
                      <a:pPr algn="ctr" fontAlgn="ctr"/>
                      <a:r>
                        <a:rPr lang="es-CO" sz="1600" b="1" u="none" strike="noStrike" dirty="0">
                          <a:solidFill>
                            <a:schemeClr val="tx1">
                              <a:lumMod val="95000"/>
                              <a:lumOff val="5000"/>
                            </a:schemeClr>
                          </a:solidFill>
                          <a:effectLst/>
                          <a:latin typeface="Bio Sans" panose="020B0506020202040204" pitchFamily="34" charset="0"/>
                          <a:cs typeface="Microsoft Tai Le" panose="020B0502040204020203" pitchFamily="34" charset="0"/>
                        </a:rPr>
                        <a:t>Sector</a:t>
                      </a:r>
                      <a:endParaRPr lang="es-CO" sz="1600" b="1" i="0" u="none" strike="noStrike" dirty="0">
                        <a:solidFill>
                          <a:schemeClr val="tx1">
                            <a:lumMod val="95000"/>
                            <a:lumOff val="5000"/>
                          </a:schemeClr>
                        </a:solidFill>
                        <a:effectLst/>
                        <a:latin typeface="Bio Sans" panose="020B0506020202040204" pitchFamily="34" charset="0"/>
                        <a:cs typeface="Microsoft Tai Le" panose="020B0502040204020203" pitchFamily="34" charset="0"/>
                      </a:endParaRPr>
                    </a:p>
                  </a:txBody>
                  <a:tcPr marL="7770" marR="777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ctr"/>
                      <a:r>
                        <a:rPr lang="es-ES" sz="1600" b="1" u="none" strike="noStrike" dirty="0">
                          <a:solidFill>
                            <a:schemeClr val="tx1">
                              <a:lumMod val="95000"/>
                              <a:lumOff val="5000"/>
                            </a:schemeClr>
                          </a:solidFill>
                          <a:effectLst/>
                          <a:latin typeface="Bio Sans" panose="020B0506020202040204" pitchFamily="34" charset="0"/>
                          <a:cs typeface="Microsoft Tai Le" panose="020B0502040204020203" pitchFamily="34" charset="0"/>
                        </a:rPr>
                        <a:t>Proyectos PND 2022 - 2026 para Casanare</a:t>
                      </a:r>
                      <a:endParaRPr lang="es-ES" sz="1600" b="1" i="0" u="none" strike="noStrike" dirty="0">
                        <a:solidFill>
                          <a:schemeClr val="tx1">
                            <a:lumMod val="95000"/>
                            <a:lumOff val="5000"/>
                          </a:schemeClr>
                        </a:solidFill>
                        <a:effectLst/>
                        <a:latin typeface="Bio Sans" panose="020B0506020202040204" pitchFamily="34" charset="0"/>
                        <a:cs typeface="Microsoft Tai Le" panose="020B0502040204020203" pitchFamily="34" charset="0"/>
                      </a:endParaRPr>
                    </a:p>
                  </a:txBody>
                  <a:tcPr marL="7770" marR="777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779940924"/>
                  </a:ext>
                </a:extLst>
              </a:tr>
              <a:tr h="320264">
                <a:tc>
                  <a:txBody>
                    <a:bodyPr/>
                    <a:lstStyle/>
                    <a:p>
                      <a:pPr algn="ctr" fontAlgn="ctr"/>
                      <a:r>
                        <a:rPr lang="es-CO" sz="1600" b="0" u="none" strike="noStrike" dirty="0">
                          <a:effectLst/>
                          <a:latin typeface="Bio Sans Light" panose="020B0406020202040204" pitchFamily="34" charset="0"/>
                          <a:cs typeface="Microsoft Tai Le" panose="020B0502040204020203" pitchFamily="34" charset="0"/>
                        </a:rPr>
                        <a:t>Medio ambiente</a:t>
                      </a:r>
                      <a:endParaRPr lang="es-CO" sz="16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770" marR="777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fontAlgn="ctr"/>
                      <a:r>
                        <a:rPr lang="es-ES" sz="1600" b="0" u="none" strike="noStrike" dirty="0">
                          <a:effectLst/>
                          <a:latin typeface="Bio Sans Light" panose="020B0406020202040204" pitchFamily="34" charset="0"/>
                          <a:cs typeface="Microsoft Tai Le" panose="020B0502040204020203" pitchFamily="34" charset="0"/>
                        </a:rPr>
                        <a:t>Gestión integral de los ecosistemas de Sabanas inundables y humedales</a:t>
                      </a:r>
                      <a:endParaRPr lang="es-ES" sz="16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180000" marR="180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45605052"/>
                  </a:ext>
                </a:extLst>
              </a:tr>
              <a:tr h="522774">
                <a:tc>
                  <a:txBody>
                    <a:bodyPr/>
                    <a:lstStyle/>
                    <a:p>
                      <a:pPr algn="ctr" fontAlgn="ctr"/>
                      <a:r>
                        <a:rPr lang="es-CO" sz="1600" b="0" u="none" strike="noStrike">
                          <a:effectLst/>
                          <a:latin typeface="Bio Sans Light" panose="020B0406020202040204" pitchFamily="34" charset="0"/>
                          <a:cs typeface="Microsoft Tai Le" panose="020B0502040204020203" pitchFamily="34" charset="0"/>
                        </a:rPr>
                        <a:t>Medio ambiente</a:t>
                      </a:r>
                      <a:endParaRPr lang="es-CO" sz="1600" b="0" i="0" u="none" strike="noStrike">
                        <a:solidFill>
                          <a:srgbClr val="000000"/>
                        </a:solidFill>
                        <a:effectLst/>
                        <a:latin typeface="Bio Sans Light" panose="020B0406020202040204" pitchFamily="34" charset="0"/>
                        <a:cs typeface="Microsoft Tai Le" panose="020B0502040204020203" pitchFamily="34" charset="0"/>
                      </a:endParaRPr>
                    </a:p>
                  </a:txBody>
                  <a:tcPr marL="7770" marR="777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fontAlgn="ctr"/>
                      <a:r>
                        <a:rPr lang="es-ES" sz="1600" b="0" u="none" strike="noStrike" dirty="0">
                          <a:effectLst/>
                          <a:latin typeface="Bio Sans Light" panose="020B0406020202040204" pitchFamily="34" charset="0"/>
                          <a:cs typeface="Microsoft Tai Le" panose="020B0502040204020203" pitchFamily="34" charset="0"/>
                        </a:rPr>
                        <a:t>Aumento de la representatividad de la biodiversidad en el sistema de áreas protegidas </a:t>
                      </a:r>
                      <a:endParaRPr lang="es-ES" sz="16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180000" marR="180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8561609"/>
                  </a:ext>
                </a:extLst>
              </a:tr>
              <a:tr h="320264">
                <a:tc>
                  <a:txBody>
                    <a:bodyPr/>
                    <a:lstStyle/>
                    <a:p>
                      <a:pPr algn="ctr" fontAlgn="ctr"/>
                      <a:r>
                        <a:rPr lang="es-CO" sz="1600" b="0" u="none" strike="noStrike">
                          <a:effectLst/>
                          <a:latin typeface="Bio Sans Light" panose="020B0406020202040204" pitchFamily="34" charset="0"/>
                          <a:cs typeface="Microsoft Tai Le" panose="020B0502040204020203" pitchFamily="34" charset="0"/>
                        </a:rPr>
                        <a:t>Medio ambiente</a:t>
                      </a:r>
                      <a:endParaRPr lang="es-CO" sz="1600" b="0" i="0" u="none" strike="noStrike">
                        <a:solidFill>
                          <a:srgbClr val="000000"/>
                        </a:solidFill>
                        <a:effectLst/>
                        <a:latin typeface="Bio Sans Light" panose="020B0406020202040204" pitchFamily="34" charset="0"/>
                        <a:cs typeface="Microsoft Tai Le" panose="020B0502040204020203" pitchFamily="34" charset="0"/>
                      </a:endParaRPr>
                    </a:p>
                  </a:txBody>
                  <a:tcPr marL="7770" marR="777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fontAlgn="ctr"/>
                      <a:r>
                        <a:rPr lang="es-ES" sz="1600" b="0" u="none" strike="noStrike" dirty="0">
                          <a:effectLst/>
                          <a:latin typeface="Bio Sans Light" panose="020B0406020202040204" pitchFamily="34" charset="0"/>
                          <a:cs typeface="Microsoft Tai Le" panose="020B0502040204020203" pitchFamily="34" charset="0"/>
                        </a:rPr>
                        <a:t>Gestión integral de la altillanura y sabanas inundables de la Orinoquía</a:t>
                      </a:r>
                      <a:endParaRPr lang="es-ES" sz="16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180000" marR="180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96406193"/>
                  </a:ext>
                </a:extLst>
              </a:tr>
              <a:tr h="629275">
                <a:tc>
                  <a:txBody>
                    <a:bodyPr/>
                    <a:lstStyle/>
                    <a:p>
                      <a:pPr algn="ctr" fontAlgn="ctr"/>
                      <a:r>
                        <a:rPr lang="es-CO" sz="1600" b="0" u="none" strike="noStrike">
                          <a:effectLst/>
                          <a:latin typeface="Bio Sans Light" panose="020B0406020202040204" pitchFamily="34" charset="0"/>
                          <a:cs typeface="Microsoft Tai Le" panose="020B0502040204020203" pitchFamily="34" charset="0"/>
                        </a:rPr>
                        <a:t>Medio ambiente</a:t>
                      </a:r>
                      <a:endParaRPr lang="es-CO" sz="1600" b="0" i="0" u="none" strike="noStrike">
                        <a:solidFill>
                          <a:srgbClr val="000000"/>
                        </a:solidFill>
                        <a:effectLst/>
                        <a:latin typeface="Bio Sans Light" panose="020B0406020202040204" pitchFamily="34" charset="0"/>
                        <a:cs typeface="Microsoft Tai Le" panose="020B0502040204020203" pitchFamily="34" charset="0"/>
                      </a:endParaRPr>
                    </a:p>
                  </a:txBody>
                  <a:tcPr marL="7770" marR="777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fontAlgn="ctr"/>
                      <a:r>
                        <a:rPr lang="es-ES" sz="1600" b="0" u="none" strike="noStrike" dirty="0">
                          <a:effectLst/>
                          <a:latin typeface="Bio Sans Light" panose="020B0406020202040204" pitchFamily="34" charset="0"/>
                          <a:cs typeface="Microsoft Tai Le" panose="020B0502040204020203" pitchFamily="34" charset="0"/>
                        </a:rPr>
                        <a:t>Gobernanzas territoriales alrededor del agua y los bosques, restauración ecológica y economía de la biodiversidad (forestal, turismo y bioeconomía)</a:t>
                      </a:r>
                      <a:endParaRPr lang="es-ES" sz="16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180000" marR="180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7110998"/>
                  </a:ext>
                </a:extLst>
              </a:tr>
              <a:tr h="320264">
                <a:tc>
                  <a:txBody>
                    <a:bodyPr/>
                    <a:lstStyle/>
                    <a:p>
                      <a:pPr algn="ctr" fontAlgn="ctr"/>
                      <a:r>
                        <a:rPr lang="es-CO" sz="1600" b="0" u="none" strike="noStrike">
                          <a:effectLst/>
                          <a:latin typeface="Bio Sans Light" panose="020B0406020202040204" pitchFamily="34" charset="0"/>
                          <a:cs typeface="Microsoft Tai Le" panose="020B0502040204020203" pitchFamily="34" charset="0"/>
                        </a:rPr>
                        <a:t>Productividad</a:t>
                      </a:r>
                      <a:endParaRPr lang="es-CO" sz="1600" b="0" i="0" u="none" strike="noStrike">
                        <a:solidFill>
                          <a:srgbClr val="000000"/>
                        </a:solidFill>
                        <a:effectLst/>
                        <a:latin typeface="Bio Sans Light" panose="020B0406020202040204" pitchFamily="34" charset="0"/>
                        <a:cs typeface="Microsoft Tai Le" panose="020B0502040204020203" pitchFamily="34" charset="0"/>
                      </a:endParaRPr>
                    </a:p>
                  </a:txBody>
                  <a:tcPr marL="7770" marR="777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fontAlgn="ctr"/>
                      <a:r>
                        <a:rPr lang="es-ES" sz="1600" b="0" u="none" strike="noStrike" dirty="0">
                          <a:effectLst/>
                          <a:latin typeface="Bio Sans Light" panose="020B0406020202040204" pitchFamily="34" charset="0"/>
                          <a:cs typeface="Microsoft Tai Le" panose="020B0502040204020203" pitchFamily="34" charset="0"/>
                        </a:rPr>
                        <a:t>Construcción de planta de Urea</a:t>
                      </a:r>
                      <a:endParaRPr lang="es-ES" sz="16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180000" marR="180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4022188"/>
                  </a:ext>
                </a:extLst>
              </a:tr>
              <a:tr h="320264">
                <a:tc>
                  <a:txBody>
                    <a:bodyPr/>
                    <a:lstStyle/>
                    <a:p>
                      <a:pPr algn="ctr" fontAlgn="ctr"/>
                      <a:r>
                        <a:rPr lang="es-CO" sz="1600" b="0" u="none" strike="noStrike">
                          <a:effectLst/>
                          <a:latin typeface="Bio Sans Light" panose="020B0406020202040204" pitchFamily="34" charset="0"/>
                          <a:cs typeface="Microsoft Tai Le" panose="020B0502040204020203" pitchFamily="34" charset="0"/>
                        </a:rPr>
                        <a:t>Productividad</a:t>
                      </a:r>
                      <a:endParaRPr lang="es-CO" sz="1600" b="0" i="0" u="none" strike="noStrike">
                        <a:solidFill>
                          <a:srgbClr val="000000"/>
                        </a:solidFill>
                        <a:effectLst/>
                        <a:latin typeface="Bio Sans Light" panose="020B0406020202040204" pitchFamily="34" charset="0"/>
                        <a:cs typeface="Microsoft Tai Le" panose="020B0502040204020203" pitchFamily="34" charset="0"/>
                      </a:endParaRPr>
                    </a:p>
                  </a:txBody>
                  <a:tcPr marL="7770" marR="777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fontAlgn="ctr"/>
                      <a:r>
                        <a:rPr lang="es-ES" sz="1600" b="0" u="none" strike="noStrike" dirty="0">
                          <a:effectLst/>
                          <a:latin typeface="Bio Sans Light" panose="020B0406020202040204" pitchFamily="34" charset="0"/>
                          <a:cs typeface="Microsoft Tai Le" panose="020B0502040204020203" pitchFamily="34" charset="0"/>
                        </a:rPr>
                        <a:t>Construcción de Planta de secamiento y almacenamiento de arroz</a:t>
                      </a:r>
                      <a:endParaRPr lang="es-ES" sz="16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180000" marR="180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4123993"/>
                  </a:ext>
                </a:extLst>
              </a:tr>
              <a:tr h="320264">
                <a:tc>
                  <a:txBody>
                    <a:bodyPr/>
                    <a:lstStyle/>
                    <a:p>
                      <a:pPr algn="ctr" fontAlgn="ctr"/>
                      <a:r>
                        <a:rPr lang="es-CO" sz="1600" b="0" u="none" strike="noStrike">
                          <a:effectLst/>
                          <a:latin typeface="Bio Sans Light" panose="020B0406020202040204" pitchFamily="34" charset="0"/>
                          <a:cs typeface="Microsoft Tai Le" panose="020B0502040204020203" pitchFamily="34" charset="0"/>
                        </a:rPr>
                        <a:t>Productividad</a:t>
                      </a:r>
                      <a:endParaRPr lang="es-CO" sz="1600" b="0" i="0" u="none" strike="noStrike">
                        <a:solidFill>
                          <a:srgbClr val="000000"/>
                        </a:solidFill>
                        <a:effectLst/>
                        <a:latin typeface="Bio Sans Light" panose="020B0406020202040204" pitchFamily="34" charset="0"/>
                        <a:cs typeface="Microsoft Tai Le" panose="020B0502040204020203" pitchFamily="34" charset="0"/>
                      </a:endParaRPr>
                    </a:p>
                  </a:txBody>
                  <a:tcPr marL="7770" marR="777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fontAlgn="ctr"/>
                      <a:r>
                        <a:rPr lang="es-CO" sz="1600" b="0" u="none" strike="noStrike" dirty="0">
                          <a:effectLst/>
                          <a:latin typeface="Bio Sans Light" panose="020B0406020202040204" pitchFamily="34" charset="0"/>
                          <a:cs typeface="Microsoft Tai Le" panose="020B0502040204020203" pitchFamily="34" charset="0"/>
                        </a:rPr>
                        <a:t>Construcción planta de Riego </a:t>
                      </a:r>
                      <a:endParaRPr lang="es-CO" sz="16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180000" marR="180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9514374"/>
                  </a:ext>
                </a:extLst>
              </a:tr>
              <a:tr h="320264">
                <a:tc>
                  <a:txBody>
                    <a:bodyPr/>
                    <a:lstStyle/>
                    <a:p>
                      <a:pPr algn="ctr" fontAlgn="ctr"/>
                      <a:r>
                        <a:rPr lang="es-CO" sz="1600" b="0" u="none" strike="noStrike">
                          <a:effectLst/>
                          <a:latin typeface="Bio Sans Light" panose="020B0406020202040204" pitchFamily="34" charset="0"/>
                          <a:cs typeface="Microsoft Tai Le" panose="020B0502040204020203" pitchFamily="34" charset="0"/>
                        </a:rPr>
                        <a:t>TIC´s</a:t>
                      </a:r>
                      <a:endParaRPr lang="es-CO" sz="1600" b="0" i="0" u="none" strike="noStrike">
                        <a:solidFill>
                          <a:srgbClr val="000000"/>
                        </a:solidFill>
                        <a:effectLst/>
                        <a:latin typeface="Bio Sans Light" panose="020B0406020202040204" pitchFamily="34" charset="0"/>
                        <a:cs typeface="Microsoft Tai Le" panose="020B0502040204020203" pitchFamily="34" charset="0"/>
                      </a:endParaRPr>
                    </a:p>
                  </a:txBody>
                  <a:tcPr marL="7770" marR="777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fontAlgn="ctr"/>
                      <a:r>
                        <a:rPr lang="es-ES" sz="1600" b="0" u="none" strike="noStrike" dirty="0">
                          <a:effectLst/>
                          <a:latin typeface="Bio Sans Light" panose="020B0406020202040204" pitchFamily="34" charset="0"/>
                          <a:cs typeface="Microsoft Tai Le" panose="020B0502040204020203" pitchFamily="34" charset="0"/>
                        </a:rPr>
                        <a:t>Fortalecimiento de la industria TIC al servicio de la transformación del país</a:t>
                      </a:r>
                      <a:endParaRPr lang="es-ES" sz="16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180000" marR="180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8556018"/>
                  </a:ext>
                </a:extLst>
              </a:tr>
              <a:tr h="320264">
                <a:tc>
                  <a:txBody>
                    <a:bodyPr/>
                    <a:lstStyle/>
                    <a:p>
                      <a:pPr algn="ctr" fontAlgn="ctr"/>
                      <a:r>
                        <a:rPr lang="es-CO" sz="1600" b="0" u="none" strike="noStrike">
                          <a:effectLst/>
                          <a:latin typeface="Bio Sans Light" panose="020B0406020202040204" pitchFamily="34" charset="0"/>
                          <a:cs typeface="Microsoft Tai Le" panose="020B0502040204020203" pitchFamily="34" charset="0"/>
                        </a:rPr>
                        <a:t>TIC´s</a:t>
                      </a:r>
                      <a:endParaRPr lang="es-CO" sz="1600" b="0" i="0" u="none" strike="noStrike">
                        <a:solidFill>
                          <a:srgbClr val="000000"/>
                        </a:solidFill>
                        <a:effectLst/>
                        <a:latin typeface="Bio Sans Light" panose="020B0406020202040204" pitchFamily="34" charset="0"/>
                        <a:cs typeface="Microsoft Tai Le" panose="020B0502040204020203" pitchFamily="34" charset="0"/>
                      </a:endParaRPr>
                    </a:p>
                  </a:txBody>
                  <a:tcPr marL="7770" marR="777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fontAlgn="ctr"/>
                      <a:r>
                        <a:rPr lang="es-ES" sz="1600" b="0" u="none" strike="noStrike" dirty="0">
                          <a:effectLst/>
                          <a:latin typeface="Bio Sans Light" panose="020B0406020202040204" pitchFamily="34" charset="0"/>
                          <a:cs typeface="Microsoft Tai Le" panose="020B0502040204020203" pitchFamily="34" charset="0"/>
                        </a:rPr>
                        <a:t>Desarrollar la sociedad del conocimiento y la tecnología</a:t>
                      </a:r>
                      <a:endParaRPr lang="es-ES" sz="16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180000" marR="180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6457451"/>
                  </a:ext>
                </a:extLst>
              </a:tr>
              <a:tr h="629275">
                <a:tc>
                  <a:txBody>
                    <a:bodyPr/>
                    <a:lstStyle/>
                    <a:p>
                      <a:pPr algn="ctr" fontAlgn="ctr"/>
                      <a:r>
                        <a:rPr lang="es-CO" sz="1600" b="0" u="none" strike="noStrike" dirty="0">
                          <a:effectLst/>
                          <a:latin typeface="Bio Sans Light" panose="020B0406020202040204" pitchFamily="34" charset="0"/>
                          <a:cs typeface="Microsoft Tai Le" panose="020B0502040204020203" pitchFamily="34" charset="0"/>
                        </a:rPr>
                        <a:t>Vivienda</a:t>
                      </a:r>
                      <a:endParaRPr lang="es-CO" sz="16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770" marR="777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fontAlgn="ctr"/>
                      <a:r>
                        <a:rPr lang="es-ES" sz="1600" b="0" u="none" strike="noStrike" dirty="0">
                          <a:effectLst/>
                          <a:latin typeface="Bio Sans Light" panose="020B0406020202040204" pitchFamily="34" charset="0"/>
                          <a:cs typeface="Microsoft Tai Le" panose="020B0502040204020203" pitchFamily="34" charset="0"/>
                        </a:rPr>
                        <a:t>Construcción del macroproyecto de Vivienda "Alamedas Marca Mojica" del Municipio de Yopal -Casanare</a:t>
                      </a:r>
                      <a:endParaRPr lang="es-ES" sz="16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180000" marR="180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5658493"/>
                  </a:ext>
                </a:extLst>
              </a:tr>
            </a:tbl>
          </a:graphicData>
        </a:graphic>
      </p:graphicFrame>
      <p:sp>
        <p:nvSpPr>
          <p:cNvPr id="6" name="CuadroTexto 5">
            <a:extLst>
              <a:ext uri="{FF2B5EF4-FFF2-40B4-BE49-F238E27FC236}">
                <a16:creationId xmlns:a16="http://schemas.microsoft.com/office/drawing/2014/main" id="{E323EF88-F0D9-458B-9D37-E94AD27DBFD3}"/>
              </a:ext>
            </a:extLst>
          </p:cNvPr>
          <p:cNvSpPr txBox="1"/>
          <p:nvPr/>
        </p:nvSpPr>
        <p:spPr>
          <a:xfrm>
            <a:off x="4717327" y="238890"/>
            <a:ext cx="2757486"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PND 2023 - 2026</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
        <p:nvSpPr>
          <p:cNvPr id="9" name="CuadroTexto 8">
            <a:extLst>
              <a:ext uri="{FF2B5EF4-FFF2-40B4-BE49-F238E27FC236}">
                <a16:creationId xmlns:a16="http://schemas.microsoft.com/office/drawing/2014/main" id="{26056CF9-D37F-4C4E-AB58-9377B4B8738C}"/>
              </a:ext>
            </a:extLst>
          </p:cNvPr>
          <p:cNvSpPr txBox="1"/>
          <p:nvPr/>
        </p:nvSpPr>
        <p:spPr>
          <a:xfrm>
            <a:off x="4211683" y="687192"/>
            <a:ext cx="3795921" cy="338554"/>
          </a:xfrm>
          <a:prstGeom prst="rect">
            <a:avLst/>
          </a:prstGeom>
          <a:noFill/>
        </p:spPr>
        <p:txBody>
          <a:bodyPr wrap="square" rtlCol="0">
            <a:spAutoFit/>
          </a:bodyPr>
          <a:lstStyle/>
          <a:p>
            <a:pPr algn="ctr"/>
            <a:r>
              <a:rPr lang="es-ES" sz="1600" dirty="0">
                <a:solidFill>
                  <a:srgbClr val="C00000"/>
                </a:solidFill>
                <a:latin typeface="Bio Sans Light" panose="020B0406020202040204" pitchFamily="34" charset="0"/>
              </a:rPr>
              <a:t>Plan Nacional de Desarrollo 2022-2026</a:t>
            </a:r>
            <a:endParaRPr lang="es-CO" sz="1600" dirty="0">
              <a:solidFill>
                <a:srgbClr val="C00000"/>
              </a:solidFill>
              <a:latin typeface="Bio Sans Light" panose="020B0406020202040204" pitchFamily="34" charset="0"/>
            </a:endParaRPr>
          </a:p>
        </p:txBody>
      </p:sp>
    </p:spTree>
    <p:extLst>
      <p:ext uri="{BB962C8B-B14F-4D97-AF65-F5344CB8AC3E}">
        <p14:creationId xmlns:p14="http://schemas.microsoft.com/office/powerpoint/2010/main" val="38070891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a 7">
            <a:extLst>
              <a:ext uri="{FF2B5EF4-FFF2-40B4-BE49-F238E27FC236}">
                <a16:creationId xmlns:a16="http://schemas.microsoft.com/office/drawing/2014/main" id="{339D96CB-B893-44F5-A22A-8477FB81B513}"/>
              </a:ext>
            </a:extLst>
          </p:cNvPr>
          <p:cNvGraphicFramePr>
            <a:graphicFrameLocks noGrp="1"/>
          </p:cNvGraphicFramePr>
          <p:nvPr>
            <p:extLst>
              <p:ext uri="{D42A27DB-BD31-4B8C-83A1-F6EECF244321}">
                <p14:modId xmlns:p14="http://schemas.microsoft.com/office/powerpoint/2010/main" val="2514120077"/>
              </p:ext>
            </p:extLst>
          </p:nvPr>
        </p:nvGraphicFramePr>
        <p:xfrm>
          <a:off x="923957" y="1025746"/>
          <a:ext cx="10371371" cy="5286199"/>
        </p:xfrm>
        <a:graphic>
          <a:graphicData uri="http://schemas.openxmlformats.org/drawingml/2006/table">
            <a:tbl>
              <a:tblPr>
                <a:tableStyleId>{5C22544A-7EE6-4342-B048-85BDC9FD1C3A}</a:tableStyleId>
              </a:tblPr>
              <a:tblGrid>
                <a:gridCol w="1697006">
                  <a:extLst>
                    <a:ext uri="{9D8B030D-6E8A-4147-A177-3AD203B41FA5}">
                      <a16:colId xmlns:a16="http://schemas.microsoft.com/office/drawing/2014/main" val="2801510496"/>
                    </a:ext>
                  </a:extLst>
                </a:gridCol>
                <a:gridCol w="8674365">
                  <a:extLst>
                    <a:ext uri="{9D8B030D-6E8A-4147-A177-3AD203B41FA5}">
                      <a16:colId xmlns:a16="http://schemas.microsoft.com/office/drawing/2014/main" val="2673841133"/>
                    </a:ext>
                  </a:extLst>
                </a:gridCol>
              </a:tblGrid>
              <a:tr h="437752">
                <a:tc>
                  <a:txBody>
                    <a:bodyPr/>
                    <a:lstStyle/>
                    <a:p>
                      <a:pPr marL="0" algn="ctr" defTabSz="914400" rtl="0" eaLnBrk="1" fontAlgn="ctr" latinLnBrk="0" hangingPunct="1"/>
                      <a:r>
                        <a:rPr lang="es-CO" sz="1400" b="1" u="none" strike="noStrike" kern="1200" dirty="0">
                          <a:solidFill>
                            <a:schemeClr val="tx1">
                              <a:lumMod val="95000"/>
                              <a:lumOff val="5000"/>
                            </a:schemeClr>
                          </a:solidFill>
                          <a:effectLst/>
                          <a:latin typeface="Bio Sans" panose="020B0506020202040204" pitchFamily="34" charset="0"/>
                          <a:ea typeface="+mn-ea"/>
                          <a:cs typeface="Microsoft Tai Le" panose="020B0502040204020203" pitchFamily="34" charset="0"/>
                        </a:rPr>
                        <a:t>Sector</a:t>
                      </a:r>
                    </a:p>
                  </a:txBody>
                  <a:tcPr marL="9525" marR="9525" marT="9525" marB="0" anchor="ctr">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marL="0" algn="ctr" defTabSz="914400" rtl="0" eaLnBrk="1" fontAlgn="ctr" latinLnBrk="0" hangingPunct="1"/>
                      <a:r>
                        <a:rPr lang="es-ES" sz="1400" b="1" u="none" strike="noStrike" kern="1200" dirty="0">
                          <a:solidFill>
                            <a:schemeClr val="tx1">
                              <a:lumMod val="95000"/>
                              <a:lumOff val="5000"/>
                            </a:schemeClr>
                          </a:solidFill>
                          <a:effectLst/>
                          <a:latin typeface="Bio Sans" panose="020B0506020202040204" pitchFamily="34" charset="0"/>
                          <a:ea typeface="+mn-ea"/>
                          <a:cs typeface="Microsoft Tai Le" panose="020B0502040204020203" pitchFamily="34" charset="0"/>
                        </a:rPr>
                        <a:t>Proyectos PND 2022 - 2026 para Casanare</a:t>
                      </a:r>
                    </a:p>
                  </a:txBody>
                  <a:tcPr marL="9525" marR="9525" marT="9525" marB="0" anchor="ctr">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960795688"/>
                  </a:ext>
                </a:extLst>
              </a:tr>
              <a:tr h="506752">
                <a:tc>
                  <a:txBody>
                    <a:bodyPr/>
                    <a:lstStyle/>
                    <a:p>
                      <a:pPr marL="0" algn="ctr" defTabSz="914400" rtl="0" eaLnBrk="1" fontAlgn="ctr" latinLnBrk="0" hangingPunct="1"/>
                      <a:r>
                        <a:rPr lang="es-CO" sz="1400" b="0" u="none" strike="noStrike" kern="1200" dirty="0">
                          <a:solidFill>
                            <a:schemeClr val="dk1"/>
                          </a:solidFill>
                          <a:effectLst/>
                          <a:latin typeface="Bio Sans Light" panose="020B0406020202040204" pitchFamily="34" charset="0"/>
                          <a:ea typeface="+mn-ea"/>
                          <a:cs typeface="Microsoft Tai Le" panose="020B0502040204020203" pitchFamily="34" charset="0"/>
                        </a:rPr>
                        <a:t>Infraestructura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just" defTabSz="914400" rtl="0" eaLnBrk="1" fontAlgn="ctr" latinLnBrk="0" hangingPunct="1"/>
                      <a:r>
                        <a:rPr lang="es-ES" sz="1400" b="0" u="none" strike="noStrike" kern="1200" dirty="0">
                          <a:solidFill>
                            <a:schemeClr val="dk1"/>
                          </a:solidFill>
                          <a:effectLst/>
                          <a:latin typeface="Bio Sans Light" panose="020B0406020202040204" pitchFamily="34" charset="0"/>
                          <a:ea typeface="+mn-ea"/>
                          <a:cs typeface="Microsoft Tai Le" panose="020B0502040204020203" pitchFamily="34" charset="0"/>
                        </a:rPr>
                        <a:t>Mejoramiento, rehabilitación y construcción del corredor vial entre Casanare, Meta y Boyacá (Puerto Gaitán –Maní – Aguazul- Sogamoso) y Rutas de la Libertad</a:t>
                      </a:r>
                    </a:p>
                  </a:txBody>
                  <a:tcPr marL="1800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7808141"/>
                  </a:ext>
                </a:extLst>
              </a:tr>
              <a:tr h="506752">
                <a:tc>
                  <a:txBody>
                    <a:bodyPr/>
                    <a:lstStyle/>
                    <a:p>
                      <a:pPr marL="0" algn="ctr" defTabSz="914400" rtl="0" eaLnBrk="1" fontAlgn="ctr" latinLnBrk="0" hangingPunct="1"/>
                      <a:r>
                        <a:rPr lang="es-CO" sz="1400" b="0" u="none" strike="noStrike" kern="1200" dirty="0">
                          <a:solidFill>
                            <a:schemeClr val="dk1"/>
                          </a:solidFill>
                          <a:effectLst/>
                          <a:latin typeface="Bio Sans Light" panose="020B0406020202040204" pitchFamily="34" charset="0"/>
                          <a:ea typeface="+mn-ea"/>
                          <a:cs typeface="Microsoft Tai Le" panose="020B0502040204020203" pitchFamily="34" charset="0"/>
                        </a:rPr>
                        <a:t>Infraestructura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just" defTabSz="914400" rtl="0" eaLnBrk="1" fontAlgn="ctr" latinLnBrk="0" hangingPunct="1"/>
                      <a:r>
                        <a:rPr lang="es-ES" sz="1400" b="0" u="none" strike="noStrike" kern="1200" dirty="0">
                          <a:solidFill>
                            <a:schemeClr val="dk1"/>
                          </a:solidFill>
                          <a:effectLst/>
                          <a:latin typeface="Bio Sans Light" panose="020B0406020202040204" pitchFamily="34" charset="0"/>
                          <a:ea typeface="+mn-ea"/>
                          <a:cs typeface="Microsoft Tai Le" panose="020B0502040204020203" pitchFamily="34" charset="0"/>
                        </a:rPr>
                        <a:t>Pavimentación, construcción y/o mejoramiento de la carreta Sácama- la Salina - Paz de Ariporo - Hato Corozal (Ruta de los Libertadores)</a:t>
                      </a:r>
                    </a:p>
                  </a:txBody>
                  <a:tcPr marL="1800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0692719"/>
                  </a:ext>
                </a:extLst>
              </a:tr>
              <a:tr h="506752">
                <a:tc>
                  <a:txBody>
                    <a:bodyPr/>
                    <a:lstStyle/>
                    <a:p>
                      <a:pPr marL="0" algn="ctr" defTabSz="914400" rtl="0" eaLnBrk="1" fontAlgn="ctr" latinLnBrk="0" hangingPunct="1"/>
                      <a:r>
                        <a:rPr lang="es-CO" sz="1400" b="0" u="none" strike="noStrike" kern="1200">
                          <a:solidFill>
                            <a:schemeClr val="dk1"/>
                          </a:solidFill>
                          <a:effectLst/>
                          <a:latin typeface="Bio Sans Light" panose="020B0406020202040204" pitchFamily="34" charset="0"/>
                          <a:ea typeface="+mn-ea"/>
                          <a:cs typeface="Microsoft Tai Le" panose="020B0502040204020203" pitchFamily="34" charset="0"/>
                        </a:rPr>
                        <a:t>Infraestructura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just" defTabSz="914400" rtl="0" eaLnBrk="1" fontAlgn="ctr" latinLnBrk="0" hangingPunct="1"/>
                      <a:r>
                        <a:rPr lang="es-ES" sz="1400" b="0" u="none" strike="noStrike" kern="1200" dirty="0">
                          <a:solidFill>
                            <a:schemeClr val="dk1"/>
                          </a:solidFill>
                          <a:effectLst/>
                          <a:latin typeface="Bio Sans Light" panose="020B0406020202040204" pitchFamily="34" charset="0"/>
                          <a:ea typeface="+mn-ea"/>
                          <a:cs typeface="Microsoft Tai Le" panose="020B0502040204020203" pitchFamily="34" charset="0"/>
                        </a:rPr>
                        <a:t>Construcción y pavimentación de la vía Ruta de los Libertadores vía Sacha — Sácama - La Cabuya*</a:t>
                      </a:r>
                    </a:p>
                  </a:txBody>
                  <a:tcPr marL="1800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01419446"/>
                  </a:ext>
                </a:extLst>
              </a:tr>
              <a:tr h="258909">
                <a:tc>
                  <a:txBody>
                    <a:bodyPr/>
                    <a:lstStyle/>
                    <a:p>
                      <a:pPr marL="0" algn="ctr" defTabSz="914400" rtl="0" eaLnBrk="1" fontAlgn="ctr" latinLnBrk="0" hangingPunct="1"/>
                      <a:r>
                        <a:rPr lang="es-CO" sz="1400" b="0" u="none" strike="noStrike" kern="1200">
                          <a:solidFill>
                            <a:schemeClr val="dk1"/>
                          </a:solidFill>
                          <a:effectLst/>
                          <a:latin typeface="Bio Sans Light" panose="020B0406020202040204" pitchFamily="34" charset="0"/>
                          <a:ea typeface="+mn-ea"/>
                          <a:cs typeface="Microsoft Tai Le" panose="020B0502040204020203" pitchFamily="34" charset="0"/>
                        </a:rPr>
                        <a:t>Infraestructura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just" defTabSz="914400" rtl="0" eaLnBrk="1" fontAlgn="ctr" latinLnBrk="0" hangingPunct="1"/>
                      <a:r>
                        <a:rPr lang="es-ES" sz="1400" b="0" u="none" strike="noStrike" kern="1200" dirty="0">
                          <a:solidFill>
                            <a:schemeClr val="dk1"/>
                          </a:solidFill>
                          <a:effectLst/>
                          <a:latin typeface="Bio Sans Light" panose="020B0406020202040204" pitchFamily="34" charset="0"/>
                          <a:ea typeface="+mn-ea"/>
                          <a:cs typeface="Microsoft Tai Le" panose="020B0502040204020203" pitchFamily="34" charset="0"/>
                        </a:rPr>
                        <a:t>Mejoramiento y rehabilitación de la vía Ruta de los Libertadores*</a:t>
                      </a:r>
                    </a:p>
                  </a:txBody>
                  <a:tcPr marL="1800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1221042"/>
                  </a:ext>
                </a:extLst>
              </a:tr>
              <a:tr h="1549026">
                <a:tc>
                  <a:txBody>
                    <a:bodyPr/>
                    <a:lstStyle/>
                    <a:p>
                      <a:pPr marL="0" algn="ctr" defTabSz="914400" rtl="0" eaLnBrk="1" fontAlgn="ctr" latinLnBrk="0" hangingPunct="1"/>
                      <a:r>
                        <a:rPr lang="es-CO" sz="1400" b="0" u="none" strike="noStrike" kern="1200">
                          <a:solidFill>
                            <a:schemeClr val="dk1"/>
                          </a:solidFill>
                          <a:effectLst/>
                          <a:latin typeface="Bio Sans Light" panose="020B0406020202040204" pitchFamily="34" charset="0"/>
                          <a:ea typeface="+mn-ea"/>
                          <a:cs typeface="Microsoft Tai Le" panose="020B0502040204020203" pitchFamily="34" charset="0"/>
                        </a:rPr>
                        <a:t>Infraestructura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just" defTabSz="914400" rtl="0" eaLnBrk="1" fontAlgn="ctr" latinLnBrk="0" hangingPunct="1"/>
                      <a:r>
                        <a:rPr lang="es-ES" sz="1400" b="0" u="none" strike="noStrike" kern="1200" dirty="0">
                          <a:solidFill>
                            <a:schemeClr val="dk1"/>
                          </a:solidFill>
                          <a:effectLst/>
                          <a:latin typeface="Bio Sans Light" panose="020B0406020202040204" pitchFamily="34" charset="0"/>
                          <a:ea typeface="+mn-ea"/>
                          <a:cs typeface="Microsoft Tai Le" panose="020B0502040204020203" pitchFamily="34" charset="0"/>
                        </a:rPr>
                        <a:t>Adecuación de infraestructura y autorización de operación internacional del Aeropuerto el Yopal (EYP) también denominado Aeropuerto el Alcaraván, esto con el fin de ser un aeropuerto alterno del Aeropuerto Internacional el Dorado Luis Carlos Galán Sarmiento, así como un centro de suministro de combustible de aeronaves, nodo de interconexión de vuelos para los Llanos Orientales, la Amazonia y otros destinos del país, el exterior o un aeropuerto internacional de carga y/o transporte</a:t>
                      </a:r>
                    </a:p>
                  </a:txBody>
                  <a:tcPr marL="1800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1018762"/>
                  </a:ext>
                </a:extLst>
              </a:tr>
              <a:tr h="506752">
                <a:tc>
                  <a:txBody>
                    <a:bodyPr/>
                    <a:lstStyle/>
                    <a:p>
                      <a:pPr marL="0" algn="ctr" defTabSz="914400" rtl="0" eaLnBrk="1" fontAlgn="ctr" latinLnBrk="0" hangingPunct="1"/>
                      <a:r>
                        <a:rPr lang="es-CO" sz="1400" b="0" u="none" strike="noStrike" kern="1200">
                          <a:solidFill>
                            <a:schemeClr val="dk1"/>
                          </a:solidFill>
                          <a:effectLst/>
                          <a:latin typeface="Bio Sans Light" panose="020B0406020202040204" pitchFamily="34" charset="0"/>
                          <a:ea typeface="+mn-ea"/>
                          <a:cs typeface="Microsoft Tai Le" panose="020B0502040204020203" pitchFamily="34" charset="0"/>
                        </a:rPr>
                        <a:t>Infraestructura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just" defTabSz="914400" rtl="0" eaLnBrk="1" fontAlgn="ctr" latinLnBrk="0" hangingPunct="1"/>
                      <a:r>
                        <a:rPr lang="es-ES" sz="1400" b="0" u="none" strike="noStrike" kern="1200" dirty="0">
                          <a:solidFill>
                            <a:schemeClr val="dk1"/>
                          </a:solidFill>
                          <a:effectLst/>
                          <a:latin typeface="Bio Sans Light" panose="020B0406020202040204" pitchFamily="34" charset="0"/>
                          <a:ea typeface="+mn-ea"/>
                          <a:cs typeface="Microsoft Tai Le" panose="020B0502040204020203" pitchFamily="34" charset="0"/>
                        </a:rPr>
                        <a:t>Terminación y puesta en funcionamiento de la Variante Acceso Vial a Yopal Nuevo Puente Sobre el Río Cravo Sur – Vía Troncal del Llano</a:t>
                      </a:r>
                    </a:p>
                  </a:txBody>
                  <a:tcPr marL="1800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3616373"/>
                  </a:ext>
                </a:extLst>
              </a:tr>
              <a:tr h="506752">
                <a:tc>
                  <a:txBody>
                    <a:bodyPr/>
                    <a:lstStyle/>
                    <a:p>
                      <a:pPr marL="0" algn="ctr" defTabSz="914400" rtl="0" eaLnBrk="1" fontAlgn="ctr" latinLnBrk="0" hangingPunct="1"/>
                      <a:r>
                        <a:rPr lang="es-CO" sz="1400" b="0" u="none" strike="noStrike" kern="1200">
                          <a:solidFill>
                            <a:schemeClr val="dk1"/>
                          </a:solidFill>
                          <a:effectLst/>
                          <a:latin typeface="Bio Sans Light" panose="020B0406020202040204" pitchFamily="34" charset="0"/>
                          <a:ea typeface="+mn-ea"/>
                          <a:cs typeface="Microsoft Tai Le" panose="020B0502040204020203" pitchFamily="34" charset="0"/>
                        </a:rPr>
                        <a:t>Infraestructura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just" defTabSz="914400" rtl="0" eaLnBrk="1" fontAlgn="ctr" latinLnBrk="0" hangingPunct="1"/>
                      <a:r>
                        <a:rPr lang="es-ES" sz="1400" b="0" u="none" strike="noStrike" kern="1200" dirty="0">
                          <a:solidFill>
                            <a:schemeClr val="dk1"/>
                          </a:solidFill>
                          <a:effectLst/>
                          <a:latin typeface="Bio Sans Light" panose="020B0406020202040204" pitchFamily="34" charset="0"/>
                          <a:ea typeface="+mn-ea"/>
                          <a:cs typeface="Microsoft Tai Le" panose="020B0502040204020203" pitchFamily="34" charset="0"/>
                        </a:rPr>
                        <a:t>Terminación y puesta en funcionamiento del corredor vial Villavicencio -Yopal que incluye 25 km. de vía doble calzada entre Aguazul y Yopal</a:t>
                      </a:r>
                    </a:p>
                  </a:txBody>
                  <a:tcPr marL="1800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0869114"/>
                  </a:ext>
                </a:extLst>
              </a:tr>
              <a:tr h="506752">
                <a:tc>
                  <a:txBody>
                    <a:bodyPr/>
                    <a:lstStyle/>
                    <a:p>
                      <a:pPr marL="0" algn="ctr" defTabSz="914400" rtl="0" eaLnBrk="1" fontAlgn="ctr" latinLnBrk="0" hangingPunct="1"/>
                      <a:r>
                        <a:rPr lang="es-CO" sz="1400" b="0" u="none" strike="noStrike" kern="1200" dirty="0">
                          <a:solidFill>
                            <a:schemeClr val="dk1"/>
                          </a:solidFill>
                          <a:effectLst/>
                          <a:latin typeface="Bio Sans Light" panose="020B0406020202040204" pitchFamily="34" charset="0"/>
                          <a:ea typeface="+mn-ea"/>
                          <a:cs typeface="Microsoft Tai Le" panose="020B0502040204020203" pitchFamily="34" charset="0"/>
                        </a:rPr>
                        <a:t>Infraestructura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just" defTabSz="914400" rtl="0" eaLnBrk="1" fontAlgn="ctr" latinLnBrk="0" hangingPunct="1"/>
                      <a:r>
                        <a:rPr lang="es-ES" sz="1400" b="0" u="none" strike="noStrike" kern="1200" dirty="0">
                          <a:solidFill>
                            <a:schemeClr val="dk1"/>
                          </a:solidFill>
                          <a:effectLst/>
                          <a:latin typeface="Bio Sans Light" panose="020B0406020202040204" pitchFamily="34" charset="0"/>
                          <a:ea typeface="+mn-ea"/>
                          <a:cs typeface="Microsoft Tai Le" panose="020B0502040204020203" pitchFamily="34" charset="0"/>
                        </a:rPr>
                        <a:t>Construcción y puesta en funcionamiento del parque lineal malecón sobre el Río Cravo Sur en Yopal, Casanare</a:t>
                      </a:r>
                    </a:p>
                  </a:txBody>
                  <a:tcPr marL="1800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1235879"/>
                  </a:ext>
                </a:extLst>
              </a:tr>
            </a:tbl>
          </a:graphicData>
        </a:graphic>
      </p:graphicFrame>
      <p:sp>
        <p:nvSpPr>
          <p:cNvPr id="7" name="CuadroTexto 6">
            <a:extLst>
              <a:ext uri="{FF2B5EF4-FFF2-40B4-BE49-F238E27FC236}">
                <a16:creationId xmlns:a16="http://schemas.microsoft.com/office/drawing/2014/main" id="{DE63ED60-235E-4280-8690-297B9C8EAA39}"/>
              </a:ext>
            </a:extLst>
          </p:cNvPr>
          <p:cNvSpPr txBox="1"/>
          <p:nvPr/>
        </p:nvSpPr>
        <p:spPr>
          <a:xfrm>
            <a:off x="4717327" y="238890"/>
            <a:ext cx="2757486"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PND 2023 - 2026</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
        <p:nvSpPr>
          <p:cNvPr id="9" name="CuadroTexto 8">
            <a:extLst>
              <a:ext uri="{FF2B5EF4-FFF2-40B4-BE49-F238E27FC236}">
                <a16:creationId xmlns:a16="http://schemas.microsoft.com/office/drawing/2014/main" id="{A72BD323-948C-4A18-89EC-7A09A714F942}"/>
              </a:ext>
            </a:extLst>
          </p:cNvPr>
          <p:cNvSpPr txBox="1"/>
          <p:nvPr/>
        </p:nvSpPr>
        <p:spPr>
          <a:xfrm>
            <a:off x="4211683" y="687192"/>
            <a:ext cx="3795921" cy="338554"/>
          </a:xfrm>
          <a:prstGeom prst="rect">
            <a:avLst/>
          </a:prstGeom>
          <a:noFill/>
        </p:spPr>
        <p:txBody>
          <a:bodyPr wrap="square" rtlCol="0">
            <a:spAutoFit/>
          </a:bodyPr>
          <a:lstStyle/>
          <a:p>
            <a:pPr algn="ctr"/>
            <a:r>
              <a:rPr lang="es-ES" sz="1600" dirty="0">
                <a:solidFill>
                  <a:srgbClr val="C00000"/>
                </a:solidFill>
                <a:latin typeface="Bio Sans Light" panose="020B0406020202040204" pitchFamily="34" charset="0"/>
              </a:rPr>
              <a:t>Plan Nacional de Desarrollo 2022-2026</a:t>
            </a:r>
            <a:endParaRPr lang="es-CO" sz="1600" dirty="0">
              <a:solidFill>
                <a:srgbClr val="C00000"/>
              </a:solidFill>
              <a:latin typeface="Bio Sans Light" panose="020B0406020202040204" pitchFamily="34" charset="0"/>
            </a:endParaRPr>
          </a:p>
        </p:txBody>
      </p:sp>
    </p:spTree>
    <p:extLst>
      <p:ext uri="{BB962C8B-B14F-4D97-AF65-F5344CB8AC3E}">
        <p14:creationId xmlns:p14="http://schemas.microsoft.com/office/powerpoint/2010/main" val="847069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E9301A4-CC47-5A40-B6BE-D39D21BDD31D}"/>
              </a:ext>
            </a:extLst>
          </p:cNvPr>
          <p:cNvSpPr txBox="1"/>
          <p:nvPr/>
        </p:nvSpPr>
        <p:spPr>
          <a:xfrm>
            <a:off x="2449058" y="2239219"/>
            <a:ext cx="7293884" cy="2379562"/>
          </a:xfrm>
          <a:prstGeom prst="rect">
            <a:avLst/>
          </a:prstGeom>
          <a:noFill/>
        </p:spPr>
        <p:txBody>
          <a:bodyPr wrap="square">
            <a:spAutoFit/>
          </a:bodyPr>
          <a:lstStyle/>
          <a:p>
            <a:pPr algn="ctr">
              <a:lnSpc>
                <a:spcPct val="115000"/>
              </a:lnSpc>
              <a:spcAft>
                <a:spcPts val="1000"/>
              </a:spcAft>
            </a:pPr>
            <a:r>
              <a:rPr lang="es-ES" sz="4400" b="1" dirty="0">
                <a:solidFill>
                  <a:schemeClr val="tx1">
                    <a:lumMod val="95000"/>
                    <a:lumOff val="5000"/>
                  </a:schemeClr>
                </a:solidFill>
                <a:effectLst/>
                <a:latin typeface="Bio Sans" panose="020B0506020202040204" pitchFamily="34" charset="0"/>
                <a:ea typeface="Calibri" panose="020F0502020204030204" pitchFamily="34" charset="0"/>
                <a:cs typeface="Biome" panose="020B0503030204020804" pitchFamily="34" charset="0"/>
              </a:rPr>
              <a:t>Complemento a lo que se propone en el Plan Nacional de Desarrollo</a:t>
            </a:r>
          </a:p>
        </p:txBody>
      </p:sp>
    </p:spTree>
    <p:extLst>
      <p:ext uri="{BB962C8B-B14F-4D97-AF65-F5344CB8AC3E}">
        <p14:creationId xmlns:p14="http://schemas.microsoft.com/office/powerpoint/2010/main" val="16717850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B377189-A6F9-9BF4-E4A3-B86BB3C49489}"/>
              </a:ext>
            </a:extLst>
          </p:cNvPr>
          <p:cNvSpPr txBox="1"/>
          <p:nvPr/>
        </p:nvSpPr>
        <p:spPr>
          <a:xfrm>
            <a:off x="2136575" y="2275988"/>
            <a:ext cx="1958971" cy="646331"/>
          </a:xfrm>
          <a:prstGeom prst="rect">
            <a:avLst/>
          </a:prstGeom>
          <a:noFill/>
        </p:spPr>
        <p:txBody>
          <a:bodyPr wrap="square" rtlCol="0">
            <a:spAutoFit/>
          </a:bodyPr>
          <a:lstStyle/>
          <a:p>
            <a:r>
              <a:rPr lang="es-CO" dirty="0">
                <a:solidFill>
                  <a:schemeClr val="tx1">
                    <a:lumMod val="65000"/>
                    <a:lumOff val="35000"/>
                  </a:schemeClr>
                </a:solidFill>
                <a:latin typeface="Bio Sans Light" panose="020B0406020202040204" pitchFamily="34" charset="0"/>
                <a:ea typeface="Malgun Gothic Semilight" panose="020B0502040204020203" pitchFamily="34" charset="-128"/>
                <a:cs typeface="Malgun Gothic Semilight" panose="020B0502040204020203" pitchFamily="34" charset="-128"/>
              </a:rPr>
              <a:t>Infraestructura de Transporte</a:t>
            </a:r>
          </a:p>
        </p:txBody>
      </p:sp>
      <p:pic>
        <p:nvPicPr>
          <p:cNvPr id="11" name="Picture 2" descr="Agricultura - Iconos gratis de personas">
            <a:extLst>
              <a:ext uri="{FF2B5EF4-FFF2-40B4-BE49-F238E27FC236}">
                <a16:creationId xmlns:a16="http://schemas.microsoft.com/office/drawing/2014/main" id="{557E8F46-B596-72E8-5986-DB3A37F423A3}"/>
              </a:ext>
            </a:extLst>
          </p:cNvPr>
          <p:cNvPicPr>
            <a:picLocks noChangeAspect="1" noChangeArrowheads="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31871" y="2313040"/>
            <a:ext cx="659921" cy="6599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Oftalmosyn 10ml - Veterinaria Surticampo">
            <a:extLst>
              <a:ext uri="{FF2B5EF4-FFF2-40B4-BE49-F238E27FC236}">
                <a16:creationId xmlns:a16="http://schemas.microsoft.com/office/drawing/2014/main" id="{09C250CA-EF1B-D219-B600-3DB606CF2785}"/>
              </a:ext>
            </a:extLst>
          </p:cNvPr>
          <p:cNvPicPr>
            <a:picLocks noChangeAspect="1" noChangeArrowheads="1"/>
          </p:cNvPicPr>
          <p:nvPr/>
        </p:nvPicPr>
        <p:blipFill>
          <a:blip r:embed="rId3" cstate="hq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02334" y="3390472"/>
            <a:ext cx="539095" cy="4492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intaf-web-iconos-salud-marrón-02 - Compañía Internacional de Asistencia">
            <a:extLst>
              <a:ext uri="{FF2B5EF4-FFF2-40B4-BE49-F238E27FC236}">
                <a16:creationId xmlns:a16="http://schemas.microsoft.com/office/drawing/2014/main" id="{58DBC611-4B34-3194-8331-7CBDE8A02588}"/>
              </a:ext>
            </a:extLst>
          </p:cNvPr>
          <p:cNvPicPr>
            <a:picLocks noChangeAspect="1" noChangeArrowheads="1"/>
          </p:cNvPicPr>
          <p:nvPr/>
        </p:nvPicPr>
        <p:blipFill>
          <a:blip r:embed="rId4" cstate="hq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88480" y="4470225"/>
            <a:ext cx="522775" cy="5227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nternet Del Icono Del Internet? E Informáticas Símbolo De Internet  Tecnología Inalámbrica Ilustración Del Vector Ilustración del Vector -  Ilustración de internet, digital: 130697753">
            <a:extLst>
              <a:ext uri="{FF2B5EF4-FFF2-40B4-BE49-F238E27FC236}">
                <a16:creationId xmlns:a16="http://schemas.microsoft.com/office/drawing/2014/main" id="{B6286335-FA52-37F9-96C0-0F65F298C24F}"/>
              </a:ext>
            </a:extLst>
          </p:cNvPr>
          <p:cNvPicPr>
            <a:picLocks noChangeAspect="1" noChangeArrowheads="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91607" y="4221131"/>
            <a:ext cx="771869" cy="7718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cono Sólido Negro Para El Exportador, La Nave Y Enviar Ilustración del  Vector - Ilustración de forma, terminal: 150862420">
            <a:extLst>
              <a:ext uri="{FF2B5EF4-FFF2-40B4-BE49-F238E27FC236}">
                <a16:creationId xmlns:a16="http://schemas.microsoft.com/office/drawing/2014/main" id="{110FEA22-D0C2-5908-F0D9-F27096F75828}"/>
              </a:ext>
            </a:extLst>
          </p:cNvPr>
          <p:cNvPicPr>
            <a:picLocks noChangeAspect="1" noChangeArrowheads="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88702" y="4011339"/>
            <a:ext cx="838409" cy="8384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Turistas - Iconos gratis de social">
            <a:extLst>
              <a:ext uri="{FF2B5EF4-FFF2-40B4-BE49-F238E27FC236}">
                <a16:creationId xmlns:a16="http://schemas.microsoft.com/office/drawing/2014/main" id="{AE1E6D13-EE4A-0174-F6C3-045F528760B2}"/>
              </a:ext>
            </a:extLst>
          </p:cNvPr>
          <p:cNvPicPr>
            <a:picLocks noChangeAspect="1" noChangeArrowheads="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63292" y="3252818"/>
            <a:ext cx="628500" cy="628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ducación - Iconos gratis de educación">
            <a:extLst>
              <a:ext uri="{FF2B5EF4-FFF2-40B4-BE49-F238E27FC236}">
                <a16:creationId xmlns:a16="http://schemas.microsoft.com/office/drawing/2014/main" id="{7C600EB7-976C-423B-C935-655044A35385}"/>
              </a:ext>
            </a:extLst>
          </p:cNvPr>
          <p:cNvPicPr>
            <a:picLocks noChangeAspect="1" noChangeArrowheads="1"/>
          </p:cNvPicPr>
          <p:nvPr/>
        </p:nvPicPr>
        <p:blipFill>
          <a:blip r:embed="rId8" cstate="hq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37334" y="5284590"/>
            <a:ext cx="459190" cy="4591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guridad - Iconos gratis de seguridad">
            <a:extLst>
              <a:ext uri="{FF2B5EF4-FFF2-40B4-BE49-F238E27FC236}">
                <a16:creationId xmlns:a16="http://schemas.microsoft.com/office/drawing/2014/main" id="{DA99A09B-BA31-00DD-5940-4C33787F1311}"/>
              </a:ext>
            </a:extLst>
          </p:cNvPr>
          <p:cNvPicPr>
            <a:picLocks noChangeAspect="1" noChangeArrowheads="1"/>
          </p:cNvPicPr>
          <p:nvPr/>
        </p:nvPicPr>
        <p:blipFill>
          <a:blip r:embed="rId9" cstate="hq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61866" y="5362976"/>
            <a:ext cx="431349" cy="431349"/>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11">
            <a:extLst>
              <a:ext uri="{FF2B5EF4-FFF2-40B4-BE49-F238E27FC236}">
                <a16:creationId xmlns:a16="http://schemas.microsoft.com/office/drawing/2014/main" id="{36D84035-1F63-45A8-BF28-B08554B2DEE4}"/>
              </a:ext>
            </a:extLst>
          </p:cNvPr>
          <p:cNvSpPr/>
          <p:nvPr/>
        </p:nvSpPr>
        <p:spPr>
          <a:xfrm>
            <a:off x="4068532" y="1190509"/>
            <a:ext cx="4054936" cy="584775"/>
          </a:xfrm>
          <a:prstGeom prst="rect">
            <a:avLst/>
          </a:prstGeom>
        </p:spPr>
        <p:txBody>
          <a:bodyPr wrap="square">
            <a:spAutoFit/>
          </a:bodyPr>
          <a:lstStyle/>
          <a:p>
            <a:pPr algn="ctr"/>
            <a:r>
              <a:rPr lang="es-CO" sz="1600" dirty="0">
                <a:latin typeface="Bio Sans" panose="020B0506020202040204" pitchFamily="34" charset="0"/>
                <a:ea typeface="Malgun Gothic Semilight" panose="020B0502040204020203" pitchFamily="34" charset="-128"/>
                <a:cs typeface="Malgun Gothic Semilight" panose="020B0502040204020203" pitchFamily="34" charset="-128"/>
              </a:rPr>
              <a:t>Metas necesarias para la productividad y competitividad del Casanare</a:t>
            </a:r>
          </a:p>
        </p:txBody>
      </p:sp>
      <p:sp>
        <p:nvSpPr>
          <p:cNvPr id="17" name="Rectángulo 16">
            <a:extLst>
              <a:ext uri="{FF2B5EF4-FFF2-40B4-BE49-F238E27FC236}">
                <a16:creationId xmlns:a16="http://schemas.microsoft.com/office/drawing/2014/main" id="{3C90660A-227E-4A97-BBDD-2EFC1D0A0FB5}"/>
              </a:ext>
            </a:extLst>
          </p:cNvPr>
          <p:cNvSpPr/>
          <p:nvPr/>
        </p:nvSpPr>
        <p:spPr>
          <a:xfrm>
            <a:off x="5876330" y="2445736"/>
            <a:ext cx="1623782" cy="369332"/>
          </a:xfrm>
          <a:prstGeom prst="rect">
            <a:avLst/>
          </a:prstGeom>
        </p:spPr>
        <p:txBody>
          <a:bodyPr wrap="square">
            <a:spAutoFit/>
          </a:bodyPr>
          <a:lstStyle/>
          <a:p>
            <a:r>
              <a:rPr lang="es-CO" dirty="0">
                <a:solidFill>
                  <a:schemeClr val="tx1">
                    <a:lumMod val="65000"/>
                    <a:lumOff val="35000"/>
                  </a:schemeClr>
                </a:solidFill>
                <a:latin typeface="Bio Sans Light" panose="020B0406020202040204" pitchFamily="34" charset="0"/>
                <a:ea typeface="Malgun Gothic Semilight" panose="020B0502040204020203" pitchFamily="34" charset="-128"/>
                <a:cs typeface="Malgun Gothic Semilight" panose="020B0502040204020203" pitchFamily="34" charset="-128"/>
              </a:rPr>
              <a:t>Agricultura</a:t>
            </a:r>
          </a:p>
        </p:txBody>
      </p:sp>
      <p:sp>
        <p:nvSpPr>
          <p:cNvPr id="19" name="Rectángulo 18">
            <a:extLst>
              <a:ext uri="{FF2B5EF4-FFF2-40B4-BE49-F238E27FC236}">
                <a16:creationId xmlns:a16="http://schemas.microsoft.com/office/drawing/2014/main" id="{648316D4-AE57-45D5-A5CD-9FDC6D3558C0}"/>
              </a:ext>
            </a:extLst>
          </p:cNvPr>
          <p:cNvSpPr/>
          <p:nvPr/>
        </p:nvSpPr>
        <p:spPr>
          <a:xfrm>
            <a:off x="8889308" y="2568000"/>
            <a:ext cx="1687483" cy="369332"/>
          </a:xfrm>
          <a:prstGeom prst="rect">
            <a:avLst/>
          </a:prstGeom>
        </p:spPr>
        <p:txBody>
          <a:bodyPr wrap="square">
            <a:spAutoFit/>
          </a:bodyPr>
          <a:lstStyle/>
          <a:p>
            <a:r>
              <a:rPr lang="es-CO" dirty="0">
                <a:solidFill>
                  <a:schemeClr val="tx1">
                    <a:lumMod val="65000"/>
                    <a:lumOff val="35000"/>
                  </a:schemeClr>
                </a:solidFill>
                <a:latin typeface="Bio Sans Light" panose="020B0406020202040204" pitchFamily="34" charset="0"/>
                <a:ea typeface="Malgun Gothic Semilight" panose="020B0502040204020203" pitchFamily="34" charset="-128"/>
                <a:cs typeface="Malgun Gothic Semilight" panose="020B0502040204020203" pitchFamily="34" charset="-128"/>
              </a:rPr>
              <a:t>Agroindustria</a:t>
            </a:r>
          </a:p>
        </p:txBody>
      </p:sp>
      <p:sp>
        <p:nvSpPr>
          <p:cNvPr id="21" name="Rectángulo 20">
            <a:extLst>
              <a:ext uri="{FF2B5EF4-FFF2-40B4-BE49-F238E27FC236}">
                <a16:creationId xmlns:a16="http://schemas.microsoft.com/office/drawing/2014/main" id="{EE791CC4-CA61-4CC6-9938-61A8C860F0D8}"/>
              </a:ext>
            </a:extLst>
          </p:cNvPr>
          <p:cNvSpPr/>
          <p:nvPr/>
        </p:nvSpPr>
        <p:spPr>
          <a:xfrm>
            <a:off x="2136575" y="3269592"/>
            <a:ext cx="1456433" cy="646331"/>
          </a:xfrm>
          <a:prstGeom prst="rect">
            <a:avLst/>
          </a:prstGeom>
        </p:spPr>
        <p:txBody>
          <a:bodyPr wrap="square">
            <a:spAutoFit/>
          </a:bodyPr>
          <a:lstStyle/>
          <a:p>
            <a:r>
              <a:rPr lang="es-CO" dirty="0">
                <a:solidFill>
                  <a:schemeClr val="tx1">
                    <a:lumMod val="65000"/>
                    <a:lumOff val="35000"/>
                  </a:schemeClr>
                </a:solidFill>
                <a:latin typeface="Bio Sans Light" panose="020B0406020202040204" pitchFamily="34" charset="0"/>
                <a:ea typeface="Malgun Gothic Semilight" panose="020B0502040204020203" pitchFamily="34" charset="-128"/>
                <a:cs typeface="Malgun Gothic Semilight" panose="020B0502040204020203" pitchFamily="34" charset="-128"/>
              </a:rPr>
              <a:t>Ganadería sostenible</a:t>
            </a:r>
          </a:p>
        </p:txBody>
      </p:sp>
      <p:sp>
        <p:nvSpPr>
          <p:cNvPr id="22" name="Rectángulo 21">
            <a:extLst>
              <a:ext uri="{FF2B5EF4-FFF2-40B4-BE49-F238E27FC236}">
                <a16:creationId xmlns:a16="http://schemas.microsoft.com/office/drawing/2014/main" id="{49CFAE04-E52E-4E7C-9765-7F93EAAE1ACE}"/>
              </a:ext>
            </a:extLst>
          </p:cNvPr>
          <p:cNvSpPr/>
          <p:nvPr/>
        </p:nvSpPr>
        <p:spPr>
          <a:xfrm>
            <a:off x="5876330" y="3412737"/>
            <a:ext cx="1010213" cy="369332"/>
          </a:xfrm>
          <a:prstGeom prst="rect">
            <a:avLst/>
          </a:prstGeom>
        </p:spPr>
        <p:txBody>
          <a:bodyPr wrap="none">
            <a:spAutoFit/>
          </a:bodyPr>
          <a:lstStyle/>
          <a:p>
            <a:r>
              <a:rPr lang="es-CO" dirty="0">
                <a:solidFill>
                  <a:schemeClr val="tx1">
                    <a:lumMod val="65000"/>
                    <a:lumOff val="35000"/>
                  </a:schemeClr>
                </a:solidFill>
                <a:latin typeface="Bio Sans Light" panose="020B0406020202040204" pitchFamily="34" charset="0"/>
                <a:ea typeface="Malgun Gothic Semilight" panose="020B0502040204020203" pitchFamily="34" charset="-128"/>
                <a:cs typeface="Malgun Gothic Semilight" panose="020B0502040204020203" pitchFamily="34" charset="-128"/>
              </a:rPr>
              <a:t>Turismo</a:t>
            </a:r>
          </a:p>
        </p:txBody>
      </p:sp>
      <p:sp>
        <p:nvSpPr>
          <p:cNvPr id="23" name="Rectángulo 22">
            <a:extLst>
              <a:ext uri="{FF2B5EF4-FFF2-40B4-BE49-F238E27FC236}">
                <a16:creationId xmlns:a16="http://schemas.microsoft.com/office/drawing/2014/main" id="{6D4FF216-679E-47BB-B166-9387509F3077}"/>
              </a:ext>
            </a:extLst>
          </p:cNvPr>
          <p:cNvSpPr/>
          <p:nvPr/>
        </p:nvSpPr>
        <p:spPr>
          <a:xfrm>
            <a:off x="8889308" y="3548555"/>
            <a:ext cx="1879041" cy="369332"/>
          </a:xfrm>
          <a:prstGeom prst="rect">
            <a:avLst/>
          </a:prstGeom>
        </p:spPr>
        <p:txBody>
          <a:bodyPr wrap="none">
            <a:spAutoFit/>
          </a:bodyPr>
          <a:lstStyle/>
          <a:p>
            <a:r>
              <a:rPr lang="es-CO" dirty="0">
                <a:solidFill>
                  <a:schemeClr val="tx1">
                    <a:lumMod val="65000"/>
                    <a:lumOff val="35000"/>
                  </a:schemeClr>
                </a:solidFill>
                <a:latin typeface="Bio Sans Light" panose="020B0406020202040204" pitchFamily="34" charset="0"/>
                <a:ea typeface="Malgun Gothic Semilight" panose="020B0502040204020203" pitchFamily="34" charset="-128"/>
                <a:cs typeface="Malgun Gothic Semilight" panose="020B0502040204020203" pitchFamily="34" charset="-128"/>
              </a:rPr>
              <a:t>Medio Ambiente</a:t>
            </a:r>
          </a:p>
        </p:txBody>
      </p:sp>
      <p:sp>
        <p:nvSpPr>
          <p:cNvPr id="24" name="Rectángulo 23">
            <a:extLst>
              <a:ext uri="{FF2B5EF4-FFF2-40B4-BE49-F238E27FC236}">
                <a16:creationId xmlns:a16="http://schemas.microsoft.com/office/drawing/2014/main" id="{0162ABBE-E4D0-4903-8DBA-43FEDF9A87EA}"/>
              </a:ext>
            </a:extLst>
          </p:cNvPr>
          <p:cNvSpPr/>
          <p:nvPr/>
        </p:nvSpPr>
        <p:spPr>
          <a:xfrm>
            <a:off x="2136575" y="4259621"/>
            <a:ext cx="1653017" cy="369332"/>
          </a:xfrm>
          <a:prstGeom prst="rect">
            <a:avLst/>
          </a:prstGeom>
        </p:spPr>
        <p:txBody>
          <a:bodyPr wrap="none">
            <a:spAutoFit/>
          </a:bodyPr>
          <a:lstStyle/>
          <a:p>
            <a:r>
              <a:rPr lang="es-CO" dirty="0">
                <a:solidFill>
                  <a:schemeClr val="tx1">
                    <a:lumMod val="65000"/>
                    <a:lumOff val="35000"/>
                  </a:schemeClr>
                </a:solidFill>
                <a:latin typeface="Bio Sans Light" panose="020B0406020202040204" pitchFamily="34" charset="0"/>
                <a:ea typeface="Malgun Gothic Semilight" panose="020B0502040204020203" pitchFamily="34" charset="-128"/>
                <a:cs typeface="Malgun Gothic Semilight" panose="020B0502040204020203" pitchFamily="34" charset="-128"/>
              </a:rPr>
              <a:t>Exportaciones</a:t>
            </a:r>
          </a:p>
        </p:txBody>
      </p:sp>
      <p:sp>
        <p:nvSpPr>
          <p:cNvPr id="25" name="Rectángulo 24">
            <a:extLst>
              <a:ext uri="{FF2B5EF4-FFF2-40B4-BE49-F238E27FC236}">
                <a16:creationId xmlns:a16="http://schemas.microsoft.com/office/drawing/2014/main" id="{507A676E-03E0-435D-83C3-454F1872B171}"/>
              </a:ext>
            </a:extLst>
          </p:cNvPr>
          <p:cNvSpPr/>
          <p:nvPr/>
        </p:nvSpPr>
        <p:spPr>
          <a:xfrm>
            <a:off x="5876330" y="4206195"/>
            <a:ext cx="2265843" cy="923330"/>
          </a:xfrm>
          <a:prstGeom prst="rect">
            <a:avLst/>
          </a:prstGeom>
        </p:spPr>
        <p:txBody>
          <a:bodyPr wrap="square">
            <a:spAutoFit/>
          </a:bodyPr>
          <a:lstStyle/>
          <a:p>
            <a:r>
              <a:rPr lang="es-CO" dirty="0">
                <a:solidFill>
                  <a:schemeClr val="tx1">
                    <a:lumMod val="65000"/>
                    <a:lumOff val="35000"/>
                  </a:schemeClr>
                </a:solidFill>
                <a:latin typeface="Bio Sans Light" panose="020B0406020202040204" pitchFamily="34" charset="0"/>
                <a:ea typeface="Malgun Gothic Semilight" panose="020B0502040204020203" pitchFamily="34" charset="-128"/>
                <a:cs typeface="Malgun Gothic Semilight" panose="020B0502040204020203" pitchFamily="34" charset="-128"/>
              </a:rPr>
              <a:t>Tecnologías de la Información y las Comunicaciones</a:t>
            </a:r>
          </a:p>
        </p:txBody>
      </p:sp>
      <p:sp>
        <p:nvSpPr>
          <p:cNvPr id="26" name="Rectángulo 25">
            <a:extLst>
              <a:ext uri="{FF2B5EF4-FFF2-40B4-BE49-F238E27FC236}">
                <a16:creationId xmlns:a16="http://schemas.microsoft.com/office/drawing/2014/main" id="{158AC7C6-4C08-4E27-A715-10BF81A655A5}"/>
              </a:ext>
            </a:extLst>
          </p:cNvPr>
          <p:cNvSpPr/>
          <p:nvPr/>
        </p:nvSpPr>
        <p:spPr>
          <a:xfrm>
            <a:off x="9057174" y="4512346"/>
            <a:ext cx="792327" cy="369332"/>
          </a:xfrm>
          <a:prstGeom prst="rect">
            <a:avLst/>
          </a:prstGeom>
        </p:spPr>
        <p:txBody>
          <a:bodyPr wrap="square">
            <a:spAutoFit/>
          </a:bodyPr>
          <a:lstStyle/>
          <a:p>
            <a:r>
              <a:rPr lang="es-CO" dirty="0">
                <a:solidFill>
                  <a:schemeClr val="tx1">
                    <a:lumMod val="65000"/>
                    <a:lumOff val="35000"/>
                  </a:schemeClr>
                </a:solidFill>
                <a:latin typeface="Bio Sans Light" panose="020B0406020202040204" pitchFamily="34" charset="0"/>
                <a:ea typeface="Malgun Gothic Semilight" panose="020B0502040204020203" pitchFamily="34" charset="-128"/>
                <a:cs typeface="Malgun Gothic Semilight" panose="020B0502040204020203" pitchFamily="34" charset="-128"/>
              </a:rPr>
              <a:t>Salud</a:t>
            </a:r>
          </a:p>
        </p:txBody>
      </p:sp>
      <p:sp>
        <p:nvSpPr>
          <p:cNvPr id="27" name="Rectángulo 26">
            <a:extLst>
              <a:ext uri="{FF2B5EF4-FFF2-40B4-BE49-F238E27FC236}">
                <a16:creationId xmlns:a16="http://schemas.microsoft.com/office/drawing/2014/main" id="{AADFFFCE-E86B-46E1-89BC-C2C43F3B6615}"/>
              </a:ext>
            </a:extLst>
          </p:cNvPr>
          <p:cNvSpPr/>
          <p:nvPr/>
        </p:nvSpPr>
        <p:spPr>
          <a:xfrm>
            <a:off x="2136575" y="5316205"/>
            <a:ext cx="1263487" cy="369332"/>
          </a:xfrm>
          <a:prstGeom prst="rect">
            <a:avLst/>
          </a:prstGeom>
        </p:spPr>
        <p:txBody>
          <a:bodyPr wrap="none">
            <a:spAutoFit/>
          </a:bodyPr>
          <a:lstStyle/>
          <a:p>
            <a:r>
              <a:rPr lang="es-CO" dirty="0">
                <a:solidFill>
                  <a:schemeClr val="tx1">
                    <a:lumMod val="65000"/>
                    <a:lumOff val="35000"/>
                  </a:schemeClr>
                </a:solidFill>
                <a:latin typeface="Bio Sans Light" panose="020B0406020202040204" pitchFamily="34" charset="0"/>
                <a:ea typeface="Malgun Gothic Semilight" panose="020B0502040204020203" pitchFamily="34" charset="-128"/>
                <a:cs typeface="Malgun Gothic Semilight" panose="020B0502040204020203" pitchFamily="34" charset="-128"/>
              </a:rPr>
              <a:t>Educación</a:t>
            </a:r>
          </a:p>
        </p:txBody>
      </p:sp>
      <p:sp>
        <p:nvSpPr>
          <p:cNvPr id="28" name="Rectángulo 27">
            <a:extLst>
              <a:ext uri="{FF2B5EF4-FFF2-40B4-BE49-F238E27FC236}">
                <a16:creationId xmlns:a16="http://schemas.microsoft.com/office/drawing/2014/main" id="{7DC9FB55-4222-49D1-B98D-A86DFEF6607A}"/>
              </a:ext>
            </a:extLst>
          </p:cNvPr>
          <p:cNvSpPr/>
          <p:nvPr/>
        </p:nvSpPr>
        <p:spPr>
          <a:xfrm>
            <a:off x="5876330" y="5393985"/>
            <a:ext cx="1234633" cy="369332"/>
          </a:xfrm>
          <a:prstGeom prst="rect">
            <a:avLst/>
          </a:prstGeom>
        </p:spPr>
        <p:txBody>
          <a:bodyPr wrap="none">
            <a:spAutoFit/>
          </a:bodyPr>
          <a:lstStyle/>
          <a:p>
            <a:r>
              <a:rPr lang="es-CO" dirty="0">
                <a:solidFill>
                  <a:schemeClr val="tx1">
                    <a:lumMod val="65000"/>
                    <a:lumOff val="35000"/>
                  </a:schemeClr>
                </a:solidFill>
                <a:latin typeface="Bio Sans Light" panose="020B0406020202040204" pitchFamily="34" charset="0"/>
                <a:ea typeface="Malgun Gothic Semilight" panose="020B0502040204020203" pitchFamily="34" charset="-128"/>
                <a:cs typeface="Malgun Gothic Semilight" panose="020B0502040204020203" pitchFamily="34" charset="-128"/>
              </a:rPr>
              <a:t>Seguridad</a:t>
            </a:r>
          </a:p>
        </p:txBody>
      </p:sp>
      <p:pic>
        <p:nvPicPr>
          <p:cNvPr id="33" name="Picture 4" descr="Crecer planta - Iconos gratis de ecología y medio ambiente">
            <a:extLst>
              <a:ext uri="{FF2B5EF4-FFF2-40B4-BE49-F238E27FC236}">
                <a16:creationId xmlns:a16="http://schemas.microsoft.com/office/drawing/2014/main" id="{EF95D0D3-5634-44C4-9A44-578C085AE35E}"/>
              </a:ext>
            </a:extLst>
          </p:cNvPr>
          <p:cNvPicPr>
            <a:picLocks noChangeAspect="1" noChangeArrowheads="1"/>
          </p:cNvPicPr>
          <p:nvPr/>
        </p:nvPicPr>
        <p:blipFill>
          <a:blip r:embed="rId10" cstate="hq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64031" y="2445736"/>
            <a:ext cx="497030" cy="497030"/>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n 33">
            <a:extLst>
              <a:ext uri="{FF2B5EF4-FFF2-40B4-BE49-F238E27FC236}">
                <a16:creationId xmlns:a16="http://schemas.microsoft.com/office/drawing/2014/main" id="{66D57F7A-A916-44F7-A9FE-1C20B14C2146}"/>
              </a:ext>
            </a:extLst>
          </p:cNvPr>
          <p:cNvPicPr>
            <a:picLocks noChangeAspect="1"/>
          </p:cNvPicPr>
          <p:nvPr/>
        </p:nvPicPr>
        <p:blipFill>
          <a:blip r:embed="rId11"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373393" y="3508661"/>
            <a:ext cx="552951" cy="552951"/>
          </a:xfrm>
          <a:prstGeom prst="rect">
            <a:avLst/>
          </a:prstGeom>
        </p:spPr>
      </p:pic>
      <p:pic>
        <p:nvPicPr>
          <p:cNvPr id="9" name="Picture 12" descr="Nuestros logros?">
            <a:extLst>
              <a:ext uri="{FF2B5EF4-FFF2-40B4-BE49-F238E27FC236}">
                <a16:creationId xmlns:a16="http://schemas.microsoft.com/office/drawing/2014/main" id="{845E9F27-36C1-7142-71EB-40EB270D9943}"/>
              </a:ext>
            </a:extLst>
          </p:cNvPr>
          <p:cNvPicPr>
            <a:picLocks noChangeAspect="1" noChangeArrowheads="1"/>
          </p:cNvPicPr>
          <p:nvPr/>
        </p:nvPicPr>
        <p:blipFill>
          <a:blip r:embed="rId1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50701" y="2208139"/>
            <a:ext cx="729764" cy="739581"/>
          </a:xfrm>
          <a:prstGeom prst="rect">
            <a:avLst/>
          </a:prstGeom>
          <a:noFill/>
          <a:extLst>
            <a:ext uri="{909E8E84-426E-40DD-AFC4-6F175D3DCCD1}">
              <a14:hiddenFill xmlns:a14="http://schemas.microsoft.com/office/drawing/2010/main">
                <a:solidFill>
                  <a:srgbClr val="FFFFFF"/>
                </a:solidFill>
              </a14:hiddenFill>
            </a:ext>
          </a:extLst>
        </p:spPr>
      </p:pic>
      <p:sp>
        <p:nvSpPr>
          <p:cNvPr id="29" name="CuadroTexto 28">
            <a:extLst>
              <a:ext uri="{FF2B5EF4-FFF2-40B4-BE49-F238E27FC236}">
                <a16:creationId xmlns:a16="http://schemas.microsoft.com/office/drawing/2014/main" id="{86443666-DBC6-4E9E-8F51-944E50922675}"/>
              </a:ext>
            </a:extLst>
          </p:cNvPr>
          <p:cNvSpPr txBox="1"/>
          <p:nvPr/>
        </p:nvSpPr>
        <p:spPr>
          <a:xfrm>
            <a:off x="1388702" y="238890"/>
            <a:ext cx="9414758"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PROPUESTAS PARA PLANES DE DESARROLLO DEPARTAMENTAL</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
        <p:nvSpPr>
          <p:cNvPr id="31" name="CuadroTexto 30">
            <a:extLst>
              <a:ext uri="{FF2B5EF4-FFF2-40B4-BE49-F238E27FC236}">
                <a16:creationId xmlns:a16="http://schemas.microsoft.com/office/drawing/2014/main" id="{126E55C5-D9C6-4182-922D-8B8823EFC6D8}"/>
              </a:ext>
            </a:extLst>
          </p:cNvPr>
          <p:cNvSpPr txBox="1"/>
          <p:nvPr/>
        </p:nvSpPr>
        <p:spPr>
          <a:xfrm>
            <a:off x="3865336" y="629054"/>
            <a:ext cx="4461478"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Y MUNICIPALES 2024 - 2026</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41609057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09E8CF8-4582-FEFC-8855-2CDBB17B849F}"/>
              </a:ext>
            </a:extLst>
          </p:cNvPr>
          <p:cNvSpPr txBox="1"/>
          <p:nvPr/>
        </p:nvSpPr>
        <p:spPr>
          <a:xfrm>
            <a:off x="902728" y="1300843"/>
            <a:ext cx="10386543" cy="4467057"/>
          </a:xfrm>
          <a:prstGeom prst="rect">
            <a:avLst/>
          </a:prstGeom>
          <a:noFill/>
        </p:spPr>
        <p:txBody>
          <a:bodyPr wrap="square" numCol="1">
            <a:spAutoFit/>
          </a:bodyPr>
          <a:lstStyle/>
          <a:p>
            <a:pPr marL="742932" lvl="1" indent="-285744">
              <a:lnSpc>
                <a:spcPct val="150000"/>
              </a:lnSpc>
              <a:buFont typeface="Wingdings" panose="05000000000000000000" pitchFamily="2" charset="2"/>
              <a:buChar char="Ø"/>
            </a:pPr>
            <a:r>
              <a:rPr lang="es-ES" sz="2400" dirty="0">
                <a:latin typeface="Bio Sans Light" panose="020B0406020202040204" pitchFamily="34" charset="0"/>
                <a:ea typeface="Malgun Gothic Semilight" panose="020B0502040204020203" pitchFamily="34" charset="-128"/>
                <a:cs typeface="Microsoft Tai Le" panose="020B0502040204020203" pitchFamily="34" charset="0"/>
              </a:rPr>
              <a:t>Mejoramiento de vías Secundarias  - 500 km ( de acuerdo con vocaciones y potencial económico y productivo)</a:t>
            </a:r>
          </a:p>
          <a:p>
            <a:pPr marL="742932" lvl="1" indent="-285744">
              <a:lnSpc>
                <a:spcPct val="150000"/>
              </a:lnSpc>
              <a:buFont typeface="Wingdings" panose="05000000000000000000" pitchFamily="2" charset="2"/>
              <a:buChar char="Ø"/>
            </a:pPr>
            <a:r>
              <a:rPr lang="es-ES" sz="2400" dirty="0">
                <a:latin typeface="Bio Sans Light" panose="020B0406020202040204" pitchFamily="34" charset="0"/>
                <a:ea typeface="Malgun Gothic Semilight" panose="020B0502040204020203" pitchFamily="34" charset="-128"/>
                <a:cs typeface="Microsoft Tai Le" panose="020B0502040204020203" pitchFamily="34" charset="0"/>
              </a:rPr>
              <a:t>Mejoramiento de vías Terciarias – 1,000 km ( de acuerdo con vocaciones y potencial económico y productivo)</a:t>
            </a:r>
          </a:p>
          <a:p>
            <a:pPr marL="742932" lvl="1" indent="-285744">
              <a:lnSpc>
                <a:spcPct val="150000"/>
              </a:lnSpc>
              <a:buFont typeface="Wingdings" panose="05000000000000000000" pitchFamily="2" charset="2"/>
              <a:buChar char="Ø"/>
            </a:pPr>
            <a:r>
              <a:rPr lang="es-ES" sz="2400" dirty="0">
                <a:latin typeface="Bio Sans Light" panose="020B0406020202040204" pitchFamily="34" charset="0"/>
                <a:ea typeface="Malgun Gothic Semilight" panose="020B0502040204020203" pitchFamily="34" charset="-128"/>
                <a:cs typeface="Microsoft Tai Le" panose="020B0502040204020203" pitchFamily="34" charset="0"/>
              </a:rPr>
              <a:t>Documentar e implementar un plan de Infraestructura logística departamental</a:t>
            </a:r>
          </a:p>
          <a:p>
            <a:pPr marL="742932" lvl="1" indent="-285744">
              <a:lnSpc>
                <a:spcPct val="150000"/>
              </a:lnSpc>
              <a:buFont typeface="Wingdings" panose="05000000000000000000" pitchFamily="2" charset="2"/>
              <a:buChar char="Ø"/>
            </a:pPr>
            <a:r>
              <a:rPr lang="es-ES" sz="2400" dirty="0">
                <a:latin typeface="Bio Sans Light" panose="020B0406020202040204" pitchFamily="34" charset="0"/>
                <a:ea typeface="Malgun Gothic Semilight" panose="020B0502040204020203" pitchFamily="34" charset="-128"/>
                <a:cs typeface="Microsoft Tai Le" panose="020B0502040204020203" pitchFamily="34" charset="0"/>
              </a:rPr>
              <a:t>Crear un Observatorio de transporte y logística con apoyo de la academia</a:t>
            </a:r>
          </a:p>
          <a:p>
            <a:pPr marL="742932" lvl="1" indent="-285744">
              <a:lnSpc>
                <a:spcPct val="150000"/>
              </a:lnSpc>
              <a:buFont typeface="Wingdings" panose="05000000000000000000" pitchFamily="2" charset="2"/>
              <a:buChar char="Ø"/>
            </a:pPr>
            <a:r>
              <a:rPr lang="es-ES" sz="2400" dirty="0">
                <a:latin typeface="Bio Sans Light" panose="020B0406020202040204" pitchFamily="34" charset="0"/>
                <a:ea typeface="Malgun Gothic Semilight" panose="020B0502040204020203" pitchFamily="34" charset="-128"/>
                <a:cs typeface="Microsoft Tai Le" panose="020B0502040204020203" pitchFamily="34" charset="0"/>
              </a:rPr>
              <a:t>Implementar una </a:t>
            </a:r>
            <a:r>
              <a:rPr lang="es-CO" sz="2400" dirty="0">
                <a:latin typeface="Bio Sans Light" panose="020B0406020202040204" pitchFamily="34" charset="0"/>
                <a:ea typeface="Malgun Gothic Semilight" panose="020B0502040204020203" pitchFamily="34" charset="-128"/>
                <a:cs typeface="Microsoft Tai Le" panose="020B0502040204020203" pitchFamily="34" charset="0"/>
              </a:rPr>
              <a:t>Política regional contra la accidentalidad Vial</a:t>
            </a:r>
          </a:p>
        </p:txBody>
      </p:sp>
      <p:sp>
        <p:nvSpPr>
          <p:cNvPr id="9" name="CuadroTexto 8">
            <a:extLst>
              <a:ext uri="{FF2B5EF4-FFF2-40B4-BE49-F238E27FC236}">
                <a16:creationId xmlns:a16="http://schemas.microsoft.com/office/drawing/2014/main" id="{57BAC722-452E-44BC-B56E-D526EA96ABA2}"/>
              </a:ext>
            </a:extLst>
          </p:cNvPr>
          <p:cNvSpPr txBox="1"/>
          <p:nvPr/>
        </p:nvSpPr>
        <p:spPr>
          <a:xfrm>
            <a:off x="3335557" y="238890"/>
            <a:ext cx="5521063"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INFRAESTRUCTURA DE TRANSPORTE</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384884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Logotipo, nombre de la empresa&#10;&#10;Descripción generada automáticamente">
            <a:extLst>
              <a:ext uri="{FF2B5EF4-FFF2-40B4-BE49-F238E27FC236}">
                <a16:creationId xmlns:a16="http://schemas.microsoft.com/office/drawing/2014/main" id="{C57DB527-447D-4EA0-A65D-9CFE591ADCE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3980" t="15001" r="4136" b="37564"/>
          <a:stretch/>
        </p:blipFill>
        <p:spPr>
          <a:xfrm>
            <a:off x="2873107" y="2038107"/>
            <a:ext cx="8500288" cy="2468636"/>
          </a:xfrm>
          <a:prstGeom prst="rect">
            <a:avLst/>
          </a:prstGeom>
        </p:spPr>
      </p:pic>
      <p:pic>
        <p:nvPicPr>
          <p:cNvPr id="4" name="Imagen 3" descr="Logotipo, nombre de la empresa&#10;&#10;Descripción generada automáticamente">
            <a:extLst>
              <a:ext uri="{FF2B5EF4-FFF2-40B4-BE49-F238E27FC236}">
                <a16:creationId xmlns:a16="http://schemas.microsoft.com/office/drawing/2014/main" id="{BAC4C1B1-B1DA-486C-A6F6-D1080D0CBD5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980" t="70277" r="4136" b="7708"/>
          <a:stretch/>
        </p:blipFill>
        <p:spPr>
          <a:xfrm>
            <a:off x="3356497" y="5076610"/>
            <a:ext cx="7877561" cy="1061789"/>
          </a:xfrm>
          <a:prstGeom prst="rect">
            <a:avLst/>
          </a:prstGeom>
        </p:spPr>
      </p:pic>
      <p:sp>
        <p:nvSpPr>
          <p:cNvPr id="5" name="CuadroTexto 4">
            <a:extLst>
              <a:ext uri="{FF2B5EF4-FFF2-40B4-BE49-F238E27FC236}">
                <a16:creationId xmlns:a16="http://schemas.microsoft.com/office/drawing/2014/main" id="{E2D2FD5D-B2D9-4563-9DAD-6C552A043419}"/>
              </a:ext>
            </a:extLst>
          </p:cNvPr>
          <p:cNvSpPr txBox="1"/>
          <p:nvPr/>
        </p:nvSpPr>
        <p:spPr>
          <a:xfrm>
            <a:off x="2656597" y="1620587"/>
            <a:ext cx="3230397" cy="307777"/>
          </a:xfrm>
          <a:prstGeom prst="rect">
            <a:avLst/>
          </a:prstGeom>
          <a:solidFill>
            <a:srgbClr val="C00000"/>
          </a:solidFill>
        </p:spPr>
        <p:txBody>
          <a:bodyPr wrap="square" rtlCol="0">
            <a:spAutoFit/>
          </a:bodyPr>
          <a:lstStyle/>
          <a:p>
            <a:pPr algn="ctr"/>
            <a:r>
              <a:rPr lang="es-CO" sz="1400" spc="300" dirty="0">
                <a:solidFill>
                  <a:schemeClr val="bg1"/>
                </a:solidFill>
                <a:latin typeface="Bio Sans Light" panose="020B0406020202040204" pitchFamily="34" charset="0"/>
                <a:ea typeface="Microsoft JhengHei" panose="020B0604030504040204" pitchFamily="34" charset="-120"/>
              </a:rPr>
              <a:t>ACTIVIDADES ECONÓMICAS</a:t>
            </a:r>
          </a:p>
        </p:txBody>
      </p:sp>
      <p:sp>
        <p:nvSpPr>
          <p:cNvPr id="8" name="CuadroTexto 7">
            <a:extLst>
              <a:ext uri="{FF2B5EF4-FFF2-40B4-BE49-F238E27FC236}">
                <a16:creationId xmlns:a16="http://schemas.microsoft.com/office/drawing/2014/main" id="{D9B8A9AC-0335-4FDE-9340-6F8A66AD2591}"/>
              </a:ext>
            </a:extLst>
          </p:cNvPr>
          <p:cNvSpPr txBox="1"/>
          <p:nvPr/>
        </p:nvSpPr>
        <p:spPr>
          <a:xfrm>
            <a:off x="2656598" y="4637788"/>
            <a:ext cx="1122922" cy="307777"/>
          </a:xfrm>
          <a:prstGeom prst="rect">
            <a:avLst/>
          </a:prstGeom>
          <a:solidFill>
            <a:srgbClr val="C00000"/>
          </a:solidFill>
        </p:spPr>
        <p:txBody>
          <a:bodyPr wrap="square" rtlCol="0">
            <a:spAutoFit/>
          </a:bodyPr>
          <a:lstStyle/>
          <a:p>
            <a:pPr algn="ctr"/>
            <a:r>
              <a:rPr lang="es-CO" sz="1400" spc="300" dirty="0">
                <a:solidFill>
                  <a:schemeClr val="bg1"/>
                </a:solidFill>
                <a:latin typeface="Bio Sans Light" panose="020B0406020202040204" pitchFamily="34" charset="0"/>
                <a:ea typeface="Microsoft JhengHei" panose="020B0604030504040204" pitchFamily="34" charset="-120"/>
              </a:rPr>
              <a:t>TAMAÑO</a:t>
            </a:r>
          </a:p>
        </p:txBody>
      </p:sp>
      <p:pic>
        <p:nvPicPr>
          <p:cNvPr id="9" name="Imagen 8" descr="Imagen que contiene Mapa&#10;&#10;Descripción generada automáticamente">
            <a:extLst>
              <a:ext uri="{FF2B5EF4-FFF2-40B4-BE49-F238E27FC236}">
                <a16:creationId xmlns:a16="http://schemas.microsoft.com/office/drawing/2014/main" id="{B894FF93-C972-4B96-1D02-9779E39B0FA4}"/>
              </a:ext>
            </a:extLst>
          </p:cNvPr>
          <p:cNvPicPr>
            <a:picLocks noChangeAspect="1"/>
          </p:cNvPicPr>
          <p:nvPr/>
        </p:nvPicPr>
        <p:blipFill rotWithShape="1">
          <a:blip r:embed="rId4">
            <a:extLst>
              <a:ext uri="{28A0092B-C50C-407E-A947-70E740481C1C}">
                <a14:useLocalDpi xmlns:a14="http://schemas.microsoft.com/office/drawing/2010/main" val="0"/>
              </a:ext>
            </a:extLst>
          </a:blip>
          <a:srcRect l="43712" t="16875" r="40127" b="6402"/>
          <a:stretch/>
        </p:blipFill>
        <p:spPr>
          <a:xfrm>
            <a:off x="328662" y="272923"/>
            <a:ext cx="2155230" cy="5865476"/>
          </a:xfrm>
          <a:prstGeom prst="rect">
            <a:avLst/>
          </a:prstGeom>
        </p:spPr>
      </p:pic>
      <p:sp>
        <p:nvSpPr>
          <p:cNvPr id="10" name="CuadroTexto 9">
            <a:extLst>
              <a:ext uri="{FF2B5EF4-FFF2-40B4-BE49-F238E27FC236}">
                <a16:creationId xmlns:a16="http://schemas.microsoft.com/office/drawing/2014/main" id="{85D9004A-023B-4708-B3F8-4FD61E3BE9DB}"/>
              </a:ext>
            </a:extLst>
          </p:cNvPr>
          <p:cNvSpPr txBox="1"/>
          <p:nvPr/>
        </p:nvSpPr>
        <p:spPr>
          <a:xfrm>
            <a:off x="2871912" y="238890"/>
            <a:ext cx="6448175" cy="461665"/>
          </a:xfrm>
          <a:prstGeom prst="rect">
            <a:avLst/>
          </a:prstGeom>
          <a:solidFill>
            <a:srgbClr val="C00000"/>
          </a:solidFill>
        </p:spPr>
        <p:txBody>
          <a:bodyPr wrap="none" rtlCol="0">
            <a:spAutoFit/>
          </a:bodyPr>
          <a:lstStyle/>
          <a:p>
            <a:pPr algn="ctr"/>
            <a:r>
              <a:rPr lang="es-ES" sz="2400" spc="300" dirty="0">
                <a:solidFill>
                  <a:schemeClr val="bg1"/>
                </a:solidFill>
                <a:latin typeface="Bio Sans Light" panose="020B0406020202040204" pitchFamily="34" charset="0"/>
                <a:ea typeface="Microsoft JhengHei" panose="020B0604030504040204" pitchFamily="34" charset="-120"/>
              </a:rPr>
              <a:t> TEJIDO </a:t>
            </a:r>
            <a:r>
              <a:rPr lang="es-ES" sz="2400" b="1" spc="300" dirty="0">
                <a:solidFill>
                  <a:schemeClr val="bg1"/>
                </a:solidFill>
                <a:latin typeface="Bio Sans" panose="020B0506020202040204" pitchFamily="34" charset="0"/>
                <a:ea typeface="Microsoft JhengHei" panose="020B0604030504040204" pitchFamily="34" charset="-120"/>
              </a:rPr>
              <a:t>EMPRESARIAL</a:t>
            </a:r>
            <a:r>
              <a:rPr lang="es-ES" sz="2400" spc="300" dirty="0">
                <a:solidFill>
                  <a:schemeClr val="bg1"/>
                </a:solidFill>
                <a:latin typeface="Bio Sans" panose="020B0506020202040204" pitchFamily="34" charset="0"/>
                <a:ea typeface="Microsoft JhengHei" panose="020B0604030504040204" pitchFamily="34" charset="-120"/>
              </a:rPr>
              <a:t> CASANARE </a:t>
            </a:r>
            <a:r>
              <a:rPr lang="es-ES" sz="2400" spc="300" dirty="0">
                <a:solidFill>
                  <a:schemeClr val="bg1"/>
                </a:solidFill>
                <a:latin typeface="Bio Sans Light" panose="020B0406020202040204" pitchFamily="34" charset="0"/>
                <a:ea typeface="Microsoft JhengHei" panose="020B0604030504040204" pitchFamily="34" charset="-120"/>
              </a:rPr>
              <a:t>2022</a:t>
            </a:r>
            <a:r>
              <a:rPr lang="es-ES" sz="2400" spc="300" baseline="30000" dirty="0">
                <a:solidFill>
                  <a:schemeClr val="bg1"/>
                </a:solidFill>
                <a:latin typeface="Bio Sans Light" panose="020B0406020202040204" pitchFamily="34" charset="0"/>
                <a:ea typeface="Microsoft JhengHei" panose="020B0604030504040204" pitchFamily="34" charset="-120"/>
              </a:rPr>
              <a:t> </a:t>
            </a:r>
            <a:endParaRPr lang="es-CO" sz="2400" spc="300" baseline="30000" dirty="0">
              <a:solidFill>
                <a:schemeClr val="bg1"/>
              </a:solidFill>
              <a:latin typeface="Bio Sans Light" panose="020B0406020202040204" pitchFamily="34" charset="0"/>
              <a:ea typeface="Microsoft JhengHei" panose="020B0604030504040204" pitchFamily="34" charset="-120"/>
            </a:endParaRPr>
          </a:p>
        </p:txBody>
      </p:sp>
      <p:sp>
        <p:nvSpPr>
          <p:cNvPr id="11" name="CuadroTexto 10">
            <a:extLst>
              <a:ext uri="{FF2B5EF4-FFF2-40B4-BE49-F238E27FC236}">
                <a16:creationId xmlns:a16="http://schemas.microsoft.com/office/drawing/2014/main" id="{6A876F19-15EA-4F9C-BA00-452F404CDA13}"/>
              </a:ext>
            </a:extLst>
          </p:cNvPr>
          <p:cNvSpPr txBox="1"/>
          <p:nvPr/>
        </p:nvSpPr>
        <p:spPr>
          <a:xfrm>
            <a:off x="5139648" y="820181"/>
            <a:ext cx="1912703" cy="76944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150" normalizeH="0" baseline="0" noProof="0" dirty="0">
                <a:ln>
                  <a:noFill/>
                </a:ln>
                <a:solidFill>
                  <a:srgbClr val="C00000"/>
                </a:solidFill>
                <a:effectLst/>
                <a:uLnTx/>
                <a:uFillTx/>
                <a:latin typeface="Bio Sans ExtraBold" panose="020B0804020202040204" pitchFamily="34" charset="0"/>
                <a:ea typeface="Microsoft JhengHei" panose="020B0604030504040204" pitchFamily="34" charset="-120"/>
              </a:rPr>
              <a:t>23.960</a:t>
            </a:r>
            <a:endParaRPr kumimoji="0" lang="es-CO" sz="4400" b="1" i="0" u="none" strike="noStrike" kern="1200" cap="none" spc="-150" normalizeH="0" baseline="0" noProof="0" dirty="0">
              <a:ln>
                <a:noFill/>
              </a:ln>
              <a:solidFill>
                <a:srgbClr val="C00000"/>
              </a:solidFill>
              <a:effectLst/>
              <a:uLnTx/>
              <a:uFillTx/>
              <a:latin typeface="Bio Sans ExtraBold" panose="020B0804020202040204" pitchFamily="34" charset="0"/>
              <a:ea typeface="Microsoft JhengHei" panose="020B0604030504040204" pitchFamily="34" charset="-120"/>
            </a:endParaRPr>
          </a:p>
        </p:txBody>
      </p:sp>
    </p:spTree>
    <p:extLst>
      <p:ext uri="{BB962C8B-B14F-4D97-AF65-F5344CB8AC3E}">
        <p14:creationId xmlns:p14="http://schemas.microsoft.com/office/powerpoint/2010/main" val="10462238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77FC840-86F4-7951-1157-6471F9C062B5}"/>
              </a:ext>
            </a:extLst>
          </p:cNvPr>
          <p:cNvSpPr txBox="1"/>
          <p:nvPr/>
        </p:nvSpPr>
        <p:spPr>
          <a:xfrm>
            <a:off x="2573334" y="940292"/>
            <a:ext cx="7184669" cy="646331"/>
          </a:xfrm>
          <a:prstGeom prst="rect">
            <a:avLst/>
          </a:prstGeom>
          <a:noFill/>
        </p:spPr>
        <p:txBody>
          <a:bodyPr wrap="square" rtlCol="0">
            <a:spAutoFit/>
          </a:bodyPr>
          <a:lstStyle/>
          <a:p>
            <a:pPr algn="ctr"/>
            <a:r>
              <a:rPr lang="es-CO" dirty="0">
                <a:solidFill>
                  <a:schemeClr val="tx1">
                    <a:lumMod val="65000"/>
                    <a:lumOff val="35000"/>
                  </a:schemeClr>
                </a:solidFill>
                <a:latin typeface="Bio Sans Light" panose="020B0406020202040204" pitchFamily="34" charset="0"/>
                <a:ea typeface="Malgun Gothic Semilight" panose="020B0502040204020203" pitchFamily="34" charset="-128"/>
                <a:cs typeface="Malgun Gothic Semilight" panose="020B0502040204020203" pitchFamily="34" charset="-128"/>
              </a:rPr>
              <a:t>Casanare cuenta con 5 aeropuertos regionales, siendo el principal:</a:t>
            </a:r>
          </a:p>
          <a:p>
            <a:pPr algn="ctr"/>
            <a:r>
              <a:rPr lang="es-CO" b="1" dirty="0">
                <a:solidFill>
                  <a:schemeClr val="tx1">
                    <a:lumMod val="65000"/>
                    <a:lumOff val="35000"/>
                  </a:schemeClr>
                </a:solidFill>
                <a:latin typeface="Bio Sans" panose="020B0506020202040204" pitchFamily="34" charset="0"/>
                <a:ea typeface="Malgun Gothic Semilight" panose="020B0502040204020203" pitchFamily="34" charset="-128"/>
                <a:cs typeface="Malgun Gothic Semilight" panose="020B0502040204020203" pitchFamily="34" charset="-128"/>
              </a:rPr>
              <a:t>Aeropuerto El Alcaraván de Yopal</a:t>
            </a:r>
          </a:p>
        </p:txBody>
      </p:sp>
      <p:sp>
        <p:nvSpPr>
          <p:cNvPr id="6" name="CuadroTexto 5">
            <a:extLst>
              <a:ext uri="{FF2B5EF4-FFF2-40B4-BE49-F238E27FC236}">
                <a16:creationId xmlns:a16="http://schemas.microsoft.com/office/drawing/2014/main" id="{E168921A-08E1-2C6F-4ECF-10B9874704ED}"/>
              </a:ext>
            </a:extLst>
          </p:cNvPr>
          <p:cNvSpPr txBox="1"/>
          <p:nvPr/>
        </p:nvSpPr>
        <p:spPr>
          <a:xfrm>
            <a:off x="1120280" y="2098831"/>
            <a:ext cx="9951439" cy="3359061"/>
          </a:xfrm>
          <a:prstGeom prst="rect">
            <a:avLst/>
          </a:prstGeom>
          <a:noFill/>
        </p:spPr>
        <p:txBody>
          <a:bodyPr wrap="square">
            <a:spAutoFit/>
          </a:bodyPr>
          <a:lstStyle/>
          <a:p>
            <a:pPr marL="380990" indent="-380990" algn="just">
              <a:lnSpc>
                <a:spcPct val="150000"/>
              </a:lnSpc>
              <a:buFont typeface="Wingdings" panose="05000000000000000000" pitchFamily="2" charset="2"/>
              <a:buChar char="Ø"/>
            </a:pPr>
            <a:r>
              <a:rPr lang="es-CO" sz="2400" dirty="0">
                <a:latin typeface="Bio Sans Light" panose="020B0406020202040204" pitchFamily="34" charset="0"/>
                <a:ea typeface="Malgun Gothic Semilight" panose="020B0502040204020203" pitchFamily="34" charset="-128"/>
                <a:cs typeface="Microsoft Tai Le" panose="020B0502040204020203" pitchFamily="34" charset="0"/>
              </a:rPr>
              <a:t>Gestionar el incremento del número de controladores aéreos para poder ampliar el horario de funcionamiento y, así, la oferta de frecuencias y destinos.</a:t>
            </a:r>
          </a:p>
          <a:p>
            <a:pPr marL="380990" indent="-380990" algn="just">
              <a:lnSpc>
                <a:spcPct val="150000"/>
              </a:lnSpc>
              <a:buFont typeface="Wingdings" panose="05000000000000000000" pitchFamily="2" charset="2"/>
              <a:buChar char="Ø"/>
            </a:pPr>
            <a:endParaRPr lang="es-CO" sz="2400" dirty="0">
              <a:latin typeface="Bio Sans Light" panose="020B0406020202040204" pitchFamily="34" charset="0"/>
              <a:ea typeface="Malgun Gothic Semilight" panose="020B0502040204020203" pitchFamily="34" charset="-128"/>
              <a:cs typeface="Microsoft Tai Le" panose="020B0502040204020203" pitchFamily="34" charset="0"/>
            </a:endParaRPr>
          </a:p>
          <a:p>
            <a:pPr marL="380990" indent="-380990" algn="just">
              <a:lnSpc>
                <a:spcPct val="150000"/>
              </a:lnSpc>
              <a:buFont typeface="Wingdings" panose="05000000000000000000" pitchFamily="2" charset="2"/>
              <a:buChar char="Ø"/>
            </a:pPr>
            <a:r>
              <a:rPr lang="es-CO" sz="2400" dirty="0">
                <a:latin typeface="Bio Sans Light" panose="020B0406020202040204" pitchFamily="34" charset="0"/>
                <a:ea typeface="Malgun Gothic Semilight" panose="020B0502040204020203" pitchFamily="34" charset="-128"/>
                <a:cs typeface="Microsoft Tai Le" panose="020B0502040204020203" pitchFamily="34" charset="0"/>
              </a:rPr>
              <a:t> Gestionar que se concrete la habilitación</a:t>
            </a:r>
            <a:r>
              <a:rPr lang="es-ES" sz="2400" dirty="0">
                <a:latin typeface="Bio Sans Light" panose="020B0406020202040204" pitchFamily="34" charset="0"/>
                <a:ea typeface="Malgun Gothic Semilight" panose="020B0502040204020203" pitchFamily="34" charset="-128"/>
                <a:cs typeface="Microsoft Tai Le" panose="020B0502040204020203" pitchFamily="34" charset="0"/>
              </a:rPr>
              <a:t> esta terminal aérea como aeropuerto internacional y de respaldo al Dorado de Bogotá.</a:t>
            </a:r>
            <a:endParaRPr lang="es-CO" sz="2400" dirty="0">
              <a:latin typeface="Bio Sans Light" panose="020B0406020202040204" pitchFamily="34" charset="0"/>
              <a:ea typeface="Malgun Gothic Semilight" panose="020B0502040204020203" pitchFamily="34" charset="-128"/>
              <a:cs typeface="Microsoft Tai Le" panose="020B0502040204020203" pitchFamily="34" charset="0"/>
            </a:endParaRPr>
          </a:p>
        </p:txBody>
      </p:sp>
      <p:sp>
        <p:nvSpPr>
          <p:cNvPr id="8" name="CuadroTexto 7">
            <a:extLst>
              <a:ext uri="{FF2B5EF4-FFF2-40B4-BE49-F238E27FC236}">
                <a16:creationId xmlns:a16="http://schemas.microsoft.com/office/drawing/2014/main" id="{2923BA88-DE94-49FB-8C84-F9BB1E02425A}"/>
              </a:ext>
            </a:extLst>
          </p:cNvPr>
          <p:cNvSpPr txBox="1"/>
          <p:nvPr/>
        </p:nvSpPr>
        <p:spPr>
          <a:xfrm>
            <a:off x="4371092" y="238890"/>
            <a:ext cx="3449983"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CONECTIVIDAD AÉREA</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9438735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7256AFC2-5D1E-5383-ABC9-2BF767EDBFD5}"/>
              </a:ext>
            </a:extLst>
          </p:cNvPr>
          <p:cNvSpPr txBox="1"/>
          <p:nvPr/>
        </p:nvSpPr>
        <p:spPr>
          <a:xfrm>
            <a:off x="2999211" y="755120"/>
            <a:ext cx="7310980" cy="6244273"/>
          </a:xfrm>
          <a:prstGeom prst="rect">
            <a:avLst/>
          </a:prstGeom>
          <a:noFill/>
        </p:spPr>
        <p:txBody>
          <a:bodyPr wrap="square" numCol="1">
            <a:spAutoFit/>
          </a:bodyPr>
          <a:lstStyle/>
          <a:p>
            <a:pPr marL="457188" lvl="1">
              <a:lnSpc>
                <a:spcPct val="150000"/>
              </a:lnSpc>
            </a:pPr>
            <a:r>
              <a:rPr lang="es-CO" sz="1600" b="1" dirty="0">
                <a:latin typeface="Bio Sans" panose="020B0506020202040204" pitchFamily="34" charset="0"/>
                <a:ea typeface="Malgun Gothic Semilight" panose="020B0502040204020203" pitchFamily="34" charset="-128"/>
                <a:cs typeface="Microsoft Tai Le" panose="020B0502040204020203" pitchFamily="34" charset="0"/>
              </a:rPr>
              <a:t>Programas:</a:t>
            </a:r>
          </a:p>
          <a:p>
            <a:pPr marL="742938" lvl="1" indent="-285750">
              <a:lnSpc>
                <a:spcPct val="150000"/>
              </a:lnSpc>
              <a:buFont typeface="Wingdings" panose="05000000000000000000" pitchFamily="2" charset="2"/>
              <a:buChar char="Ø"/>
            </a:pPr>
            <a:r>
              <a:rPr lang="es-ES" sz="1400" dirty="0">
                <a:latin typeface="Bio Sans Light" panose="020B0406020202040204" pitchFamily="34" charset="0"/>
                <a:ea typeface="Malgun Gothic Semilight" panose="020B0502040204020203" pitchFamily="34" charset="-128"/>
                <a:cs typeface="Microsoft Tai Le" panose="020B0502040204020203" pitchFamily="34" charset="0"/>
              </a:rPr>
              <a:t>Apoyo a los planes de acción de los sectores agropecuarios y trabajo directo con los comités departamentales</a:t>
            </a:r>
            <a:endParaRPr lang="es-CO" sz="1400" dirty="0">
              <a:latin typeface="Bio Sans Light" panose="020B0406020202040204" pitchFamily="34" charset="0"/>
              <a:ea typeface="Malgun Gothic Semilight" panose="020B0502040204020203" pitchFamily="34" charset="-128"/>
              <a:cs typeface="Microsoft Tai Le" panose="020B0502040204020203" pitchFamily="34" charset="0"/>
            </a:endParaRPr>
          </a:p>
          <a:p>
            <a:pPr marL="742938" lvl="1" indent="-285750">
              <a:lnSpc>
                <a:spcPct val="150000"/>
              </a:lnSpc>
              <a:buFont typeface="Wingdings" panose="05000000000000000000" pitchFamily="2" charset="2"/>
              <a:buChar char="Ø"/>
            </a:pPr>
            <a:r>
              <a:rPr lang="es-CO" sz="1400" dirty="0">
                <a:latin typeface="Bio Sans Light" panose="020B0406020202040204" pitchFamily="34" charset="0"/>
                <a:ea typeface="Malgun Gothic Semilight" panose="020B0502040204020203" pitchFamily="34" charset="-128"/>
                <a:cs typeface="Microsoft Tai Le" panose="020B0502040204020203" pitchFamily="34" charset="0"/>
              </a:rPr>
              <a:t>Subsidio a insumos y al transporte</a:t>
            </a:r>
          </a:p>
          <a:p>
            <a:pPr marL="742932" lvl="1" indent="-285744">
              <a:lnSpc>
                <a:spcPct val="150000"/>
              </a:lnSpc>
              <a:buFont typeface="Wingdings" panose="05000000000000000000" pitchFamily="2" charset="2"/>
              <a:buChar char="Ø"/>
            </a:pPr>
            <a:r>
              <a:rPr lang="es-CO" sz="1400" dirty="0">
                <a:latin typeface="Bio Sans Light" panose="020B0406020202040204" pitchFamily="34" charset="0"/>
                <a:ea typeface="Malgun Gothic Semilight" panose="020B0502040204020203" pitchFamily="34" charset="-128"/>
                <a:cs typeface="Microsoft Tai Le" panose="020B0502040204020203" pitchFamily="34" charset="0"/>
              </a:rPr>
              <a:t>Asistencia técnica para la productividad</a:t>
            </a:r>
          </a:p>
          <a:p>
            <a:pPr marL="742932" lvl="1" indent="-285744">
              <a:lnSpc>
                <a:spcPct val="150000"/>
              </a:lnSpc>
              <a:buFont typeface="Wingdings" panose="05000000000000000000" pitchFamily="2" charset="2"/>
              <a:buChar char="Ø"/>
            </a:pPr>
            <a:r>
              <a:rPr lang="es-CO" sz="1400" dirty="0">
                <a:latin typeface="Bio Sans Light" panose="020B0406020202040204" pitchFamily="34" charset="0"/>
                <a:ea typeface="Malgun Gothic Semilight" panose="020B0502040204020203" pitchFamily="34" charset="-128"/>
                <a:cs typeface="Microsoft Tai Le" panose="020B0502040204020203" pitchFamily="34" charset="0"/>
              </a:rPr>
              <a:t>Almacenamiento de cosechas</a:t>
            </a:r>
          </a:p>
          <a:p>
            <a:pPr marL="742932" lvl="1" indent="-285744">
              <a:lnSpc>
                <a:spcPct val="150000"/>
              </a:lnSpc>
              <a:buFont typeface="Wingdings" panose="05000000000000000000" pitchFamily="2" charset="2"/>
              <a:buChar char="Ø"/>
            </a:pPr>
            <a:r>
              <a:rPr lang="es-CO" sz="1400" dirty="0">
                <a:latin typeface="Bio Sans Light" panose="020B0406020202040204" pitchFamily="34" charset="0"/>
                <a:ea typeface="Malgun Gothic Semilight" panose="020B0502040204020203" pitchFamily="34" charset="-128"/>
                <a:cs typeface="Microsoft Tai Le" panose="020B0502040204020203" pitchFamily="34" charset="0"/>
              </a:rPr>
              <a:t>Apoyo a proyectos de transformación</a:t>
            </a:r>
          </a:p>
          <a:p>
            <a:pPr marL="742932" lvl="1" indent="-285744">
              <a:lnSpc>
                <a:spcPct val="150000"/>
              </a:lnSpc>
              <a:buFont typeface="Wingdings" panose="05000000000000000000" pitchFamily="2" charset="2"/>
              <a:buChar char="Ø"/>
            </a:pPr>
            <a:r>
              <a:rPr lang="es-CO" sz="1400" dirty="0">
                <a:latin typeface="Bio Sans Light" panose="020B0406020202040204" pitchFamily="34" charset="0"/>
                <a:ea typeface="Malgun Gothic Semilight" panose="020B0502040204020203" pitchFamily="34" charset="-128"/>
                <a:cs typeface="Microsoft Tai Le" panose="020B0502040204020203" pitchFamily="34" charset="0"/>
              </a:rPr>
              <a:t>Acceso a créditos</a:t>
            </a:r>
          </a:p>
          <a:p>
            <a:pPr marL="742932" lvl="1" indent="-285744">
              <a:lnSpc>
                <a:spcPct val="150000"/>
              </a:lnSpc>
              <a:buFont typeface="Wingdings" panose="05000000000000000000" pitchFamily="2" charset="2"/>
              <a:buChar char="Ø"/>
            </a:pPr>
            <a:r>
              <a:rPr lang="es-CO" sz="1400" dirty="0">
                <a:latin typeface="Bio Sans Light" panose="020B0406020202040204" pitchFamily="34" charset="0"/>
                <a:ea typeface="Malgun Gothic Semilight" panose="020B0502040204020203" pitchFamily="34" charset="-128"/>
                <a:cs typeface="Microsoft Tai Le" panose="020B0502040204020203" pitchFamily="34" charset="0"/>
              </a:rPr>
              <a:t>Acceso a mercados</a:t>
            </a:r>
          </a:p>
          <a:p>
            <a:pPr marL="742932" lvl="1" indent="-285744">
              <a:lnSpc>
                <a:spcPct val="150000"/>
              </a:lnSpc>
              <a:buFont typeface="Wingdings" panose="05000000000000000000" pitchFamily="2" charset="2"/>
              <a:buChar char="Ø"/>
            </a:pPr>
            <a:r>
              <a:rPr lang="es-CO" sz="1400" dirty="0">
                <a:latin typeface="Bio Sans Light" panose="020B0406020202040204" pitchFamily="34" charset="0"/>
                <a:ea typeface="Malgun Gothic Semilight" panose="020B0502040204020203" pitchFamily="34" charset="-128"/>
                <a:cs typeface="Microsoft Tai Le" panose="020B0502040204020203" pitchFamily="34" charset="0"/>
              </a:rPr>
              <a:t>Mejoramiento de vías secundarias y terciarias</a:t>
            </a:r>
          </a:p>
          <a:p>
            <a:pPr marL="742932" lvl="1" indent="-285744">
              <a:lnSpc>
                <a:spcPct val="150000"/>
              </a:lnSpc>
              <a:buFont typeface="Wingdings" panose="05000000000000000000" pitchFamily="2" charset="2"/>
              <a:buChar char="Ø"/>
            </a:pPr>
            <a:r>
              <a:rPr lang="es-CO" sz="1400" dirty="0">
                <a:latin typeface="Bio Sans Light" panose="020B0406020202040204" pitchFamily="34" charset="0"/>
                <a:ea typeface="Malgun Gothic Semilight" panose="020B0502040204020203" pitchFamily="34" charset="-128"/>
                <a:cs typeface="Microsoft Tai Le" panose="020B0502040204020203" pitchFamily="34" charset="0"/>
              </a:rPr>
              <a:t>Simplificación de trámites </a:t>
            </a:r>
          </a:p>
          <a:p>
            <a:pPr marL="742932" lvl="1" indent="-285744">
              <a:lnSpc>
                <a:spcPct val="150000"/>
              </a:lnSpc>
              <a:buFont typeface="Wingdings" panose="05000000000000000000" pitchFamily="2" charset="2"/>
              <a:buChar char="Ø"/>
            </a:pPr>
            <a:r>
              <a:rPr lang="es-CO" sz="1400" dirty="0">
                <a:latin typeface="Bio Sans Light" panose="020B0406020202040204" pitchFamily="34" charset="0"/>
                <a:ea typeface="Malgun Gothic Semilight" panose="020B0502040204020203" pitchFamily="34" charset="-128"/>
                <a:cs typeface="Microsoft Tai Le" panose="020B0502040204020203" pitchFamily="34" charset="0"/>
              </a:rPr>
              <a:t>Certificaciones para exportar, etiquetas y promoción en otros idiomas</a:t>
            </a:r>
          </a:p>
          <a:p>
            <a:pPr marL="742932" lvl="1" indent="-285744">
              <a:lnSpc>
                <a:spcPct val="150000"/>
              </a:lnSpc>
              <a:buFont typeface="Wingdings" panose="05000000000000000000" pitchFamily="2" charset="2"/>
              <a:buChar char="Ø"/>
            </a:pPr>
            <a:r>
              <a:rPr lang="es-CO" sz="1400" b="1" dirty="0">
                <a:latin typeface="Bio Sans Light" panose="020B0406020202040204" pitchFamily="34" charset="0"/>
              </a:rPr>
              <a:t>Sofisticación e impacto de mediana escala</a:t>
            </a:r>
            <a:r>
              <a:rPr lang="es-CO" sz="1400" dirty="0">
                <a:latin typeface="Bio Sans Light" panose="020B0406020202040204" pitchFamily="34" charset="0"/>
              </a:rPr>
              <a:t> (Piña)</a:t>
            </a:r>
          </a:p>
          <a:p>
            <a:pPr marL="742932" lvl="1" indent="-285744">
              <a:lnSpc>
                <a:spcPct val="150000"/>
              </a:lnSpc>
              <a:buFont typeface="Wingdings" panose="05000000000000000000" pitchFamily="2" charset="2"/>
              <a:buChar char="Ø"/>
            </a:pPr>
            <a:r>
              <a:rPr lang="es-ES" sz="1400" b="1" dirty="0">
                <a:latin typeface="Bio Sans Light" panose="020B0406020202040204" pitchFamily="34" charset="0"/>
              </a:rPr>
              <a:t>Incentivar  la producción orgánica y limpia con alto valor agregado para los sectores priorizados.</a:t>
            </a:r>
          </a:p>
          <a:p>
            <a:pPr marL="742932" lvl="1" indent="-285744">
              <a:lnSpc>
                <a:spcPct val="150000"/>
              </a:lnSpc>
              <a:buFont typeface="Wingdings" panose="05000000000000000000" pitchFamily="2" charset="2"/>
              <a:buChar char="Ø"/>
            </a:pPr>
            <a:r>
              <a:rPr lang="es-ES" sz="1400" dirty="0">
                <a:latin typeface="Bio Sans Light" panose="020B0406020202040204" pitchFamily="34" charset="0"/>
              </a:rPr>
              <a:t>Entregar a las  asociaciones de productores la administración de los </a:t>
            </a:r>
            <a:r>
              <a:rPr lang="es-ES" sz="1400" b="1" dirty="0">
                <a:latin typeface="Bio Sans Light" panose="020B0406020202040204" pitchFamily="34" charset="0"/>
              </a:rPr>
              <a:t>BANCOS DE MAQUINARIA POR CADENA PRODUCTIVA</a:t>
            </a:r>
            <a:endParaRPr lang="es-CO" sz="1200" dirty="0">
              <a:latin typeface="Bio Sans Light" panose="020B0406020202040204" pitchFamily="34" charset="0"/>
              <a:ea typeface="Malgun Gothic Semilight" panose="020B0502040204020203" pitchFamily="34" charset="-128"/>
              <a:cs typeface="Microsoft Tai Le" panose="020B0502040204020203" pitchFamily="34" charset="0"/>
            </a:endParaRPr>
          </a:p>
          <a:p>
            <a:pPr marL="742932" lvl="1" indent="-285744">
              <a:lnSpc>
                <a:spcPct val="150000"/>
              </a:lnSpc>
              <a:buFont typeface="Wingdings" panose="05000000000000000000" pitchFamily="2" charset="2"/>
              <a:buChar char="Ø"/>
            </a:pPr>
            <a:endParaRPr lang="es-CO" sz="1400" dirty="0">
              <a:latin typeface="Bio Sans Light" panose="020B0406020202040204" pitchFamily="34" charset="0"/>
            </a:endParaRPr>
          </a:p>
          <a:p>
            <a:pPr marL="742932" lvl="1" indent="-285744">
              <a:lnSpc>
                <a:spcPct val="150000"/>
              </a:lnSpc>
              <a:buFont typeface="Wingdings" panose="05000000000000000000" pitchFamily="2" charset="2"/>
              <a:buChar char="Ø"/>
            </a:pPr>
            <a:endParaRPr lang="es-CO" sz="1400" dirty="0">
              <a:latin typeface="Bio Sans Light" panose="020B0406020202040204" pitchFamily="34" charset="0"/>
              <a:ea typeface="Malgun Gothic Semilight" panose="020B0502040204020203" pitchFamily="34" charset="-128"/>
              <a:cs typeface="Microsoft Tai Le" panose="020B0502040204020203" pitchFamily="34" charset="0"/>
            </a:endParaRPr>
          </a:p>
        </p:txBody>
      </p:sp>
      <p:sp>
        <p:nvSpPr>
          <p:cNvPr id="7" name="CuadroTexto 6">
            <a:extLst>
              <a:ext uri="{FF2B5EF4-FFF2-40B4-BE49-F238E27FC236}">
                <a16:creationId xmlns:a16="http://schemas.microsoft.com/office/drawing/2014/main" id="{1308BA9F-9041-7B97-BBB0-0D5A71005BFD}"/>
              </a:ext>
            </a:extLst>
          </p:cNvPr>
          <p:cNvSpPr txBox="1"/>
          <p:nvPr/>
        </p:nvSpPr>
        <p:spPr>
          <a:xfrm>
            <a:off x="478871" y="1047389"/>
            <a:ext cx="2767250" cy="4116768"/>
          </a:xfrm>
          <a:prstGeom prst="rect">
            <a:avLst/>
          </a:prstGeom>
          <a:solidFill>
            <a:srgbClr val="C00000"/>
          </a:solidFill>
          <a:ln>
            <a:noFill/>
          </a:ln>
        </p:spPr>
        <p:txBody>
          <a:bodyPr wrap="square">
            <a:spAutoFit/>
          </a:bodyPr>
          <a:lstStyle/>
          <a:p>
            <a:pPr algn="ctr">
              <a:lnSpc>
                <a:spcPct val="150000"/>
              </a:lnSpc>
            </a:pPr>
            <a:r>
              <a:rPr lang="es-CO" sz="1600" b="1" dirty="0">
                <a:solidFill>
                  <a:schemeClr val="bg1"/>
                </a:solidFill>
                <a:latin typeface="Bio Sans" panose="020B0506020202040204" pitchFamily="34" charset="0"/>
                <a:ea typeface="Malgun Gothic Semilight" panose="020B0502040204020203" pitchFamily="34" charset="-128"/>
                <a:cs typeface="Malgun Gothic Semilight" panose="020B0502040204020203" pitchFamily="34" charset="-128"/>
              </a:rPr>
              <a:t>SECTORES PRIORIZADOS: </a:t>
            </a:r>
          </a:p>
          <a:p>
            <a:pPr marL="800100" lvl="1" indent="-342900">
              <a:lnSpc>
                <a:spcPct val="150000"/>
              </a:lnSpc>
              <a:buFont typeface="Arial" panose="020B0604020202020204" pitchFamily="34" charset="0"/>
              <a:buChar char="•"/>
            </a:pPr>
            <a:r>
              <a:rPr lang="es-CO" sz="1600" dirty="0">
                <a:solidFill>
                  <a:schemeClr val="bg1"/>
                </a:solidFill>
                <a:latin typeface="Bio Sans Light" panose="020B0406020202040204" pitchFamily="34" charset="0"/>
                <a:ea typeface="Malgun Gothic Semilight" panose="020B0502040204020203" pitchFamily="34" charset="-128"/>
                <a:cs typeface="Malgun Gothic Semilight" panose="020B0502040204020203" pitchFamily="34" charset="-128"/>
              </a:rPr>
              <a:t>ARROZ</a:t>
            </a:r>
          </a:p>
          <a:p>
            <a:pPr marL="800100" lvl="1" indent="-342900">
              <a:lnSpc>
                <a:spcPct val="150000"/>
              </a:lnSpc>
              <a:buFont typeface="Arial" panose="020B0604020202020204" pitchFamily="34" charset="0"/>
              <a:buChar char="•"/>
            </a:pPr>
            <a:r>
              <a:rPr lang="es-CO" sz="1600" dirty="0">
                <a:solidFill>
                  <a:schemeClr val="bg1"/>
                </a:solidFill>
                <a:latin typeface="Bio Sans Light" panose="020B0406020202040204" pitchFamily="34" charset="0"/>
                <a:ea typeface="Malgun Gothic Semilight" panose="020B0502040204020203" pitchFamily="34" charset="-128"/>
                <a:cs typeface="Malgun Gothic Semilight" panose="020B0502040204020203" pitchFamily="34" charset="-128"/>
              </a:rPr>
              <a:t>PALMA</a:t>
            </a:r>
          </a:p>
          <a:p>
            <a:pPr marL="800100" lvl="1" indent="-342900">
              <a:lnSpc>
                <a:spcPct val="150000"/>
              </a:lnSpc>
              <a:buFont typeface="Arial" panose="020B0604020202020204" pitchFamily="34" charset="0"/>
              <a:buChar char="•"/>
            </a:pPr>
            <a:r>
              <a:rPr lang="es-CO" sz="1600" dirty="0">
                <a:solidFill>
                  <a:schemeClr val="bg1"/>
                </a:solidFill>
                <a:latin typeface="Bio Sans Light" panose="020B0406020202040204" pitchFamily="34" charset="0"/>
                <a:ea typeface="Malgun Gothic Semilight" panose="020B0502040204020203" pitchFamily="34" charset="-128"/>
                <a:cs typeface="Malgun Gothic Semilight" panose="020B0502040204020203" pitchFamily="34" charset="-128"/>
              </a:rPr>
              <a:t>PLÁTANO</a:t>
            </a:r>
          </a:p>
          <a:p>
            <a:pPr marL="800100" lvl="1" indent="-342900">
              <a:lnSpc>
                <a:spcPct val="150000"/>
              </a:lnSpc>
              <a:buFont typeface="Arial" panose="020B0604020202020204" pitchFamily="34" charset="0"/>
              <a:buChar char="•"/>
            </a:pPr>
            <a:r>
              <a:rPr lang="es-CO" sz="1600" dirty="0">
                <a:solidFill>
                  <a:schemeClr val="bg1"/>
                </a:solidFill>
                <a:latin typeface="Bio Sans Light" panose="020B0406020202040204" pitchFamily="34" charset="0"/>
                <a:ea typeface="Malgun Gothic Semilight" panose="020B0502040204020203" pitchFamily="34" charset="-128"/>
                <a:cs typeface="Malgun Gothic Semilight" panose="020B0502040204020203" pitchFamily="34" charset="-128"/>
              </a:rPr>
              <a:t>CACAO</a:t>
            </a:r>
          </a:p>
          <a:p>
            <a:pPr marL="800100" lvl="1" indent="-342900">
              <a:lnSpc>
                <a:spcPct val="150000"/>
              </a:lnSpc>
              <a:buFont typeface="Arial" panose="020B0604020202020204" pitchFamily="34" charset="0"/>
              <a:buChar char="•"/>
            </a:pPr>
            <a:r>
              <a:rPr lang="es-CO" sz="1600" dirty="0">
                <a:solidFill>
                  <a:schemeClr val="bg1"/>
                </a:solidFill>
                <a:latin typeface="Bio Sans Light" panose="020B0406020202040204" pitchFamily="34" charset="0"/>
                <a:ea typeface="Malgun Gothic Semilight" panose="020B0502040204020203" pitchFamily="34" charset="-128"/>
                <a:cs typeface="Malgun Gothic Semilight" panose="020B0502040204020203" pitchFamily="34" charset="-128"/>
              </a:rPr>
              <a:t>CAFÉ</a:t>
            </a:r>
          </a:p>
          <a:p>
            <a:pPr marL="800100" lvl="1" indent="-342900">
              <a:lnSpc>
                <a:spcPct val="150000"/>
              </a:lnSpc>
              <a:buFont typeface="Arial" panose="020B0604020202020204" pitchFamily="34" charset="0"/>
              <a:buChar char="•"/>
            </a:pPr>
            <a:r>
              <a:rPr lang="es-CO" sz="1600" dirty="0">
                <a:solidFill>
                  <a:schemeClr val="bg1"/>
                </a:solidFill>
                <a:latin typeface="Bio Sans Light" panose="020B0406020202040204" pitchFamily="34" charset="0"/>
                <a:ea typeface="Malgun Gothic Semilight" panose="020B0502040204020203" pitchFamily="34" charset="-128"/>
                <a:cs typeface="Malgun Gothic Semilight" panose="020B0502040204020203" pitchFamily="34" charset="-128"/>
              </a:rPr>
              <a:t>PIÑA</a:t>
            </a:r>
          </a:p>
          <a:p>
            <a:pPr marL="800100" lvl="1" indent="-342900">
              <a:lnSpc>
                <a:spcPct val="150000"/>
              </a:lnSpc>
              <a:buFont typeface="Arial" panose="020B0604020202020204" pitchFamily="34" charset="0"/>
              <a:buChar char="•"/>
            </a:pPr>
            <a:r>
              <a:rPr lang="es-CO" sz="1600" dirty="0">
                <a:solidFill>
                  <a:schemeClr val="bg1"/>
                </a:solidFill>
                <a:latin typeface="Bio Sans Light" panose="020B0406020202040204" pitchFamily="34" charset="0"/>
                <a:ea typeface="Malgun Gothic Semilight" panose="020B0502040204020203" pitchFamily="34" charset="-128"/>
                <a:cs typeface="Malgun Gothic Semilight" panose="020B0502040204020203" pitchFamily="34" charset="-128"/>
              </a:rPr>
              <a:t>Frutales</a:t>
            </a:r>
          </a:p>
          <a:p>
            <a:pPr marL="800100" lvl="1" indent="-342900">
              <a:lnSpc>
                <a:spcPct val="150000"/>
              </a:lnSpc>
              <a:buFont typeface="Arial" panose="020B0604020202020204" pitchFamily="34" charset="0"/>
              <a:buChar char="•"/>
            </a:pPr>
            <a:r>
              <a:rPr lang="es-CO" sz="1600" dirty="0">
                <a:solidFill>
                  <a:schemeClr val="bg1"/>
                </a:solidFill>
                <a:latin typeface="Bio Sans Light" panose="020B0406020202040204" pitchFamily="34" charset="0"/>
                <a:ea typeface="Malgun Gothic Semilight" panose="020B0502040204020203" pitchFamily="34" charset="-128"/>
                <a:cs typeface="Malgun Gothic Semilight" panose="020B0502040204020203" pitchFamily="34" charset="-128"/>
              </a:rPr>
              <a:t>Legumbres</a:t>
            </a:r>
          </a:p>
          <a:p>
            <a:pPr marL="800100" lvl="1" indent="-342900">
              <a:lnSpc>
                <a:spcPct val="150000"/>
              </a:lnSpc>
              <a:buFont typeface="Arial" panose="020B0604020202020204" pitchFamily="34" charset="0"/>
              <a:buChar char="•"/>
            </a:pPr>
            <a:r>
              <a:rPr lang="es-CO" sz="1600" dirty="0">
                <a:solidFill>
                  <a:schemeClr val="bg1"/>
                </a:solidFill>
                <a:latin typeface="Bio Sans Light" panose="020B0406020202040204" pitchFamily="34" charset="0"/>
                <a:ea typeface="Malgun Gothic Semilight" panose="020B0502040204020203" pitchFamily="34" charset="-128"/>
                <a:cs typeface="Malgun Gothic Semilight" panose="020B0502040204020203" pitchFamily="34" charset="-128"/>
              </a:rPr>
              <a:t>SÁBILA</a:t>
            </a:r>
          </a:p>
          <a:p>
            <a:pPr marL="800100" lvl="1" indent="-342900">
              <a:lnSpc>
                <a:spcPct val="150000"/>
              </a:lnSpc>
              <a:buFont typeface="Arial" panose="020B0604020202020204" pitchFamily="34" charset="0"/>
              <a:buChar char="•"/>
            </a:pPr>
            <a:r>
              <a:rPr lang="es-CO" sz="1600" dirty="0">
                <a:solidFill>
                  <a:schemeClr val="bg1"/>
                </a:solidFill>
                <a:latin typeface="Bio Sans Light" panose="020B0406020202040204" pitchFamily="34" charset="0"/>
                <a:ea typeface="Malgun Gothic Semilight" panose="020B0502040204020203" pitchFamily="34" charset="-128"/>
                <a:cs typeface="Malgun Gothic Semilight" panose="020B0502040204020203" pitchFamily="34" charset="-128"/>
              </a:rPr>
              <a:t>CANNABIS</a:t>
            </a:r>
          </a:p>
        </p:txBody>
      </p:sp>
      <p:sp>
        <p:nvSpPr>
          <p:cNvPr id="8" name="CuadroTexto 7">
            <a:extLst>
              <a:ext uri="{FF2B5EF4-FFF2-40B4-BE49-F238E27FC236}">
                <a16:creationId xmlns:a16="http://schemas.microsoft.com/office/drawing/2014/main" id="{6F4EC1A4-CC2F-DA23-5610-F0BF23B03D36}"/>
              </a:ext>
            </a:extLst>
          </p:cNvPr>
          <p:cNvSpPr txBox="1"/>
          <p:nvPr/>
        </p:nvSpPr>
        <p:spPr>
          <a:xfrm>
            <a:off x="9497589" y="1623615"/>
            <a:ext cx="2407524" cy="3108543"/>
          </a:xfrm>
          <a:prstGeom prst="rect">
            <a:avLst/>
          </a:prstGeom>
          <a:solidFill>
            <a:srgbClr val="C00000"/>
          </a:solidFill>
          <a:ln w="38100">
            <a:noFill/>
          </a:ln>
        </p:spPr>
        <p:txBody>
          <a:bodyPr wrap="square">
            <a:spAutoFit/>
          </a:bodyPr>
          <a:lstStyle/>
          <a:p>
            <a:pPr marL="304792" indent="-304792">
              <a:buFont typeface="Wingdings" panose="05000000000000000000" pitchFamily="2" charset="2"/>
              <a:buChar char="ü"/>
            </a:pPr>
            <a:endParaRPr lang="es-CO" sz="1400" dirty="0">
              <a:solidFill>
                <a:schemeClr val="bg1"/>
              </a:solidFill>
              <a:latin typeface="Bio Sans Light" panose="020B0406020202040204" pitchFamily="34" charset="0"/>
              <a:ea typeface="Malgun Gothic Semilight" panose="020B0502040204020203" pitchFamily="34" charset="-128"/>
              <a:cs typeface="Microsoft Tai Le" panose="020B0502040204020203" pitchFamily="34" charset="0"/>
            </a:endParaRPr>
          </a:p>
          <a:p>
            <a:pPr marL="304792" indent="-304792">
              <a:buFont typeface="Wingdings" panose="05000000000000000000" pitchFamily="2" charset="2"/>
              <a:buChar char="ü"/>
            </a:pPr>
            <a:r>
              <a:rPr lang="es-CO" sz="1400" dirty="0">
                <a:solidFill>
                  <a:schemeClr val="bg1"/>
                </a:solidFill>
                <a:latin typeface="Bio Sans Light" panose="020B0406020202040204" pitchFamily="34" charset="0"/>
                <a:ea typeface="Malgun Gothic Semilight" panose="020B0502040204020203" pitchFamily="34" charset="-128"/>
                <a:cs typeface="Microsoft Tai Le" panose="020B0502040204020203" pitchFamily="34" charset="0"/>
              </a:rPr>
              <a:t>A partir del gas natural producir fertilizantes nitrogenados (urea y amoníaco)</a:t>
            </a:r>
          </a:p>
          <a:p>
            <a:pPr marL="285750" indent="-285750">
              <a:buFont typeface="Wingdings" panose="05000000000000000000" pitchFamily="2" charset="2"/>
              <a:buChar char="ü"/>
            </a:pPr>
            <a:endParaRPr lang="es-CO" sz="1400" dirty="0">
              <a:solidFill>
                <a:schemeClr val="bg1"/>
              </a:solidFill>
              <a:latin typeface="Bio Sans Light" panose="020B0406020202040204" pitchFamily="34" charset="0"/>
              <a:ea typeface="Malgun Gothic Semilight" panose="020B0502040204020203" pitchFamily="34" charset="-128"/>
              <a:cs typeface="Microsoft Tai Le" panose="020B0502040204020203" pitchFamily="34" charset="0"/>
            </a:endParaRPr>
          </a:p>
          <a:p>
            <a:pPr marL="304792" indent="-304792">
              <a:buFont typeface="Wingdings" panose="05000000000000000000" pitchFamily="2" charset="2"/>
              <a:buChar char="ü"/>
            </a:pPr>
            <a:r>
              <a:rPr lang="es-CO" sz="1400" dirty="0">
                <a:solidFill>
                  <a:schemeClr val="bg1"/>
                </a:solidFill>
                <a:latin typeface="Bio Sans Light" panose="020B0406020202040204" pitchFamily="34" charset="0"/>
                <a:ea typeface="Malgun Gothic Semilight" panose="020B0502040204020203" pitchFamily="34" charset="-128"/>
                <a:cs typeface="Microsoft Tai Le" panose="020B0502040204020203" pitchFamily="34" charset="0"/>
              </a:rPr>
              <a:t>Generar proyectos para generar valor agregado con los productos agropecuarios producidos.</a:t>
            </a:r>
          </a:p>
          <a:p>
            <a:pPr marL="304792" indent="-304792">
              <a:buFont typeface="Wingdings" panose="05000000000000000000" pitchFamily="2" charset="2"/>
              <a:buChar char="ü"/>
            </a:pPr>
            <a:endParaRPr lang="es-CO" sz="1400" dirty="0">
              <a:solidFill>
                <a:schemeClr val="bg1"/>
              </a:solidFill>
              <a:latin typeface="Bio Sans Light" panose="020B0406020202040204" pitchFamily="34" charset="0"/>
              <a:ea typeface="Malgun Gothic Semilight" panose="020B0502040204020203" pitchFamily="34" charset="-128"/>
              <a:cs typeface="Microsoft Tai Le" panose="020B0502040204020203" pitchFamily="34" charset="0"/>
            </a:endParaRPr>
          </a:p>
          <a:p>
            <a:pPr marL="304792" indent="-304792">
              <a:buFont typeface="Wingdings" panose="05000000000000000000" pitchFamily="2" charset="2"/>
              <a:buChar char="ü"/>
            </a:pPr>
            <a:r>
              <a:rPr lang="es-CO" sz="1400" dirty="0">
                <a:solidFill>
                  <a:schemeClr val="bg1"/>
                </a:solidFill>
                <a:latin typeface="Bio Sans Light" panose="020B0406020202040204" pitchFamily="34" charset="0"/>
                <a:ea typeface="Malgun Gothic Semilight" panose="020B0502040204020203" pitchFamily="34" charset="-128"/>
                <a:cs typeface="Microsoft Tai Le" panose="020B0502040204020203" pitchFamily="34" charset="0"/>
              </a:rPr>
              <a:t>Distritos de Riego</a:t>
            </a:r>
          </a:p>
          <a:p>
            <a:pPr marL="304792" indent="-304792">
              <a:buFont typeface="Wingdings" panose="05000000000000000000" pitchFamily="2" charset="2"/>
              <a:buChar char="ü"/>
            </a:pPr>
            <a:endParaRPr lang="es-CO" sz="1400" dirty="0">
              <a:solidFill>
                <a:schemeClr val="bg1"/>
              </a:solidFill>
              <a:latin typeface="Microsoft Tai Le" panose="020B0502040204020203" pitchFamily="34" charset="0"/>
              <a:ea typeface="Malgun Gothic Semilight" panose="020B0502040204020203" pitchFamily="34" charset="-128"/>
              <a:cs typeface="Microsoft Tai Le" panose="020B0502040204020203" pitchFamily="34" charset="0"/>
            </a:endParaRPr>
          </a:p>
        </p:txBody>
      </p:sp>
      <p:sp>
        <p:nvSpPr>
          <p:cNvPr id="10" name="CuadroTexto 9">
            <a:extLst>
              <a:ext uri="{FF2B5EF4-FFF2-40B4-BE49-F238E27FC236}">
                <a16:creationId xmlns:a16="http://schemas.microsoft.com/office/drawing/2014/main" id="{3AA28AD2-9AFB-4564-95A1-EDD18B7676CA}"/>
              </a:ext>
            </a:extLst>
          </p:cNvPr>
          <p:cNvSpPr txBox="1"/>
          <p:nvPr/>
        </p:nvSpPr>
        <p:spPr>
          <a:xfrm>
            <a:off x="4802301" y="238890"/>
            <a:ext cx="2587568"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AGROINDUSTRIA</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12805944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DD92E838-AAEF-A0F2-3B1A-454A0737B13F}"/>
              </a:ext>
            </a:extLst>
          </p:cNvPr>
          <p:cNvSpPr txBox="1"/>
          <p:nvPr/>
        </p:nvSpPr>
        <p:spPr>
          <a:xfrm>
            <a:off x="1144039" y="785135"/>
            <a:ext cx="9903922" cy="5633978"/>
          </a:xfrm>
          <a:prstGeom prst="rect">
            <a:avLst/>
          </a:prstGeom>
          <a:noFill/>
        </p:spPr>
        <p:txBody>
          <a:bodyPr wrap="square">
            <a:spAutoFit/>
          </a:bodyPr>
          <a:lstStyle/>
          <a:p>
            <a:pPr marL="285744" indent="-285744" algn="just">
              <a:lnSpc>
                <a:spcPct val="150000"/>
              </a:lnSpc>
              <a:spcAft>
                <a:spcPts val="600"/>
              </a:spcAft>
              <a:buFont typeface="Wingdings" panose="05000000000000000000" pitchFamily="2" charset="2"/>
              <a:buChar char="Ø"/>
            </a:pPr>
            <a:r>
              <a:rPr lang="es-ES" sz="1600" b="1" dirty="0">
                <a:latin typeface="Bio Sans Light" panose="020B0406020202040204" pitchFamily="34" charset="0"/>
                <a:ea typeface="Malgun Gothic Semilight" panose="020B0502040204020203" pitchFamily="34" charset="-128"/>
                <a:cs typeface="Microsoft Tai Le" panose="020B0502040204020203" pitchFamily="34" charset="0"/>
              </a:rPr>
              <a:t>FORTALECER A LAS INSTITUCIONES ENCARGADAS DE LA SANIDAD ANIMAL </a:t>
            </a:r>
            <a:r>
              <a:rPr lang="es-ES" sz="1600" dirty="0">
                <a:latin typeface="Bio Sans Light" panose="020B0406020202040204" pitchFamily="34" charset="0"/>
                <a:ea typeface="Malgun Gothic Semilight" panose="020B0502040204020203" pitchFamily="34" charset="-128"/>
                <a:cs typeface="Microsoft Tai Le" panose="020B0502040204020203" pitchFamily="34" charset="0"/>
              </a:rPr>
              <a:t>para el diagnóstico y apoyar al sector ganadero con la infraestructura necesaria para el cumplimiento de las normativas sanitarias que permitan acceso a nuevos mercados. </a:t>
            </a:r>
          </a:p>
          <a:p>
            <a:pPr marL="285744" indent="-285744" algn="just">
              <a:lnSpc>
                <a:spcPct val="150000"/>
              </a:lnSpc>
              <a:spcAft>
                <a:spcPts val="600"/>
              </a:spcAft>
              <a:buFont typeface="Wingdings" panose="05000000000000000000" pitchFamily="2" charset="2"/>
              <a:buChar char="Ø"/>
            </a:pPr>
            <a:r>
              <a:rPr lang="es-ES" sz="1600" dirty="0">
                <a:latin typeface="Bio Sans Light" panose="020B0406020202040204" pitchFamily="34" charset="0"/>
                <a:ea typeface="Malgun Gothic Semilight" panose="020B0502040204020203" pitchFamily="34" charset="-128"/>
                <a:cs typeface="Microsoft Tai Le" panose="020B0502040204020203" pitchFamily="34" charset="0"/>
              </a:rPr>
              <a:t>Implementar una estrategia que garantice el acceso de los productores ganaderos a </a:t>
            </a:r>
            <a:r>
              <a:rPr lang="es-ES" sz="1600" b="1" dirty="0">
                <a:latin typeface="Bio Sans Light" panose="020B0406020202040204" pitchFamily="34" charset="0"/>
                <a:ea typeface="Malgun Gothic Semilight" panose="020B0502040204020203" pitchFamily="34" charset="-128"/>
                <a:cs typeface="Microsoft Tai Le" panose="020B0502040204020203" pitchFamily="34" charset="0"/>
              </a:rPr>
              <a:t>CAPACITACIÓN, ACOMPAÑAMIENTO TÉCNICO, PRODUCCIÓN, TECNOLOGÍA E INNOVACIÓN </a:t>
            </a:r>
            <a:r>
              <a:rPr lang="es-ES" sz="1600" dirty="0">
                <a:latin typeface="Bio Sans Light" panose="020B0406020202040204" pitchFamily="34" charset="0"/>
                <a:ea typeface="Malgun Gothic Semilight" panose="020B0502040204020203" pitchFamily="34" charset="-128"/>
                <a:cs typeface="Microsoft Tai Le" panose="020B0502040204020203" pitchFamily="34" charset="0"/>
              </a:rPr>
              <a:t>para aumentar la productividad con criterios de sostenibilidad.</a:t>
            </a:r>
          </a:p>
          <a:p>
            <a:pPr marL="285744" indent="-285744" algn="just">
              <a:lnSpc>
                <a:spcPct val="150000"/>
              </a:lnSpc>
              <a:spcAft>
                <a:spcPts val="600"/>
              </a:spcAft>
              <a:buFont typeface="Wingdings" panose="05000000000000000000" pitchFamily="2" charset="2"/>
              <a:buChar char="Ø"/>
            </a:pPr>
            <a:r>
              <a:rPr lang="es-ES" sz="1600" dirty="0">
                <a:latin typeface="Bio Sans Light" panose="020B0406020202040204" pitchFamily="34" charset="0"/>
                <a:ea typeface="Malgun Gothic Semilight" panose="020B0502040204020203" pitchFamily="34" charset="-128"/>
                <a:cs typeface="Microsoft Tai Le" panose="020B0502040204020203" pitchFamily="34" charset="0"/>
              </a:rPr>
              <a:t>Implementación de un </a:t>
            </a:r>
            <a:r>
              <a:rPr lang="es-ES" sz="1600" b="1" dirty="0">
                <a:latin typeface="Bio Sans Light" panose="020B0406020202040204" pitchFamily="34" charset="0"/>
                <a:ea typeface="Malgun Gothic Semilight" panose="020B0502040204020203" pitchFamily="34" charset="-128"/>
                <a:cs typeface="Microsoft Tai Le" panose="020B0502040204020203" pitchFamily="34" charset="0"/>
              </a:rPr>
              <a:t>PLAN MAESTRO DE AGUA </a:t>
            </a:r>
            <a:r>
              <a:rPr lang="es-ES" sz="1600" dirty="0">
                <a:latin typeface="Bio Sans Light" panose="020B0406020202040204" pitchFamily="34" charset="0"/>
                <a:ea typeface="Malgun Gothic Semilight" panose="020B0502040204020203" pitchFamily="34" charset="-128"/>
                <a:cs typeface="Microsoft Tai Le" panose="020B0502040204020203" pitchFamily="34" charset="0"/>
              </a:rPr>
              <a:t>con el financiamiento de reservorios ecológicos, cosecha de agua y acueductos ganaderos sustentado en energías renovables</a:t>
            </a:r>
          </a:p>
          <a:p>
            <a:pPr marL="285744" indent="-285744" algn="just">
              <a:lnSpc>
                <a:spcPct val="150000"/>
              </a:lnSpc>
              <a:spcAft>
                <a:spcPts val="600"/>
              </a:spcAft>
              <a:buFont typeface="Wingdings" panose="05000000000000000000" pitchFamily="2" charset="2"/>
              <a:buChar char="Ø"/>
            </a:pPr>
            <a:r>
              <a:rPr lang="es-ES" sz="1600" dirty="0">
                <a:latin typeface="Bio Sans Light" panose="020B0406020202040204" pitchFamily="34" charset="0"/>
                <a:ea typeface="Malgun Gothic Semilight" panose="020B0502040204020203" pitchFamily="34" charset="-128"/>
                <a:cs typeface="Microsoft Tai Le" panose="020B0502040204020203" pitchFamily="34" charset="0"/>
              </a:rPr>
              <a:t>Desarrollar la </a:t>
            </a:r>
            <a:r>
              <a:rPr lang="es-ES" sz="1600" b="1" dirty="0">
                <a:latin typeface="Bio Sans Light" panose="020B0406020202040204" pitchFamily="34" charset="0"/>
                <a:ea typeface="Malgun Gothic Semilight" panose="020B0502040204020203" pitchFamily="34" charset="-128"/>
                <a:cs typeface="Microsoft Tai Le" panose="020B0502040204020203" pitchFamily="34" charset="0"/>
              </a:rPr>
              <a:t>INFRAESTRUCTURA</a:t>
            </a:r>
            <a:r>
              <a:rPr lang="es-ES" sz="1600" dirty="0">
                <a:latin typeface="Bio Sans Light" panose="020B0406020202040204" pitchFamily="34" charset="0"/>
                <a:ea typeface="Malgun Gothic Semilight" panose="020B0502040204020203" pitchFamily="34" charset="-128"/>
                <a:cs typeface="Microsoft Tai Le" panose="020B0502040204020203" pitchFamily="34" charset="0"/>
              </a:rPr>
              <a:t> para incrementar la productividad de las cadenas de valor cárnica y láctea para acceder a nuevos mercados</a:t>
            </a:r>
          </a:p>
          <a:p>
            <a:pPr marL="285744" indent="-285744" algn="just">
              <a:lnSpc>
                <a:spcPct val="150000"/>
              </a:lnSpc>
              <a:spcAft>
                <a:spcPts val="600"/>
              </a:spcAft>
              <a:buFont typeface="Wingdings" panose="05000000000000000000" pitchFamily="2" charset="2"/>
              <a:buChar char="Ø"/>
            </a:pPr>
            <a:r>
              <a:rPr lang="es-ES" sz="1600" dirty="0">
                <a:latin typeface="Bio Sans Light" panose="020B0406020202040204" pitchFamily="34" charset="0"/>
                <a:ea typeface="Malgun Gothic Semilight" panose="020B0502040204020203" pitchFamily="34" charset="-128"/>
                <a:cs typeface="Microsoft Tai Le" panose="020B0502040204020203" pitchFamily="34" charset="0"/>
              </a:rPr>
              <a:t>Garantizar las condiciones del entorno propicia para la utilización de tecnologías de punta en el </a:t>
            </a:r>
            <a:r>
              <a:rPr lang="es-ES" sz="1600" b="1" dirty="0">
                <a:latin typeface="Bio Sans Light" panose="020B0406020202040204" pitchFamily="34" charset="0"/>
                <a:ea typeface="Malgun Gothic Semilight" panose="020B0502040204020203" pitchFamily="34" charset="-128"/>
                <a:cs typeface="Microsoft Tai Le" panose="020B0502040204020203" pitchFamily="34" charset="0"/>
              </a:rPr>
              <a:t>MEJORAMIENTO GENÉTICO </a:t>
            </a:r>
            <a:r>
              <a:rPr lang="es-ES" sz="1600" dirty="0">
                <a:latin typeface="Bio Sans Light" panose="020B0406020202040204" pitchFamily="34" charset="0"/>
                <a:ea typeface="Malgun Gothic Semilight" panose="020B0502040204020203" pitchFamily="34" charset="-128"/>
                <a:cs typeface="Microsoft Tai Le" panose="020B0502040204020203" pitchFamily="34" charset="0"/>
              </a:rPr>
              <a:t>en la región.</a:t>
            </a:r>
          </a:p>
          <a:p>
            <a:pPr marL="285744" indent="-285744" algn="just">
              <a:lnSpc>
                <a:spcPct val="150000"/>
              </a:lnSpc>
              <a:spcAft>
                <a:spcPts val="600"/>
              </a:spcAft>
              <a:buFont typeface="Wingdings" panose="05000000000000000000" pitchFamily="2" charset="2"/>
              <a:buChar char="Ø"/>
            </a:pPr>
            <a:r>
              <a:rPr lang="es-ES" sz="1600" dirty="0">
                <a:latin typeface="Bio Sans Light" panose="020B0406020202040204" pitchFamily="34" charset="0"/>
                <a:ea typeface="Malgun Gothic Semilight" panose="020B0502040204020203" pitchFamily="34" charset="-128"/>
                <a:cs typeface="Microsoft Tai Le" panose="020B0502040204020203" pitchFamily="34" charset="0"/>
              </a:rPr>
              <a:t>Ajustar la política de </a:t>
            </a:r>
            <a:r>
              <a:rPr lang="es-ES" sz="1600" b="1" dirty="0">
                <a:latin typeface="Bio Sans Light" panose="020B0406020202040204" pitchFamily="34" charset="0"/>
                <a:ea typeface="Malgun Gothic Semilight" panose="020B0502040204020203" pitchFamily="34" charset="-128"/>
                <a:cs typeface="Microsoft Tai Le" panose="020B0502040204020203" pitchFamily="34" charset="0"/>
              </a:rPr>
              <a:t>CRÉDITO AGROPECUARIO </a:t>
            </a:r>
            <a:r>
              <a:rPr lang="es-ES" sz="1600" dirty="0">
                <a:latin typeface="Bio Sans Light" panose="020B0406020202040204" pitchFamily="34" charset="0"/>
                <a:ea typeface="Malgun Gothic Semilight" panose="020B0502040204020203" pitchFamily="34" charset="-128"/>
                <a:cs typeface="Microsoft Tai Le" panose="020B0502040204020203" pitchFamily="34" charset="0"/>
              </a:rPr>
              <a:t>incluyendo Incentivos diferenciales que garanticen el adecuado diseño y desarrollo de los proyectos productivos con años de gracia, para que la producción sea rentable.</a:t>
            </a:r>
          </a:p>
        </p:txBody>
      </p:sp>
      <p:sp>
        <p:nvSpPr>
          <p:cNvPr id="8" name="CuadroTexto 7">
            <a:extLst>
              <a:ext uri="{FF2B5EF4-FFF2-40B4-BE49-F238E27FC236}">
                <a16:creationId xmlns:a16="http://schemas.microsoft.com/office/drawing/2014/main" id="{AA8229E7-1EC4-40B0-9B95-D745F75B7DE5}"/>
              </a:ext>
            </a:extLst>
          </p:cNvPr>
          <p:cNvSpPr txBox="1"/>
          <p:nvPr/>
        </p:nvSpPr>
        <p:spPr>
          <a:xfrm>
            <a:off x="4186750" y="238890"/>
            <a:ext cx="3818674"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GANADERÍA SOSTENIBLE</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23722234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818D98DD-1D4E-081A-EFC5-098ABAD94D87}"/>
              </a:ext>
            </a:extLst>
          </p:cNvPr>
          <p:cNvSpPr txBox="1"/>
          <p:nvPr/>
        </p:nvSpPr>
        <p:spPr>
          <a:xfrm>
            <a:off x="1215936" y="4146990"/>
            <a:ext cx="9812960" cy="1754326"/>
          </a:xfrm>
          <a:prstGeom prst="rect">
            <a:avLst/>
          </a:prstGeom>
          <a:noFill/>
        </p:spPr>
        <p:txBody>
          <a:bodyPr wrap="square">
            <a:spAutoFit/>
          </a:bodyPr>
          <a:lstStyle>
            <a:defPPr>
              <a:defRPr lang="es-CO"/>
            </a:defPPr>
            <a:lvl1pPr>
              <a:lnSpc>
                <a:spcPct val="200000"/>
              </a:lnSpc>
              <a:defRPr>
                <a:solidFill>
                  <a:srgbClr val="0070C0"/>
                </a:solidFill>
                <a:latin typeface="Bio Sans Light" panose="020B0406020202040204" pitchFamily="34" charset="0"/>
              </a:defRPr>
            </a:lvl1pPr>
          </a:lstStyle>
          <a:p>
            <a:pPr marL="285750" indent="-285750">
              <a:lnSpc>
                <a:spcPct val="100000"/>
              </a:lnSpc>
              <a:buFont typeface="Wingdings" panose="05000000000000000000" pitchFamily="2" charset="2"/>
              <a:buChar char="Ø"/>
            </a:pPr>
            <a:r>
              <a:rPr lang="es-CO" dirty="0">
                <a:solidFill>
                  <a:schemeClr val="tx1"/>
                </a:solidFill>
                <a:cs typeface="Microsoft Tai Le" panose="020B0502040204020203" pitchFamily="34" charset="0"/>
              </a:rPr>
              <a:t>Incrementar el Número de Empresas de Casanare con diagnóstico de Procolombia para exportar</a:t>
            </a:r>
          </a:p>
          <a:p>
            <a:pPr marL="285750" indent="-285750">
              <a:lnSpc>
                <a:spcPct val="100000"/>
              </a:lnSpc>
              <a:buFont typeface="Wingdings" panose="05000000000000000000" pitchFamily="2" charset="2"/>
              <a:buChar char="Ø"/>
            </a:pPr>
            <a:endParaRPr lang="es-CO" dirty="0">
              <a:solidFill>
                <a:schemeClr val="tx1"/>
              </a:solidFill>
              <a:cs typeface="Microsoft Tai Le" panose="020B0502040204020203" pitchFamily="34" charset="0"/>
            </a:endParaRPr>
          </a:p>
          <a:p>
            <a:pPr marL="285750" indent="-285750">
              <a:lnSpc>
                <a:spcPct val="100000"/>
              </a:lnSpc>
              <a:buFont typeface="Wingdings" panose="05000000000000000000" pitchFamily="2" charset="2"/>
              <a:buChar char="Ø"/>
            </a:pPr>
            <a:r>
              <a:rPr lang="es-CO" dirty="0">
                <a:solidFill>
                  <a:schemeClr val="tx1"/>
                </a:solidFill>
                <a:cs typeface="Microsoft Tai Le" panose="020B0502040204020203" pitchFamily="34" charset="0"/>
              </a:rPr>
              <a:t>Productos Tangibles para las empresas diagnosticadas: </a:t>
            </a:r>
          </a:p>
          <a:p>
            <a:pPr marL="285750" indent="-285750">
              <a:lnSpc>
                <a:spcPct val="100000"/>
              </a:lnSpc>
              <a:buFont typeface="Wingdings" panose="05000000000000000000" pitchFamily="2" charset="2"/>
              <a:buChar char="Ø"/>
            </a:pPr>
            <a:endParaRPr lang="es-CO" dirty="0">
              <a:solidFill>
                <a:schemeClr val="tx1"/>
              </a:solidFill>
              <a:cs typeface="Microsoft Tai Le" panose="020B0502040204020203" pitchFamily="34" charset="0"/>
            </a:endParaRPr>
          </a:p>
          <a:p>
            <a:pPr marL="742950" lvl="1" indent="-285750">
              <a:buFont typeface="Arial" panose="020B0604020202020204" pitchFamily="34" charset="0"/>
              <a:buChar char="•"/>
            </a:pPr>
            <a:r>
              <a:rPr lang="es-CO" dirty="0">
                <a:latin typeface="Bio Sans Light" panose="020B0406020202040204" pitchFamily="34" charset="0"/>
                <a:cs typeface="Microsoft Tai Le" panose="020B0502040204020203" pitchFamily="34" charset="0"/>
              </a:rPr>
              <a:t>Certificados, páginas web, videos promocionales, etiquetas, empaques, portafolio de productos y servicios en otros idiomas, entre otros. </a:t>
            </a:r>
          </a:p>
        </p:txBody>
      </p:sp>
      <p:sp>
        <p:nvSpPr>
          <p:cNvPr id="8" name="CuadroTexto 7">
            <a:extLst>
              <a:ext uri="{FF2B5EF4-FFF2-40B4-BE49-F238E27FC236}">
                <a16:creationId xmlns:a16="http://schemas.microsoft.com/office/drawing/2014/main" id="{FB364D00-441C-AEC1-F297-EB5B1C20CBA3}"/>
              </a:ext>
            </a:extLst>
          </p:cNvPr>
          <p:cNvSpPr txBox="1"/>
          <p:nvPr/>
        </p:nvSpPr>
        <p:spPr>
          <a:xfrm>
            <a:off x="2058417" y="1014420"/>
            <a:ext cx="7555846" cy="369332"/>
          </a:xfrm>
          <a:prstGeom prst="rect">
            <a:avLst/>
          </a:prstGeom>
          <a:noFill/>
        </p:spPr>
        <p:txBody>
          <a:bodyPr wrap="square">
            <a:spAutoFit/>
          </a:bodyPr>
          <a:lstStyle/>
          <a:p>
            <a:pPr algn="ctr"/>
            <a:r>
              <a:rPr lang="es-ES" dirty="0">
                <a:latin typeface="Bio Sans" panose="020B0506020202040204" pitchFamily="34" charset="0"/>
                <a:cs typeface="Microsoft Tai Le" panose="020B0502040204020203" pitchFamily="34" charset="0"/>
              </a:rPr>
              <a:t>Oportunidades de inversión identificadas por Procolombia para Casanare:</a:t>
            </a:r>
          </a:p>
        </p:txBody>
      </p:sp>
      <p:graphicFrame>
        <p:nvGraphicFramePr>
          <p:cNvPr id="9" name="Tabla 8">
            <a:extLst>
              <a:ext uri="{FF2B5EF4-FFF2-40B4-BE49-F238E27FC236}">
                <a16:creationId xmlns:a16="http://schemas.microsoft.com/office/drawing/2014/main" id="{19FCF196-8022-1C00-E983-54EB34324824}"/>
              </a:ext>
            </a:extLst>
          </p:cNvPr>
          <p:cNvGraphicFramePr>
            <a:graphicFrameLocks noGrp="1"/>
          </p:cNvGraphicFramePr>
          <p:nvPr>
            <p:extLst>
              <p:ext uri="{D42A27DB-BD31-4B8C-83A1-F6EECF244321}">
                <p14:modId xmlns:p14="http://schemas.microsoft.com/office/powerpoint/2010/main" val="2995538479"/>
              </p:ext>
            </p:extLst>
          </p:nvPr>
        </p:nvGraphicFramePr>
        <p:xfrm>
          <a:off x="1760242" y="1638881"/>
          <a:ext cx="8671515" cy="2252980"/>
        </p:xfrm>
        <a:graphic>
          <a:graphicData uri="http://schemas.openxmlformats.org/drawingml/2006/table">
            <a:tbl>
              <a:tblPr firstRow="1" bandRow="1">
                <a:tableStyleId>{D7AC3CCA-C797-4891-BE02-D94E43425B78}</a:tableStyleId>
              </a:tblPr>
              <a:tblGrid>
                <a:gridCol w="2417159">
                  <a:extLst>
                    <a:ext uri="{9D8B030D-6E8A-4147-A177-3AD203B41FA5}">
                      <a16:colId xmlns:a16="http://schemas.microsoft.com/office/drawing/2014/main" val="1882094907"/>
                    </a:ext>
                  </a:extLst>
                </a:gridCol>
                <a:gridCol w="6254356">
                  <a:extLst>
                    <a:ext uri="{9D8B030D-6E8A-4147-A177-3AD203B41FA5}">
                      <a16:colId xmlns:a16="http://schemas.microsoft.com/office/drawing/2014/main" val="1903156517"/>
                    </a:ext>
                  </a:extLst>
                </a:gridCol>
              </a:tblGrid>
              <a:tr h="370840">
                <a:tc>
                  <a:txBody>
                    <a:bodyPr/>
                    <a:lstStyle/>
                    <a:p>
                      <a:r>
                        <a:rPr lang="es-ES" sz="1800" b="1" dirty="0"/>
                        <a:t>Agroindustria</a:t>
                      </a:r>
                      <a:endParaRPr lang="es-CO" sz="1800" b="1" dirty="0">
                        <a:latin typeface="Bio Sans" panose="020B0506020202040204" pitchFamily="34" charset="0"/>
                        <a:cs typeface="Microsoft Tai Le" panose="020B0502040204020203" pitchFamily="34" charset="0"/>
                      </a:endParaRP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s-ES" sz="1800" b="0" dirty="0"/>
                        <a:t>C</a:t>
                      </a:r>
                      <a:r>
                        <a:rPr lang="es-CO" sz="1800" b="0" dirty="0" err="1"/>
                        <a:t>ereales</a:t>
                      </a:r>
                      <a:r>
                        <a:rPr lang="es-CO" sz="1800" b="0" dirty="0"/>
                        <a:t>, frutas frescas, </a:t>
                      </a:r>
                      <a:r>
                        <a:rPr lang="es-ES" sz="1800" b="0" dirty="0"/>
                        <a:t>aceites y grasas, cacao, chocolatería y confitería, filetes de pescado, forestal. </a:t>
                      </a:r>
                      <a:endParaRPr lang="es-ES" sz="1800" b="0" dirty="0">
                        <a:latin typeface="Bio Sans Light" panose="020B0406020202040204" pitchFamily="34" charset="0"/>
                        <a:cs typeface="Microsoft Tai Le" panose="020B0502040204020203" pitchFamily="34" charset="0"/>
                      </a:endParaRPr>
                    </a:p>
                  </a:txBody>
                  <a:tcPr marL="180000"/>
                </a:tc>
                <a:extLst>
                  <a:ext uri="{0D108BD9-81ED-4DB2-BD59-A6C34878D82A}">
                    <a16:rowId xmlns:a16="http://schemas.microsoft.com/office/drawing/2014/main" val="2448510257"/>
                  </a:ext>
                </a:extLst>
              </a:tr>
              <a:tr h="370840">
                <a:tc>
                  <a:txBody>
                    <a:bodyPr/>
                    <a:lstStyle/>
                    <a:p>
                      <a:r>
                        <a:rPr lang="es-ES" sz="1800" b="1" dirty="0"/>
                        <a:t>Competitividad</a:t>
                      </a:r>
                      <a:endParaRPr lang="es-CO" sz="1800" b="1" dirty="0">
                        <a:latin typeface="Bio Sans" panose="020B0506020202040204" pitchFamily="34" charset="0"/>
                        <a:cs typeface="Microsoft Tai Le" panose="020B0502040204020203" pitchFamily="34" charset="0"/>
                      </a:endParaRP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s-ES" sz="1800" b="0" dirty="0"/>
                        <a:t>Energía eléctrica, Infraestructura de transporte y logística. </a:t>
                      </a:r>
                      <a:endParaRPr lang="es-ES" sz="1800" b="0" dirty="0">
                        <a:latin typeface="Bio Sans Light" panose="020B0406020202040204" pitchFamily="34" charset="0"/>
                        <a:cs typeface="Microsoft Tai Le" panose="020B0502040204020203" pitchFamily="34" charset="0"/>
                      </a:endParaRPr>
                    </a:p>
                  </a:txBody>
                  <a:tcPr marL="180000"/>
                </a:tc>
                <a:extLst>
                  <a:ext uri="{0D108BD9-81ED-4DB2-BD59-A6C34878D82A}">
                    <a16:rowId xmlns:a16="http://schemas.microsoft.com/office/drawing/2014/main" val="4012808822"/>
                  </a:ext>
                </a:extLst>
              </a:tr>
              <a:tr h="370840">
                <a:tc>
                  <a:txBody>
                    <a:bodyPr/>
                    <a:lstStyle/>
                    <a:p>
                      <a:r>
                        <a:rPr lang="es-ES" sz="1800" b="1" dirty="0"/>
                        <a:t>Turismo</a:t>
                      </a:r>
                      <a:endParaRPr lang="es-CO" sz="1800" b="1" dirty="0">
                        <a:latin typeface="Bio Sans" panose="020B0506020202040204" pitchFamily="34" charset="0"/>
                        <a:cs typeface="Microsoft Tai Le" panose="020B0502040204020203" pitchFamily="34" charset="0"/>
                      </a:endParaRP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s-ES" sz="1800" b="0" dirty="0"/>
                        <a:t>Infraestructura de turismo (ecoturismo) y hotelera</a:t>
                      </a:r>
                      <a:endParaRPr lang="es-ES" sz="1800" b="0" dirty="0">
                        <a:latin typeface="Bio Sans Light" panose="020B0406020202040204" pitchFamily="34" charset="0"/>
                        <a:cs typeface="Microsoft Tai Le" panose="020B0502040204020203" pitchFamily="34" charset="0"/>
                      </a:endParaRPr>
                    </a:p>
                  </a:txBody>
                  <a:tcPr marL="180000"/>
                </a:tc>
                <a:extLst>
                  <a:ext uri="{0D108BD9-81ED-4DB2-BD59-A6C34878D82A}">
                    <a16:rowId xmlns:a16="http://schemas.microsoft.com/office/drawing/2014/main" val="821731138"/>
                  </a:ext>
                </a:extLst>
              </a:tr>
              <a:tr h="264803">
                <a:tc>
                  <a:txBody>
                    <a:bodyPr/>
                    <a:lstStyle/>
                    <a:p>
                      <a:r>
                        <a:rPr lang="es-ES" sz="1800" b="1" dirty="0"/>
                        <a:t>Metalmecánica</a:t>
                      </a:r>
                      <a:endParaRPr lang="es-CO" sz="1800" b="1" dirty="0">
                        <a:latin typeface="Bio Sans" panose="020B0506020202040204" pitchFamily="34" charset="0"/>
                        <a:cs typeface="Microsoft Tai Le" panose="020B0502040204020203" pitchFamily="34" charset="0"/>
                      </a:endParaRP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s-CO" sz="1800" b="0" dirty="0"/>
                        <a:t>Maquinaria industrial.</a:t>
                      </a:r>
                      <a:endParaRPr lang="es-ES" sz="1800" b="0" dirty="0">
                        <a:latin typeface="Bio Sans Light" panose="020B0406020202040204" pitchFamily="34" charset="0"/>
                        <a:cs typeface="Microsoft Tai Le" panose="020B0502040204020203" pitchFamily="34" charset="0"/>
                      </a:endParaRPr>
                    </a:p>
                  </a:txBody>
                  <a:tcPr marL="180000"/>
                </a:tc>
                <a:extLst>
                  <a:ext uri="{0D108BD9-81ED-4DB2-BD59-A6C34878D82A}">
                    <a16:rowId xmlns:a16="http://schemas.microsoft.com/office/drawing/2014/main" val="1786004656"/>
                  </a:ext>
                </a:extLst>
              </a:tr>
            </a:tbl>
          </a:graphicData>
        </a:graphic>
      </p:graphicFrame>
      <p:sp>
        <p:nvSpPr>
          <p:cNvPr id="11" name="CuadroTexto 10">
            <a:extLst>
              <a:ext uri="{FF2B5EF4-FFF2-40B4-BE49-F238E27FC236}">
                <a16:creationId xmlns:a16="http://schemas.microsoft.com/office/drawing/2014/main" id="{61E287F5-5079-4638-AF4E-F6EB0D7DD463}"/>
              </a:ext>
            </a:extLst>
          </p:cNvPr>
          <p:cNvSpPr txBox="1"/>
          <p:nvPr/>
        </p:nvSpPr>
        <p:spPr>
          <a:xfrm>
            <a:off x="4870077" y="238890"/>
            <a:ext cx="2452018"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EXPORTACIONES</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25217261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3FE54B53-E143-38CA-9530-748870F8D444}"/>
              </a:ext>
            </a:extLst>
          </p:cNvPr>
          <p:cNvSpPr txBox="1"/>
          <p:nvPr/>
        </p:nvSpPr>
        <p:spPr>
          <a:xfrm>
            <a:off x="7350268" y="1303445"/>
            <a:ext cx="4729018" cy="3373359"/>
          </a:xfrm>
          <a:prstGeom prst="rect">
            <a:avLst/>
          </a:prstGeom>
          <a:noFill/>
        </p:spPr>
        <p:txBody>
          <a:bodyPr wrap="square">
            <a:spAutoFit/>
          </a:bodyPr>
          <a:lstStyle>
            <a:defPPr>
              <a:defRPr lang="es-CO"/>
            </a:defPPr>
            <a:lvl1pPr>
              <a:lnSpc>
                <a:spcPct val="150000"/>
              </a:lnSpc>
              <a:defRPr b="1">
                <a:latin typeface="Bio Sans" panose="020B0506020202040204" pitchFamily="34" charset="0"/>
                <a:cs typeface="Microsoft Tai Le" panose="020B0502040204020203" pitchFamily="34" charset="0"/>
              </a:defRPr>
            </a:lvl1pPr>
          </a:lstStyle>
          <a:p>
            <a:r>
              <a:rPr lang="es-ES" dirty="0"/>
              <a:t>Programas de apoyo a:</a:t>
            </a:r>
            <a:endParaRPr lang="es-CO" dirty="0"/>
          </a:p>
          <a:p>
            <a:pPr marL="285750" indent="-285750">
              <a:buFont typeface="Arial" panose="020B0604020202020204" pitchFamily="34" charset="0"/>
              <a:buChar char="•"/>
            </a:pPr>
            <a:r>
              <a:rPr lang="es-CO" b="0" dirty="0"/>
              <a:t>Ruedas de Negocio</a:t>
            </a:r>
          </a:p>
          <a:p>
            <a:pPr marL="285750" indent="-285750">
              <a:buFont typeface="Arial" panose="020B0604020202020204" pitchFamily="34" charset="0"/>
              <a:buChar char="•"/>
            </a:pPr>
            <a:r>
              <a:rPr lang="es-CO" b="0" dirty="0"/>
              <a:t>Créditos con periodos de gracia</a:t>
            </a:r>
          </a:p>
          <a:p>
            <a:pPr marL="285750" indent="-285750">
              <a:buFont typeface="Arial" panose="020B0604020202020204" pitchFamily="34" charset="0"/>
              <a:buChar char="•"/>
            </a:pPr>
            <a:r>
              <a:rPr lang="es-CO" b="0" dirty="0"/>
              <a:t>Infraestructura “Verde”, Señalización</a:t>
            </a:r>
          </a:p>
          <a:p>
            <a:pPr marL="285750" indent="-285750">
              <a:buFont typeface="Arial" panose="020B0604020202020204" pitchFamily="34" charset="0"/>
              <a:buChar char="•"/>
            </a:pPr>
            <a:r>
              <a:rPr lang="es-CO" b="0" dirty="0"/>
              <a:t>Aerolíneas de bajo costo</a:t>
            </a:r>
          </a:p>
          <a:p>
            <a:pPr marL="285750" indent="-285750">
              <a:buFont typeface="Arial" panose="020B0604020202020204" pitchFamily="34" charset="0"/>
              <a:buChar char="•"/>
            </a:pPr>
            <a:r>
              <a:rPr lang="es-CO" b="0" dirty="0"/>
              <a:t>Navegabilidad del río Meta</a:t>
            </a:r>
          </a:p>
          <a:p>
            <a:pPr marL="285750" indent="-285750">
              <a:buFont typeface="Arial" panose="020B0604020202020204" pitchFamily="34" charset="0"/>
              <a:buChar char="•"/>
            </a:pPr>
            <a:r>
              <a:rPr lang="es-CO" b="0" dirty="0"/>
              <a:t>Visitas de Referencia a otras ciudades</a:t>
            </a:r>
          </a:p>
          <a:p>
            <a:pPr marL="285750" indent="-285750">
              <a:buFont typeface="Arial" panose="020B0604020202020204" pitchFamily="34" charset="0"/>
              <a:buChar char="•"/>
            </a:pPr>
            <a:r>
              <a:rPr lang="es-CO" b="0" dirty="0"/>
              <a:t>Aumentar el número de reservas naturales</a:t>
            </a:r>
          </a:p>
        </p:txBody>
      </p:sp>
      <p:sp>
        <p:nvSpPr>
          <p:cNvPr id="8" name="CuadroTexto 7">
            <a:extLst>
              <a:ext uri="{FF2B5EF4-FFF2-40B4-BE49-F238E27FC236}">
                <a16:creationId xmlns:a16="http://schemas.microsoft.com/office/drawing/2014/main" id="{BD0908DB-A5F1-57B3-DE65-060057532EE1}"/>
              </a:ext>
            </a:extLst>
          </p:cNvPr>
          <p:cNvSpPr txBox="1"/>
          <p:nvPr/>
        </p:nvSpPr>
        <p:spPr>
          <a:xfrm>
            <a:off x="848256" y="1303445"/>
            <a:ext cx="6502012" cy="3373359"/>
          </a:xfrm>
          <a:prstGeom prst="rect">
            <a:avLst/>
          </a:prstGeom>
          <a:noFill/>
        </p:spPr>
        <p:txBody>
          <a:bodyPr wrap="square">
            <a:spAutoFit/>
          </a:bodyPr>
          <a:lstStyle/>
          <a:p>
            <a:pPr>
              <a:lnSpc>
                <a:spcPct val="150000"/>
              </a:lnSpc>
            </a:pPr>
            <a:r>
              <a:rPr lang="es-ES" b="1" dirty="0">
                <a:latin typeface="Bio Sans" panose="020B0506020202040204" pitchFamily="34" charset="0"/>
                <a:cs typeface="Microsoft Tai Le" panose="020B0502040204020203" pitchFamily="34" charset="0"/>
              </a:rPr>
              <a:t>Programas para:</a:t>
            </a:r>
          </a:p>
          <a:p>
            <a:pPr marL="285750" indent="-285750">
              <a:lnSpc>
                <a:spcPct val="150000"/>
              </a:lnSpc>
              <a:buFont typeface="Wingdings" panose="05000000000000000000" pitchFamily="2" charset="2"/>
              <a:buChar char="Ø"/>
            </a:pPr>
            <a:r>
              <a:rPr lang="es-ES" dirty="0">
                <a:latin typeface="Bio Sans Light" panose="020B0406020202040204" pitchFamily="34" charset="0"/>
                <a:cs typeface="Microsoft Tai Le" panose="020B0502040204020203" pitchFamily="34" charset="0"/>
              </a:rPr>
              <a:t>Obtener reconocimientos ambientales internacionales</a:t>
            </a:r>
          </a:p>
          <a:p>
            <a:pPr marL="285750" indent="-285750">
              <a:lnSpc>
                <a:spcPct val="150000"/>
              </a:lnSpc>
              <a:buFont typeface="Wingdings" panose="05000000000000000000" pitchFamily="2" charset="2"/>
              <a:buChar char="Ø"/>
            </a:pPr>
            <a:r>
              <a:rPr lang="es-ES" dirty="0">
                <a:latin typeface="Bio Sans Light" panose="020B0406020202040204" pitchFamily="34" charset="0"/>
                <a:cs typeface="Microsoft Tai Le" panose="020B0502040204020203" pitchFamily="34" charset="0"/>
              </a:rPr>
              <a:t>Producción de información estadística de viajes y turismo</a:t>
            </a:r>
          </a:p>
          <a:p>
            <a:pPr marL="285750" indent="-285750">
              <a:lnSpc>
                <a:spcPct val="150000"/>
              </a:lnSpc>
              <a:buFont typeface="Wingdings" panose="05000000000000000000" pitchFamily="2" charset="2"/>
              <a:buChar char="Ø"/>
            </a:pPr>
            <a:r>
              <a:rPr lang="es-ES" dirty="0">
                <a:latin typeface="Bio Sans Light" panose="020B0406020202040204" pitchFamily="34" charset="0"/>
                <a:cs typeface="Microsoft Tai Le" panose="020B0502040204020203" pitchFamily="34" charset="0"/>
              </a:rPr>
              <a:t>Promoción a través de guías turísticas</a:t>
            </a:r>
          </a:p>
          <a:p>
            <a:pPr marL="285750" indent="-285750">
              <a:lnSpc>
                <a:spcPct val="150000"/>
              </a:lnSpc>
              <a:buFont typeface="Wingdings" panose="05000000000000000000" pitchFamily="2" charset="2"/>
              <a:buChar char="Ø"/>
            </a:pPr>
            <a:r>
              <a:rPr lang="es-ES" dirty="0">
                <a:latin typeface="Bio Sans Light" panose="020B0406020202040204" pitchFamily="34" charset="0"/>
                <a:cs typeface="Microsoft Tai Le" panose="020B0502040204020203" pitchFamily="34" charset="0"/>
              </a:rPr>
              <a:t>Participación en ferias internacionales especializadas en turismo</a:t>
            </a:r>
          </a:p>
          <a:p>
            <a:pPr marL="285750" indent="-285750">
              <a:lnSpc>
                <a:spcPct val="150000"/>
              </a:lnSpc>
              <a:buFont typeface="Wingdings" panose="05000000000000000000" pitchFamily="2" charset="2"/>
              <a:buChar char="Ø"/>
            </a:pPr>
            <a:r>
              <a:rPr lang="es-ES" dirty="0">
                <a:latin typeface="Bio Sans Light" panose="020B0406020202040204" pitchFamily="34" charset="0"/>
                <a:cs typeface="Microsoft Tai Le" panose="020B0502040204020203" pitchFamily="34" charset="0"/>
              </a:rPr>
              <a:t>Vías pavimentadas en buen estado</a:t>
            </a:r>
          </a:p>
          <a:p>
            <a:pPr marL="285750" indent="-285750">
              <a:lnSpc>
                <a:spcPct val="150000"/>
              </a:lnSpc>
              <a:buFont typeface="Wingdings" panose="05000000000000000000" pitchFamily="2" charset="2"/>
              <a:buChar char="Ø"/>
            </a:pPr>
            <a:r>
              <a:rPr lang="es-ES" dirty="0">
                <a:latin typeface="Bio Sans Light" panose="020B0406020202040204" pitchFamily="34" charset="0"/>
                <a:cs typeface="Microsoft Tai Le" panose="020B0502040204020203" pitchFamily="34" charset="0"/>
              </a:rPr>
              <a:t>Accesibilidad para personas en condición de discapacidad</a:t>
            </a:r>
          </a:p>
          <a:p>
            <a:pPr marL="285750" indent="-285750">
              <a:lnSpc>
                <a:spcPct val="150000"/>
              </a:lnSpc>
              <a:buFont typeface="Wingdings" panose="05000000000000000000" pitchFamily="2" charset="2"/>
              <a:buChar char="Ø"/>
            </a:pPr>
            <a:r>
              <a:rPr lang="es-ES" dirty="0">
                <a:latin typeface="Bio Sans Light" panose="020B0406020202040204" pitchFamily="34" charset="0"/>
                <a:cs typeface="Microsoft Tai Le" panose="020B0502040204020203" pitchFamily="34" charset="0"/>
              </a:rPr>
              <a:t>Bilingüismo</a:t>
            </a:r>
          </a:p>
        </p:txBody>
      </p:sp>
      <p:sp>
        <p:nvSpPr>
          <p:cNvPr id="10" name="CuadroTexto 9">
            <a:extLst>
              <a:ext uri="{FF2B5EF4-FFF2-40B4-BE49-F238E27FC236}">
                <a16:creationId xmlns:a16="http://schemas.microsoft.com/office/drawing/2014/main" id="{D14E218D-498B-4AC7-83FB-48695ED075B2}"/>
              </a:ext>
            </a:extLst>
          </p:cNvPr>
          <p:cNvSpPr txBox="1"/>
          <p:nvPr/>
        </p:nvSpPr>
        <p:spPr>
          <a:xfrm>
            <a:off x="5332894" y="238890"/>
            <a:ext cx="1526380"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TURISMO</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23177266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474AAD0E-6B0E-81B6-FD0B-1C52BF8FC074}"/>
              </a:ext>
            </a:extLst>
          </p:cNvPr>
          <p:cNvSpPr txBox="1"/>
          <p:nvPr/>
        </p:nvSpPr>
        <p:spPr>
          <a:xfrm>
            <a:off x="1035425" y="954191"/>
            <a:ext cx="9623774" cy="4315027"/>
          </a:xfrm>
          <a:prstGeom prst="rect">
            <a:avLst/>
          </a:prstGeom>
          <a:noFill/>
        </p:spPr>
        <p:txBody>
          <a:bodyPr wrap="square">
            <a:spAutoFit/>
          </a:bodyPr>
          <a:lstStyle/>
          <a:p>
            <a:pPr>
              <a:lnSpc>
                <a:spcPct val="200000"/>
              </a:lnSpc>
            </a:pPr>
            <a:r>
              <a:rPr lang="es-CO" sz="2000" b="1" dirty="0">
                <a:latin typeface="Bio Sans" panose="020B0506020202040204" pitchFamily="34" charset="0"/>
                <a:cs typeface="Microsoft Tai Le" panose="020B0502040204020203" pitchFamily="34" charset="0"/>
              </a:rPr>
              <a:t>Programas y Proyectos para:</a:t>
            </a:r>
          </a:p>
          <a:p>
            <a:pPr marL="285750" indent="-285750">
              <a:lnSpc>
                <a:spcPct val="200000"/>
              </a:lnSpc>
              <a:buFont typeface="Wingdings" panose="05000000000000000000" pitchFamily="2" charset="2"/>
              <a:buChar char="Ø"/>
            </a:pPr>
            <a:r>
              <a:rPr lang="es-CO" sz="2000" dirty="0">
                <a:latin typeface="Bio Sans Light" panose="020B0406020202040204" pitchFamily="34" charset="0"/>
                <a:cs typeface="Microsoft Tai Le" panose="020B0502040204020203" pitchFamily="34" charset="0"/>
              </a:rPr>
              <a:t>Implementar programas de economía circular</a:t>
            </a:r>
          </a:p>
          <a:p>
            <a:pPr marL="285750" indent="-285750">
              <a:lnSpc>
                <a:spcPct val="200000"/>
              </a:lnSpc>
              <a:buFont typeface="Wingdings" panose="05000000000000000000" pitchFamily="2" charset="2"/>
              <a:buChar char="Ø"/>
            </a:pPr>
            <a:r>
              <a:rPr lang="es-CO" sz="2000" dirty="0">
                <a:latin typeface="Bio Sans Light" panose="020B0406020202040204" pitchFamily="34" charset="0"/>
                <a:cs typeface="Microsoft Tai Le" panose="020B0502040204020203" pitchFamily="34" charset="0"/>
              </a:rPr>
              <a:t>Promover procesos de Transición Energética aprovechando la luminosidad solar del Casanare, las reservas de gas del Departamento y las posibilidades con hidrógeno verde</a:t>
            </a:r>
          </a:p>
          <a:p>
            <a:pPr marL="285750" indent="-285750">
              <a:lnSpc>
                <a:spcPct val="200000"/>
              </a:lnSpc>
              <a:buFont typeface="Wingdings" panose="05000000000000000000" pitchFamily="2" charset="2"/>
              <a:buChar char="Ø"/>
            </a:pPr>
            <a:r>
              <a:rPr lang="es-CO" sz="2000" dirty="0">
                <a:latin typeface="Bio Sans Light" panose="020B0406020202040204" pitchFamily="34" charset="0"/>
                <a:cs typeface="Microsoft Tai Le" panose="020B0502040204020203" pitchFamily="34" charset="0"/>
              </a:rPr>
              <a:t>Reducir la deforestación</a:t>
            </a:r>
          </a:p>
          <a:p>
            <a:pPr marL="285750" indent="-285750">
              <a:lnSpc>
                <a:spcPct val="200000"/>
              </a:lnSpc>
              <a:buFont typeface="Wingdings" panose="05000000000000000000" pitchFamily="2" charset="2"/>
              <a:buChar char="Ø"/>
            </a:pPr>
            <a:r>
              <a:rPr lang="es-CO" sz="2000" dirty="0">
                <a:latin typeface="Bio Sans Light" panose="020B0406020202040204" pitchFamily="34" charset="0"/>
                <a:cs typeface="Microsoft Tai Le" panose="020B0502040204020203" pitchFamily="34" charset="0"/>
              </a:rPr>
              <a:t>Proteger los cuerpos de agua</a:t>
            </a:r>
          </a:p>
          <a:p>
            <a:pPr marL="285750" indent="-285750">
              <a:lnSpc>
                <a:spcPct val="200000"/>
              </a:lnSpc>
              <a:buFont typeface="Wingdings" panose="05000000000000000000" pitchFamily="2" charset="2"/>
              <a:buChar char="Ø"/>
            </a:pPr>
            <a:r>
              <a:rPr lang="es-CO" sz="2000" dirty="0">
                <a:latin typeface="Bio Sans Light" panose="020B0406020202040204" pitchFamily="34" charset="0"/>
                <a:cs typeface="Microsoft Tai Le" panose="020B0502040204020203" pitchFamily="34" charset="0"/>
              </a:rPr>
              <a:t>Aumentar las áreas protegidas</a:t>
            </a:r>
          </a:p>
        </p:txBody>
      </p:sp>
      <p:sp>
        <p:nvSpPr>
          <p:cNvPr id="9" name="CuadroTexto 8">
            <a:extLst>
              <a:ext uri="{FF2B5EF4-FFF2-40B4-BE49-F238E27FC236}">
                <a16:creationId xmlns:a16="http://schemas.microsoft.com/office/drawing/2014/main" id="{DB9F0432-9939-4A4A-BEFF-D0997E9037F8}"/>
              </a:ext>
            </a:extLst>
          </p:cNvPr>
          <p:cNvSpPr txBox="1"/>
          <p:nvPr/>
        </p:nvSpPr>
        <p:spPr>
          <a:xfrm>
            <a:off x="4694101" y="238890"/>
            <a:ext cx="2803974"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MEDIO AMBIENTE</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34007450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5633FF25-2F92-1249-B888-0DDEBD75D171}"/>
              </a:ext>
            </a:extLst>
          </p:cNvPr>
          <p:cNvSpPr txBox="1"/>
          <p:nvPr/>
        </p:nvSpPr>
        <p:spPr>
          <a:xfrm>
            <a:off x="1541805" y="1184305"/>
            <a:ext cx="9417269" cy="4199611"/>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es-CO" sz="2000" dirty="0">
                <a:latin typeface="Bio Sans Light" panose="020B0406020202040204" pitchFamily="34" charset="0"/>
                <a:cs typeface="Microsoft Tai Le" panose="020B0502040204020203" pitchFamily="34" charset="0"/>
              </a:rPr>
              <a:t>Completa cobertura Rural de Internet</a:t>
            </a:r>
          </a:p>
          <a:p>
            <a:pPr marL="285750" indent="-285750">
              <a:lnSpc>
                <a:spcPct val="150000"/>
              </a:lnSpc>
              <a:buFont typeface="Wingdings" panose="05000000000000000000" pitchFamily="2" charset="2"/>
              <a:buChar char="Ø"/>
            </a:pPr>
            <a:r>
              <a:rPr lang="es-CO" sz="2000" dirty="0">
                <a:latin typeface="Bio Sans Light" panose="020B0406020202040204" pitchFamily="34" charset="0"/>
                <a:cs typeface="Microsoft Tai Le" panose="020B0502040204020203" pitchFamily="34" charset="0"/>
              </a:rPr>
              <a:t>Programas de apropiación digital para los sectores productivos y educación</a:t>
            </a:r>
          </a:p>
          <a:p>
            <a:pPr marL="285750" indent="-285750">
              <a:lnSpc>
                <a:spcPct val="150000"/>
              </a:lnSpc>
              <a:buFont typeface="Wingdings" panose="05000000000000000000" pitchFamily="2" charset="2"/>
              <a:buChar char="Ø"/>
            </a:pPr>
            <a:r>
              <a:rPr lang="es-CO" sz="2000" dirty="0">
                <a:latin typeface="Bio Sans Light" panose="020B0406020202040204" pitchFamily="34" charset="0"/>
                <a:cs typeface="Microsoft Tai Le" panose="020B0502040204020203" pitchFamily="34" charset="0"/>
              </a:rPr>
              <a:t>Equipos de cómputo para estudiantes</a:t>
            </a:r>
          </a:p>
          <a:p>
            <a:pPr marL="285750" indent="-285750">
              <a:lnSpc>
                <a:spcPct val="150000"/>
              </a:lnSpc>
              <a:buFont typeface="Wingdings" panose="05000000000000000000" pitchFamily="2" charset="2"/>
              <a:buChar char="Ø"/>
            </a:pPr>
            <a:r>
              <a:rPr lang="es-CO" sz="2000" dirty="0">
                <a:latin typeface="Bio Sans Light" panose="020B0406020202040204" pitchFamily="34" charset="0"/>
                <a:cs typeface="Microsoft Tai Le" panose="020B0502040204020203" pitchFamily="34" charset="0"/>
              </a:rPr>
              <a:t>Programas de formación en programación para todas las edades</a:t>
            </a:r>
          </a:p>
          <a:p>
            <a:pPr marL="285750" indent="-285750">
              <a:lnSpc>
                <a:spcPct val="150000"/>
              </a:lnSpc>
              <a:buFont typeface="Wingdings" panose="05000000000000000000" pitchFamily="2" charset="2"/>
              <a:buChar char="Ø"/>
            </a:pPr>
            <a:r>
              <a:rPr lang="es-CO" sz="2000" dirty="0">
                <a:latin typeface="Bio Sans Light" panose="020B0406020202040204" pitchFamily="34" charset="0"/>
                <a:cs typeface="Microsoft Tai Le" panose="020B0502040204020203" pitchFamily="34" charset="0"/>
              </a:rPr>
              <a:t>Incentivos para las empresas de software</a:t>
            </a:r>
          </a:p>
          <a:p>
            <a:pPr marL="285750" indent="-285750">
              <a:lnSpc>
                <a:spcPct val="150000"/>
              </a:lnSpc>
              <a:buFont typeface="Wingdings" panose="05000000000000000000" pitchFamily="2" charset="2"/>
              <a:buChar char="Ø"/>
            </a:pPr>
            <a:r>
              <a:rPr lang="es-CO" sz="2000" dirty="0">
                <a:latin typeface="Bio Sans Light" panose="020B0406020202040204" pitchFamily="34" charset="0"/>
                <a:cs typeface="Microsoft Tai Le" panose="020B0502040204020203" pitchFamily="34" charset="0"/>
              </a:rPr>
              <a:t>Programas de aprovechamiento de la tecnología 5 g para la región</a:t>
            </a:r>
          </a:p>
          <a:p>
            <a:pPr marL="285750" indent="-285750">
              <a:lnSpc>
                <a:spcPct val="150000"/>
              </a:lnSpc>
              <a:buFont typeface="Wingdings" panose="05000000000000000000" pitchFamily="2" charset="2"/>
              <a:buChar char="Ø"/>
            </a:pPr>
            <a:r>
              <a:rPr lang="es-CO" sz="2000" dirty="0">
                <a:latin typeface="Bio Sans Light" panose="020B0406020202040204" pitchFamily="34" charset="0"/>
                <a:cs typeface="Microsoft Tai Le" panose="020B0502040204020203" pitchFamily="34" charset="0"/>
              </a:rPr>
              <a:t>Planificar y comenzar a implementar el concepto de ciudad inteligente en Yopal, Aguazul y Tauramena.</a:t>
            </a:r>
          </a:p>
          <a:p>
            <a:pPr marL="285750" indent="-285750">
              <a:lnSpc>
                <a:spcPct val="150000"/>
              </a:lnSpc>
              <a:buFont typeface="Wingdings" panose="05000000000000000000" pitchFamily="2" charset="2"/>
              <a:buChar char="Ø"/>
            </a:pPr>
            <a:r>
              <a:rPr lang="es-ES" sz="2000" dirty="0"/>
              <a:t>Mejoramiento de la conectividad integral urbana y rural</a:t>
            </a:r>
            <a:endParaRPr lang="es-CO" sz="2000" dirty="0">
              <a:latin typeface="Bio Sans Light" panose="020B0406020202040204" pitchFamily="34" charset="0"/>
              <a:cs typeface="Microsoft Tai Le" panose="020B0502040204020203" pitchFamily="34" charset="0"/>
            </a:endParaRPr>
          </a:p>
        </p:txBody>
      </p:sp>
      <p:sp>
        <p:nvSpPr>
          <p:cNvPr id="8" name="CuadroTexto 7">
            <a:extLst>
              <a:ext uri="{FF2B5EF4-FFF2-40B4-BE49-F238E27FC236}">
                <a16:creationId xmlns:a16="http://schemas.microsoft.com/office/drawing/2014/main" id="{FE3C51A8-A21C-4122-BD37-BA0135D08477}"/>
              </a:ext>
            </a:extLst>
          </p:cNvPr>
          <p:cNvSpPr txBox="1"/>
          <p:nvPr/>
        </p:nvSpPr>
        <p:spPr>
          <a:xfrm>
            <a:off x="1541805" y="238890"/>
            <a:ext cx="9108584"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TECNOLOGÍAS DE LA INFORMACIÓN Y LAS COMUNICACIONES</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34457538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955EB45F-D909-A4C1-E0F1-4153EEE4B41C}"/>
              </a:ext>
            </a:extLst>
          </p:cNvPr>
          <p:cNvSpPr txBox="1"/>
          <p:nvPr/>
        </p:nvSpPr>
        <p:spPr>
          <a:xfrm>
            <a:off x="1102658" y="1217032"/>
            <a:ext cx="10233212" cy="3913059"/>
          </a:xfrm>
          <a:prstGeom prst="rect">
            <a:avLst/>
          </a:prstGeom>
          <a:noFill/>
        </p:spPr>
        <p:txBody>
          <a:bodyPr wrap="square">
            <a:spAutoFit/>
          </a:bodyPr>
          <a:lstStyle/>
          <a:p>
            <a:pPr algn="just">
              <a:lnSpc>
                <a:spcPct val="150000"/>
              </a:lnSpc>
            </a:pPr>
            <a:r>
              <a:rPr lang="es-CO" sz="2400" b="1" dirty="0">
                <a:latin typeface="Bio Sans" panose="020B0506020202040204" pitchFamily="34" charset="0"/>
                <a:cs typeface="Microsoft Tai Le" panose="020B0502040204020203" pitchFamily="34" charset="0"/>
              </a:rPr>
              <a:t>Programas para</a:t>
            </a:r>
          </a:p>
          <a:p>
            <a:pPr marL="285750" indent="-285750" algn="just">
              <a:lnSpc>
                <a:spcPct val="150000"/>
              </a:lnSpc>
              <a:buFont typeface="Wingdings" panose="05000000000000000000" pitchFamily="2" charset="2"/>
              <a:buChar char="Ø"/>
            </a:pPr>
            <a:r>
              <a:rPr lang="es-CO" sz="2400" dirty="0">
                <a:latin typeface="Bio Sans Light" panose="020B0406020202040204" pitchFamily="34" charset="0"/>
                <a:cs typeface="Microsoft Tai Le" panose="020B0502040204020203" pitchFamily="34" charset="0"/>
              </a:rPr>
              <a:t>Implementar Telemedicina y Telesalud, especialmente en las zonas rurales</a:t>
            </a:r>
          </a:p>
          <a:p>
            <a:pPr marL="285750" indent="-285750" algn="just">
              <a:lnSpc>
                <a:spcPct val="150000"/>
              </a:lnSpc>
              <a:buFont typeface="Wingdings" panose="05000000000000000000" pitchFamily="2" charset="2"/>
              <a:buChar char="Ø"/>
            </a:pPr>
            <a:r>
              <a:rPr lang="es-CO" sz="2400" dirty="0">
                <a:latin typeface="Bio Sans Light" panose="020B0406020202040204" pitchFamily="34" charset="0"/>
                <a:cs typeface="Microsoft Tai Le" panose="020B0502040204020203" pitchFamily="34" charset="0"/>
              </a:rPr>
              <a:t>Aprovechamiento de la tecnología 5 g para la Salud</a:t>
            </a:r>
          </a:p>
          <a:p>
            <a:pPr marL="285750" indent="-285750" algn="just">
              <a:lnSpc>
                <a:spcPct val="150000"/>
              </a:lnSpc>
              <a:buFont typeface="Wingdings" panose="05000000000000000000" pitchFamily="2" charset="2"/>
              <a:buChar char="Ø"/>
            </a:pPr>
            <a:r>
              <a:rPr lang="es-CO" sz="2400" dirty="0">
                <a:latin typeface="Bio Sans Light" panose="020B0406020202040204" pitchFamily="34" charset="0"/>
                <a:cs typeface="Microsoft Tai Le" panose="020B0502040204020203" pitchFamily="34" charset="0"/>
              </a:rPr>
              <a:t>Prevención en salud mental.</a:t>
            </a:r>
          </a:p>
          <a:p>
            <a:pPr marL="285750" indent="-285750" algn="just">
              <a:lnSpc>
                <a:spcPct val="150000"/>
              </a:lnSpc>
              <a:buFont typeface="Wingdings" panose="05000000000000000000" pitchFamily="2" charset="2"/>
              <a:buChar char="Ø"/>
            </a:pPr>
            <a:r>
              <a:rPr lang="es-CO" sz="2400" dirty="0">
                <a:latin typeface="Bio Sans Light" panose="020B0406020202040204" pitchFamily="34" charset="0"/>
                <a:cs typeface="Microsoft Tai Le" panose="020B0502040204020203" pitchFamily="34" charset="0"/>
              </a:rPr>
              <a:t>Estilos de vida saludable</a:t>
            </a:r>
          </a:p>
          <a:p>
            <a:pPr marL="285750" indent="-285750" algn="just">
              <a:lnSpc>
                <a:spcPct val="150000"/>
              </a:lnSpc>
              <a:buFont typeface="Wingdings" panose="05000000000000000000" pitchFamily="2" charset="2"/>
              <a:buChar char="Ø"/>
            </a:pPr>
            <a:r>
              <a:rPr lang="es-CO" sz="2400" dirty="0">
                <a:latin typeface="Bio Sans Light" panose="020B0406020202040204" pitchFamily="34" charset="0"/>
                <a:cs typeface="Microsoft Tai Le" panose="020B0502040204020203" pitchFamily="34" charset="0"/>
              </a:rPr>
              <a:t>Iniciativa clúster de salud.</a:t>
            </a:r>
          </a:p>
          <a:p>
            <a:pPr marL="285750" indent="-285750" algn="just">
              <a:lnSpc>
                <a:spcPct val="150000"/>
              </a:lnSpc>
              <a:buFont typeface="Wingdings" panose="05000000000000000000" pitchFamily="2" charset="2"/>
              <a:buChar char="Ø"/>
            </a:pPr>
            <a:r>
              <a:rPr lang="es-CO" sz="2400" dirty="0">
                <a:latin typeface="Bio Sans Light" panose="020B0406020202040204" pitchFamily="34" charset="0"/>
                <a:cs typeface="Microsoft Tai Le" panose="020B0502040204020203" pitchFamily="34" charset="0"/>
              </a:rPr>
              <a:t>Entrega de medicamentos y diagnósticos a las zonas rurales</a:t>
            </a:r>
          </a:p>
        </p:txBody>
      </p:sp>
      <p:sp>
        <p:nvSpPr>
          <p:cNvPr id="8" name="CuadroTexto 7">
            <a:extLst>
              <a:ext uri="{FF2B5EF4-FFF2-40B4-BE49-F238E27FC236}">
                <a16:creationId xmlns:a16="http://schemas.microsoft.com/office/drawing/2014/main" id="{9B763302-E920-41DB-B3EE-7152536EB012}"/>
              </a:ext>
            </a:extLst>
          </p:cNvPr>
          <p:cNvSpPr txBox="1"/>
          <p:nvPr/>
        </p:nvSpPr>
        <p:spPr>
          <a:xfrm>
            <a:off x="5526872" y="238890"/>
            <a:ext cx="1138453"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SALUD</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33393050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ED8810B-40C6-6365-43BD-E357A2D5BA5D}"/>
              </a:ext>
            </a:extLst>
          </p:cNvPr>
          <p:cNvSpPr txBox="1"/>
          <p:nvPr/>
        </p:nvSpPr>
        <p:spPr>
          <a:xfrm>
            <a:off x="1312725" y="1302092"/>
            <a:ext cx="9566550" cy="3913059"/>
          </a:xfrm>
          <a:prstGeom prst="rect">
            <a:avLst/>
          </a:prstGeom>
          <a:noFill/>
        </p:spPr>
        <p:txBody>
          <a:bodyPr wrap="square" numCol="1">
            <a:spAutoFit/>
          </a:bodyPr>
          <a:lstStyle/>
          <a:p>
            <a:pPr marL="285750" indent="-285750" algn="just">
              <a:lnSpc>
                <a:spcPct val="150000"/>
              </a:lnSpc>
              <a:buFont typeface="Wingdings" panose="05000000000000000000" pitchFamily="2" charset="2"/>
              <a:buChar char="Ø"/>
            </a:pPr>
            <a:r>
              <a:rPr lang="es-CO" sz="2400" dirty="0">
                <a:latin typeface="Bio Sans Light" panose="020B0406020202040204" pitchFamily="34" charset="0"/>
                <a:cs typeface="Microsoft Tai Le" panose="020B0502040204020203" pitchFamily="34" charset="0"/>
              </a:rPr>
              <a:t>Suministro e instalación de Antenas de Comunicación para radios oficiales, de acuerdo con diagnóstico (Gob. Casanare)</a:t>
            </a:r>
          </a:p>
          <a:p>
            <a:pPr marL="285750" indent="-285750" algn="just">
              <a:lnSpc>
                <a:spcPct val="150000"/>
              </a:lnSpc>
              <a:buFont typeface="Wingdings" panose="05000000000000000000" pitchFamily="2" charset="2"/>
              <a:buChar char="Ø"/>
            </a:pPr>
            <a:r>
              <a:rPr lang="es-CO" sz="2400" dirty="0">
                <a:latin typeface="Bio Sans Light" panose="020B0406020202040204" pitchFamily="34" charset="0"/>
                <a:cs typeface="Microsoft Tai Le" panose="020B0502040204020203" pitchFamily="34" charset="0"/>
              </a:rPr>
              <a:t>Drones y cámaras de vigilancia</a:t>
            </a:r>
          </a:p>
          <a:p>
            <a:pPr marL="285750" indent="-285750" algn="just">
              <a:lnSpc>
                <a:spcPct val="150000"/>
              </a:lnSpc>
              <a:buFont typeface="Wingdings" panose="05000000000000000000" pitchFamily="2" charset="2"/>
              <a:buChar char="Ø"/>
            </a:pPr>
            <a:r>
              <a:rPr lang="es-CO" sz="2400" dirty="0">
                <a:latin typeface="Bio Sans Light" panose="020B0406020202040204" pitchFamily="34" charset="0"/>
                <a:cs typeface="Microsoft Tai Le" panose="020B0502040204020203" pitchFamily="34" charset="0"/>
              </a:rPr>
              <a:t>Alarmas comunitarias</a:t>
            </a:r>
          </a:p>
          <a:p>
            <a:pPr marL="285750" indent="-285750" algn="just">
              <a:lnSpc>
                <a:spcPct val="150000"/>
              </a:lnSpc>
              <a:buFont typeface="Wingdings" panose="05000000000000000000" pitchFamily="2" charset="2"/>
              <a:buChar char="Ø"/>
            </a:pPr>
            <a:r>
              <a:rPr lang="es-CO" sz="2400" dirty="0">
                <a:latin typeface="Bio Sans Light" panose="020B0406020202040204" pitchFamily="34" charset="0"/>
                <a:cs typeface="Microsoft Tai Le" panose="020B0502040204020203" pitchFamily="34" charset="0"/>
              </a:rPr>
              <a:t>Fortalecer la Inteligencia contra el crimen</a:t>
            </a:r>
          </a:p>
          <a:p>
            <a:pPr marL="285750" indent="-285750" algn="just">
              <a:lnSpc>
                <a:spcPct val="150000"/>
              </a:lnSpc>
              <a:buFont typeface="Wingdings" panose="05000000000000000000" pitchFamily="2" charset="2"/>
              <a:buChar char="Ø"/>
            </a:pPr>
            <a:r>
              <a:rPr lang="es-CO" sz="2400" dirty="0">
                <a:latin typeface="Bio Sans Light" panose="020B0406020202040204" pitchFamily="34" charset="0"/>
                <a:cs typeface="Microsoft Tai Le" panose="020B0502040204020203" pitchFamily="34" charset="0"/>
              </a:rPr>
              <a:t>Programas de </a:t>
            </a:r>
            <a:r>
              <a:rPr lang="es-ES" sz="2400" dirty="0">
                <a:latin typeface="Bio Sans Light" panose="020B0406020202040204" pitchFamily="34" charset="0"/>
                <a:cs typeface="Microsoft Tai Le" panose="020B0502040204020203" pitchFamily="34" charset="0"/>
              </a:rPr>
              <a:t>convivencia y la solución anticipada de conflicto</a:t>
            </a:r>
            <a:r>
              <a:rPr lang="es-CO" sz="2400" dirty="0">
                <a:latin typeface="Bio Sans Light" panose="020B0406020202040204" pitchFamily="34" charset="0"/>
                <a:cs typeface="Microsoft Tai Le" panose="020B0502040204020203" pitchFamily="34" charset="0"/>
              </a:rPr>
              <a:t>s</a:t>
            </a:r>
          </a:p>
          <a:p>
            <a:pPr marL="285750" indent="-285750" algn="just">
              <a:lnSpc>
                <a:spcPct val="150000"/>
              </a:lnSpc>
              <a:buFont typeface="Wingdings" panose="05000000000000000000" pitchFamily="2" charset="2"/>
              <a:buChar char="Ø"/>
            </a:pPr>
            <a:r>
              <a:rPr lang="es-CO" sz="2400" dirty="0">
                <a:latin typeface="Bio Sans Light" panose="020B0406020202040204" pitchFamily="34" charset="0"/>
                <a:cs typeface="Microsoft Tai Le" panose="020B0502040204020203" pitchFamily="34" charset="0"/>
              </a:rPr>
              <a:t>Programas de asociatividad para la cooperación</a:t>
            </a:r>
          </a:p>
        </p:txBody>
      </p:sp>
      <p:sp>
        <p:nvSpPr>
          <p:cNvPr id="9" name="CuadroTexto 8">
            <a:extLst>
              <a:ext uri="{FF2B5EF4-FFF2-40B4-BE49-F238E27FC236}">
                <a16:creationId xmlns:a16="http://schemas.microsoft.com/office/drawing/2014/main" id="{F2FE1E24-ED65-4A5F-B26C-509265B92DF8}"/>
              </a:ext>
            </a:extLst>
          </p:cNvPr>
          <p:cNvSpPr txBox="1"/>
          <p:nvPr/>
        </p:nvSpPr>
        <p:spPr>
          <a:xfrm>
            <a:off x="5157381" y="238890"/>
            <a:ext cx="1877437"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SEGURIDAD</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6582175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EB75897-D3F9-EF91-AD12-F68981B30800}"/>
              </a:ext>
            </a:extLst>
          </p:cNvPr>
          <p:cNvSpPr txBox="1"/>
          <p:nvPr/>
        </p:nvSpPr>
        <p:spPr>
          <a:xfrm>
            <a:off x="4300783" y="775633"/>
            <a:ext cx="3590429" cy="369332"/>
          </a:xfrm>
          <a:prstGeom prst="rect">
            <a:avLst/>
          </a:prstGeom>
          <a:noFill/>
        </p:spPr>
        <p:txBody>
          <a:bodyPr wrap="square" rtlCol="0">
            <a:spAutoFit/>
          </a:bodyPr>
          <a:lstStyle/>
          <a:p>
            <a:pPr algn="ctr"/>
            <a:r>
              <a:rPr lang="es-CO" b="1" dirty="0">
                <a:latin typeface="Bio Sans" panose="020B0506020202040204" pitchFamily="34" charset="0"/>
              </a:rPr>
              <a:t>DEPARTAMENTO DEL CASANARE</a:t>
            </a:r>
          </a:p>
        </p:txBody>
      </p:sp>
      <p:sp>
        <p:nvSpPr>
          <p:cNvPr id="6" name="CuadroTexto 5">
            <a:extLst>
              <a:ext uri="{FF2B5EF4-FFF2-40B4-BE49-F238E27FC236}">
                <a16:creationId xmlns:a16="http://schemas.microsoft.com/office/drawing/2014/main" id="{FEE99505-8F6D-E04C-571E-8E5726E3ECD2}"/>
              </a:ext>
            </a:extLst>
          </p:cNvPr>
          <p:cNvSpPr txBox="1"/>
          <p:nvPr/>
        </p:nvSpPr>
        <p:spPr>
          <a:xfrm>
            <a:off x="457199" y="1970632"/>
            <a:ext cx="11451265" cy="4016484"/>
          </a:xfrm>
          <a:prstGeom prst="rect">
            <a:avLst/>
          </a:prstGeom>
          <a:noFill/>
        </p:spPr>
        <p:txBody>
          <a:bodyPr wrap="square">
            <a:spAutoFit/>
          </a:bodyPr>
          <a:lstStyle/>
          <a:p>
            <a:r>
              <a:rPr lang="es-ES" sz="1700" b="0" i="0" dirty="0">
                <a:solidFill>
                  <a:srgbClr val="000000"/>
                </a:solidFill>
                <a:effectLst/>
                <a:latin typeface="Bio Sans Light" panose="020B0406020202040204" pitchFamily="34" charset="0"/>
              </a:rPr>
              <a:t>1- La construcción y el mejoramiento de la infraestructura vial</a:t>
            </a:r>
            <a:r>
              <a:rPr lang="es-ES" sz="1700" dirty="0">
                <a:solidFill>
                  <a:srgbClr val="000000"/>
                </a:solidFill>
                <a:latin typeface="Bio Sans Light" panose="020B0406020202040204" pitchFamily="34" charset="0"/>
              </a:rPr>
              <a:t> son </a:t>
            </a:r>
            <a:r>
              <a:rPr lang="es-ES" sz="1700" b="0" i="0" dirty="0">
                <a:solidFill>
                  <a:srgbClr val="000000"/>
                </a:solidFill>
                <a:effectLst/>
                <a:latin typeface="Bio Sans Light" panose="020B0406020202040204" pitchFamily="34" charset="0"/>
              </a:rPr>
              <a:t>un detonante para el desarrollo productivo. </a:t>
            </a:r>
            <a:br>
              <a:rPr lang="es-ES" sz="1700" dirty="0">
                <a:latin typeface="Bio Sans Light" panose="020B0406020202040204" pitchFamily="34" charset="0"/>
              </a:rPr>
            </a:br>
            <a:br>
              <a:rPr lang="es-ES" sz="1700" dirty="0">
                <a:latin typeface="Bio Sans Light" panose="020B0406020202040204" pitchFamily="34" charset="0"/>
              </a:rPr>
            </a:br>
            <a:r>
              <a:rPr lang="es-ES" sz="1700" b="0" i="0" dirty="0">
                <a:solidFill>
                  <a:srgbClr val="000000"/>
                </a:solidFill>
                <a:effectLst/>
                <a:latin typeface="Bio Sans Light" panose="020B0406020202040204" pitchFamily="34" charset="0"/>
              </a:rPr>
              <a:t>2- La educación con énfasis en la generación de habilidades blandas y laborales es determinante para seguir impulsando el crecimiento del departamento de Casanare.</a:t>
            </a:r>
          </a:p>
          <a:p>
            <a:br>
              <a:rPr lang="es-ES" sz="1700" dirty="0">
                <a:latin typeface="Bio Sans Light" panose="020B0406020202040204" pitchFamily="34" charset="0"/>
              </a:rPr>
            </a:br>
            <a:r>
              <a:rPr lang="es-ES" sz="1700" b="0" i="0" dirty="0">
                <a:solidFill>
                  <a:srgbClr val="000000"/>
                </a:solidFill>
                <a:effectLst/>
                <a:latin typeface="Bio Sans Light" panose="020B0406020202040204" pitchFamily="34" charset="0"/>
              </a:rPr>
              <a:t>3- Se debe ampliar la cobertura de internet al 100% del territorio y la población del departamento, para que este puede ser un instrumento de transformación social.</a:t>
            </a:r>
          </a:p>
          <a:p>
            <a:r>
              <a:rPr lang="es-ES" sz="1700" b="0" i="0" dirty="0">
                <a:solidFill>
                  <a:srgbClr val="000000"/>
                </a:solidFill>
                <a:effectLst/>
                <a:latin typeface="Bio Sans Light" panose="020B0406020202040204" pitchFamily="34" charset="0"/>
              </a:rPr>
              <a:t> </a:t>
            </a:r>
            <a:br>
              <a:rPr lang="es-ES" sz="1700" dirty="0">
                <a:latin typeface="Bio Sans Light" panose="020B0406020202040204" pitchFamily="34" charset="0"/>
              </a:rPr>
            </a:br>
            <a:r>
              <a:rPr lang="es-ES" sz="1700" b="0" i="0" dirty="0">
                <a:solidFill>
                  <a:srgbClr val="000000"/>
                </a:solidFill>
                <a:effectLst/>
                <a:latin typeface="Bio Sans Light" panose="020B0406020202040204" pitchFamily="34" charset="0"/>
              </a:rPr>
              <a:t>4- Para aprovechar las tecnologías digitales e impulsar nuevas dinámicas productivas, y sociales, se requieren programas que conlleven a la apropiación de habilidades digitales.</a:t>
            </a:r>
          </a:p>
          <a:p>
            <a:r>
              <a:rPr lang="es-ES" sz="1700" b="0" i="0" dirty="0">
                <a:solidFill>
                  <a:srgbClr val="000000"/>
                </a:solidFill>
                <a:effectLst/>
                <a:latin typeface="Bio Sans Light" panose="020B0406020202040204" pitchFamily="34" charset="0"/>
              </a:rPr>
              <a:t> </a:t>
            </a:r>
            <a:br>
              <a:rPr lang="es-ES" sz="1700" dirty="0">
                <a:latin typeface="Bio Sans Light" panose="020B0406020202040204" pitchFamily="34" charset="0"/>
              </a:rPr>
            </a:br>
            <a:r>
              <a:rPr lang="es-ES" sz="1700" b="0" i="0" dirty="0">
                <a:solidFill>
                  <a:srgbClr val="000000"/>
                </a:solidFill>
                <a:effectLst/>
                <a:latin typeface="Bio Sans Light" panose="020B0406020202040204" pitchFamily="34" charset="0"/>
              </a:rPr>
              <a:t>5- La transición energética regional es un poderoso proceso de articulación a las necesidades ambientales globales y creación de nuevas dinámicas económicas, para lo cual Casanare cuenta con ventajas comparativas por el nivel de luminosidad solar y sus reservas de gas natural, entre otros factores.</a:t>
            </a:r>
            <a:br>
              <a:rPr lang="es-ES" sz="1700" dirty="0">
                <a:latin typeface="Bio Sans Light" panose="020B0406020202040204" pitchFamily="34" charset="0"/>
              </a:rPr>
            </a:br>
            <a:endParaRPr lang="es-CO" sz="1700" dirty="0">
              <a:latin typeface="Bio Sans Light" panose="020B0406020202040204" pitchFamily="34" charset="0"/>
            </a:endParaRPr>
          </a:p>
        </p:txBody>
      </p:sp>
      <p:sp>
        <p:nvSpPr>
          <p:cNvPr id="7" name="CuadroTexto 6">
            <a:extLst>
              <a:ext uri="{FF2B5EF4-FFF2-40B4-BE49-F238E27FC236}">
                <a16:creationId xmlns:a16="http://schemas.microsoft.com/office/drawing/2014/main" id="{97FC29FC-75ED-4200-96D1-CF96F00CAF0E}"/>
              </a:ext>
            </a:extLst>
          </p:cNvPr>
          <p:cNvSpPr txBox="1"/>
          <p:nvPr/>
        </p:nvSpPr>
        <p:spPr>
          <a:xfrm>
            <a:off x="1985846" y="238890"/>
            <a:ext cx="8220520"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PLANES DE DESARROLLO TERRITORIALES 2024 - 2026</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
        <p:nvSpPr>
          <p:cNvPr id="9" name="CuadroTexto 8">
            <a:extLst>
              <a:ext uri="{FF2B5EF4-FFF2-40B4-BE49-F238E27FC236}">
                <a16:creationId xmlns:a16="http://schemas.microsoft.com/office/drawing/2014/main" id="{E402CB89-258E-4DAC-9BFE-426A046B6C40}"/>
              </a:ext>
            </a:extLst>
          </p:cNvPr>
          <p:cNvSpPr txBox="1"/>
          <p:nvPr/>
        </p:nvSpPr>
        <p:spPr>
          <a:xfrm>
            <a:off x="4300783" y="1281598"/>
            <a:ext cx="4075962" cy="523220"/>
          </a:xfrm>
          <a:prstGeom prst="rect">
            <a:avLst/>
          </a:prstGeom>
          <a:noFill/>
        </p:spPr>
        <p:txBody>
          <a:bodyPr wrap="square">
            <a:spAutoFit/>
          </a:bodyPr>
          <a:lstStyle/>
          <a:p>
            <a:pPr algn="ctr"/>
            <a:r>
              <a:rPr lang="es-CO" sz="2800" b="1" dirty="0">
                <a:solidFill>
                  <a:srgbClr val="C00000"/>
                </a:solidFill>
                <a:latin typeface="Bio Sans" panose="020B0506020202040204" pitchFamily="34" charset="0"/>
              </a:rPr>
              <a:t>RECOMENDACIONES</a:t>
            </a:r>
          </a:p>
        </p:txBody>
      </p:sp>
    </p:spTree>
    <p:extLst>
      <p:ext uri="{BB962C8B-B14F-4D97-AF65-F5344CB8AC3E}">
        <p14:creationId xmlns:p14="http://schemas.microsoft.com/office/powerpoint/2010/main" val="497220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7335C7A3-3489-45FF-BC8D-28FC06429346}"/>
              </a:ext>
            </a:extLst>
          </p:cNvPr>
          <p:cNvSpPr/>
          <p:nvPr/>
        </p:nvSpPr>
        <p:spPr>
          <a:xfrm>
            <a:off x="1851968" y="2248786"/>
            <a:ext cx="2415232"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O" dirty="0">
                <a:solidFill>
                  <a:srgbClr val="44546A">
                    <a:lumMod val="50000"/>
                  </a:srgbClr>
                </a:solidFill>
                <a:latin typeface="Bio Sans" panose="020B0506020202040204" pitchFamily="34" charset="0"/>
                <a:ea typeface="Microsoft JhengHei" panose="020B0604030504040204" pitchFamily="34" charset="-120"/>
                <a:cs typeface="Microsoft Tai Le" panose="020B0502040204020203" pitchFamily="34" charset="0"/>
              </a:rPr>
              <a:t>P</a:t>
            </a:r>
            <a:r>
              <a:rPr kumimoji="0" lang="es-CO" b="0" i="0" u="none" strike="noStrike" kern="1200" cap="none" spc="0" normalizeH="0" baseline="0" noProof="0" dirty="0" err="1">
                <a:ln>
                  <a:noFill/>
                </a:ln>
                <a:solidFill>
                  <a:srgbClr val="44546A">
                    <a:lumMod val="50000"/>
                  </a:srgbClr>
                </a:solidFill>
                <a:effectLst/>
                <a:uLnTx/>
                <a:uFillTx/>
                <a:latin typeface="Bio Sans" panose="020B0506020202040204" pitchFamily="34" charset="0"/>
                <a:ea typeface="Microsoft JhengHei" panose="020B0604030504040204" pitchFamily="34" charset="-120"/>
                <a:cs typeface="Microsoft Tai Le" panose="020B0502040204020203" pitchFamily="34" charset="0"/>
              </a:rPr>
              <a:t>roducción</a:t>
            </a:r>
            <a:r>
              <a:rPr kumimoji="0" lang="es-CO" b="0" i="0" u="none" strike="noStrike" kern="1200" cap="none" spc="0" normalizeH="0" baseline="0" noProof="0" dirty="0">
                <a:ln>
                  <a:noFill/>
                </a:ln>
                <a:solidFill>
                  <a:srgbClr val="44546A">
                    <a:lumMod val="50000"/>
                  </a:srgbClr>
                </a:solidFill>
                <a:effectLst/>
                <a:uLnTx/>
                <a:uFillTx/>
                <a:latin typeface="Bio Sans" panose="020B0506020202040204" pitchFamily="34" charset="0"/>
                <a:ea typeface="Microsoft JhengHei" panose="020B0604030504040204" pitchFamily="34" charset="-120"/>
                <a:cs typeface="Microsoft Tai Le" panose="020B0502040204020203" pitchFamily="34" charset="0"/>
              </a:rPr>
              <a:t> nacional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b="1" i="0" u="none" strike="noStrike" kern="1200" cap="none" spc="0" normalizeH="0" baseline="0" noProof="0" dirty="0">
                <a:ln>
                  <a:noFill/>
                </a:ln>
                <a:solidFill>
                  <a:srgbClr val="44546A">
                    <a:lumMod val="50000"/>
                  </a:srgbClr>
                </a:solidFill>
                <a:effectLst/>
                <a:uLnTx/>
                <a:uFillTx/>
                <a:latin typeface="Bio Sans" panose="020B0506020202040204" pitchFamily="34" charset="0"/>
                <a:ea typeface="Microsoft JhengHei" panose="020B0604030504040204" pitchFamily="34" charset="-120"/>
                <a:cs typeface="Microsoft Tai Le" panose="020B0502040204020203" pitchFamily="34" charset="0"/>
              </a:rPr>
              <a:t>GAS NATURAL</a:t>
            </a:r>
          </a:p>
        </p:txBody>
      </p:sp>
      <p:sp>
        <p:nvSpPr>
          <p:cNvPr id="8" name="Rectángulo 7">
            <a:extLst>
              <a:ext uri="{FF2B5EF4-FFF2-40B4-BE49-F238E27FC236}">
                <a16:creationId xmlns:a16="http://schemas.microsoft.com/office/drawing/2014/main" id="{E36CF628-A229-49A8-9EC3-207AFC19FAF3}"/>
              </a:ext>
            </a:extLst>
          </p:cNvPr>
          <p:cNvSpPr/>
          <p:nvPr/>
        </p:nvSpPr>
        <p:spPr>
          <a:xfrm>
            <a:off x="1851967" y="2997435"/>
            <a:ext cx="261298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O" dirty="0">
                <a:solidFill>
                  <a:srgbClr val="44546A">
                    <a:lumMod val="50000"/>
                  </a:srgbClr>
                </a:solidFill>
                <a:latin typeface="Bio Sans" panose="020B0506020202040204" pitchFamily="34" charset="0"/>
                <a:ea typeface="Microsoft JhengHei" panose="020B0604030504040204" pitchFamily="34" charset="-120"/>
                <a:cs typeface="Microsoft Tai Le" panose="020B0502040204020203" pitchFamily="34" charset="0"/>
              </a:rPr>
              <a:t>P</a:t>
            </a:r>
            <a:r>
              <a:rPr kumimoji="0" lang="es-CO" b="0" i="0" u="none" strike="noStrike" kern="1200" cap="none" spc="0" normalizeH="0" baseline="0" noProof="0" dirty="0" err="1">
                <a:ln>
                  <a:noFill/>
                </a:ln>
                <a:solidFill>
                  <a:srgbClr val="44546A">
                    <a:lumMod val="50000"/>
                  </a:srgbClr>
                </a:solidFill>
                <a:effectLst/>
                <a:uLnTx/>
                <a:uFillTx/>
                <a:latin typeface="Bio Sans" panose="020B0506020202040204" pitchFamily="34" charset="0"/>
                <a:ea typeface="Microsoft JhengHei" panose="020B0604030504040204" pitchFamily="34" charset="-120"/>
                <a:cs typeface="Microsoft Tai Le" panose="020B0502040204020203" pitchFamily="34" charset="0"/>
              </a:rPr>
              <a:t>roducción</a:t>
            </a:r>
            <a:r>
              <a:rPr kumimoji="0" lang="es-CO" b="0" i="0" u="none" strike="noStrike" kern="1200" cap="none" spc="0" normalizeH="0" baseline="0" noProof="0" dirty="0">
                <a:ln>
                  <a:noFill/>
                </a:ln>
                <a:solidFill>
                  <a:srgbClr val="44546A">
                    <a:lumMod val="50000"/>
                  </a:srgbClr>
                </a:solidFill>
                <a:effectLst/>
                <a:uLnTx/>
                <a:uFillTx/>
                <a:latin typeface="Bio Sans" panose="020B0506020202040204" pitchFamily="34" charset="0"/>
                <a:ea typeface="Microsoft JhengHei" panose="020B0604030504040204" pitchFamily="34" charset="-120"/>
                <a:cs typeface="Microsoft Tai Le" panose="020B0502040204020203" pitchFamily="34" charset="0"/>
              </a:rPr>
              <a:t> nacional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b="1" i="0" u="none" strike="noStrike" kern="1200" cap="none" spc="0" normalizeH="0" baseline="0" noProof="0" dirty="0">
                <a:ln>
                  <a:noFill/>
                </a:ln>
                <a:solidFill>
                  <a:srgbClr val="44546A">
                    <a:lumMod val="50000"/>
                  </a:srgbClr>
                </a:solidFill>
                <a:effectLst/>
                <a:uLnTx/>
                <a:uFillTx/>
                <a:latin typeface="Bio Sans" panose="020B0506020202040204" pitchFamily="34" charset="0"/>
                <a:ea typeface="Microsoft JhengHei" panose="020B0604030504040204" pitchFamily="34" charset="-120"/>
                <a:cs typeface="Microsoft Tai Le" panose="020B0502040204020203" pitchFamily="34" charset="0"/>
              </a:rPr>
              <a:t>ARROZ</a:t>
            </a:r>
          </a:p>
        </p:txBody>
      </p:sp>
      <p:sp>
        <p:nvSpPr>
          <p:cNvPr id="9" name="Rectángulo 8">
            <a:extLst>
              <a:ext uri="{FF2B5EF4-FFF2-40B4-BE49-F238E27FC236}">
                <a16:creationId xmlns:a16="http://schemas.microsoft.com/office/drawing/2014/main" id="{D40CC4F8-5280-4AC5-8EF6-467DFDD1F3E8}"/>
              </a:ext>
            </a:extLst>
          </p:cNvPr>
          <p:cNvSpPr/>
          <p:nvPr/>
        </p:nvSpPr>
        <p:spPr>
          <a:xfrm>
            <a:off x="1851967" y="3746084"/>
            <a:ext cx="267649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O" dirty="0">
                <a:solidFill>
                  <a:srgbClr val="44546A">
                    <a:lumMod val="50000"/>
                  </a:srgbClr>
                </a:solidFill>
                <a:latin typeface="Bio Sans" panose="020B0506020202040204" pitchFamily="34" charset="0"/>
                <a:ea typeface="Microsoft JhengHei" panose="020B0604030504040204" pitchFamily="34" charset="-120"/>
                <a:cs typeface="Microsoft Tai Le" panose="020B0502040204020203" pitchFamily="34" charset="0"/>
              </a:rPr>
              <a:t>P</a:t>
            </a:r>
            <a:r>
              <a:rPr kumimoji="0" lang="es-CO" b="0" i="0" u="none" strike="noStrike" kern="1200" cap="none" spc="0" normalizeH="0" baseline="0" noProof="0" dirty="0" err="1">
                <a:ln>
                  <a:noFill/>
                </a:ln>
                <a:solidFill>
                  <a:srgbClr val="44546A">
                    <a:lumMod val="50000"/>
                  </a:srgbClr>
                </a:solidFill>
                <a:effectLst/>
                <a:uLnTx/>
                <a:uFillTx/>
                <a:latin typeface="Bio Sans" panose="020B0506020202040204" pitchFamily="34" charset="0"/>
                <a:ea typeface="Microsoft JhengHei" panose="020B0604030504040204" pitchFamily="34" charset="-120"/>
                <a:cs typeface="Microsoft Tai Le" panose="020B0502040204020203" pitchFamily="34" charset="0"/>
              </a:rPr>
              <a:t>roducción</a:t>
            </a:r>
            <a:r>
              <a:rPr kumimoji="0" lang="es-CO" b="0" i="0" u="none" strike="noStrike" kern="1200" cap="none" spc="0" normalizeH="0" baseline="0" noProof="0" dirty="0">
                <a:ln>
                  <a:noFill/>
                </a:ln>
                <a:solidFill>
                  <a:srgbClr val="44546A">
                    <a:lumMod val="50000"/>
                  </a:srgbClr>
                </a:solidFill>
                <a:effectLst/>
                <a:uLnTx/>
                <a:uFillTx/>
                <a:latin typeface="Bio Sans" panose="020B0506020202040204" pitchFamily="34" charset="0"/>
                <a:ea typeface="Microsoft JhengHei" panose="020B0604030504040204" pitchFamily="34" charset="-120"/>
                <a:cs typeface="Microsoft Tai Le" panose="020B0502040204020203" pitchFamily="34" charset="0"/>
              </a:rPr>
              <a:t> nacional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b="1" i="0" u="none" strike="noStrike" kern="1200" cap="none" spc="0" normalizeH="0" baseline="0" noProof="0" dirty="0">
                <a:ln>
                  <a:noFill/>
                </a:ln>
                <a:solidFill>
                  <a:srgbClr val="44546A">
                    <a:lumMod val="50000"/>
                  </a:srgbClr>
                </a:solidFill>
                <a:effectLst/>
                <a:uLnTx/>
                <a:uFillTx/>
                <a:latin typeface="Bio Sans" panose="020B0506020202040204" pitchFamily="34" charset="0"/>
                <a:ea typeface="Microsoft JhengHei" panose="020B0604030504040204" pitchFamily="34" charset="-120"/>
                <a:cs typeface="Microsoft Tai Le" panose="020B0502040204020203" pitchFamily="34" charset="0"/>
              </a:rPr>
              <a:t>PETRÓLEO</a:t>
            </a:r>
          </a:p>
        </p:txBody>
      </p:sp>
      <p:sp>
        <p:nvSpPr>
          <p:cNvPr id="10" name="Rectángulo 9">
            <a:extLst>
              <a:ext uri="{FF2B5EF4-FFF2-40B4-BE49-F238E27FC236}">
                <a16:creationId xmlns:a16="http://schemas.microsoft.com/office/drawing/2014/main" id="{DF96FFA4-F0AE-4F04-845E-51CB5D6B043E}"/>
              </a:ext>
            </a:extLst>
          </p:cNvPr>
          <p:cNvSpPr/>
          <p:nvPr/>
        </p:nvSpPr>
        <p:spPr>
          <a:xfrm>
            <a:off x="1851967" y="4494733"/>
            <a:ext cx="2029022"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b="0" i="0" u="none" strike="noStrike" kern="1200" cap="none" spc="0" normalizeH="0" baseline="0" noProof="0" dirty="0">
                <a:ln>
                  <a:noFill/>
                </a:ln>
                <a:solidFill>
                  <a:srgbClr val="44546A">
                    <a:lumMod val="50000"/>
                  </a:srgbClr>
                </a:solidFill>
                <a:effectLst/>
                <a:uLnTx/>
                <a:uFillTx/>
                <a:latin typeface="Bio Sans" panose="020B0506020202040204" pitchFamily="34" charset="0"/>
                <a:ea typeface="Microsoft JhengHei" panose="020B0604030504040204" pitchFamily="34" charset="-120"/>
                <a:cs typeface="Microsoft Tai Le" panose="020B0502040204020203" pitchFamily="34" charset="0"/>
              </a:rPr>
              <a:t>Hato </a:t>
            </a:r>
            <a:endParaRPr kumimoji="0" lang="es-CO" b="0" i="0" u="none" strike="noStrike" kern="1200" cap="none" spc="0" normalizeH="0" baseline="0" noProof="0" dirty="0">
              <a:ln>
                <a:noFill/>
              </a:ln>
              <a:solidFill>
                <a:srgbClr val="44546A">
                  <a:lumMod val="50000"/>
                </a:srgbClr>
              </a:solidFill>
              <a:effectLst/>
              <a:uLnTx/>
              <a:uFillTx/>
              <a:latin typeface="Bio Sans" panose="020B0506020202040204" pitchFamily="34" charset="0"/>
              <a:ea typeface="Microsoft JhengHei" panose="020B0604030504040204" pitchFamily="34" charset="-120"/>
              <a:cs typeface="Microsoft Tai Le"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b="1" i="0" u="none" strike="noStrike" kern="1200" cap="none" spc="0" normalizeH="0" baseline="0" noProof="0" dirty="0">
                <a:ln>
                  <a:noFill/>
                </a:ln>
                <a:solidFill>
                  <a:srgbClr val="44546A">
                    <a:lumMod val="50000"/>
                  </a:srgbClr>
                </a:solidFill>
                <a:effectLst/>
                <a:uLnTx/>
                <a:uFillTx/>
                <a:latin typeface="Bio Sans" panose="020B0506020202040204" pitchFamily="34" charset="0"/>
                <a:ea typeface="Microsoft JhengHei" panose="020B0604030504040204" pitchFamily="34" charset="-120"/>
                <a:cs typeface="Microsoft Tai Le" panose="020B0502040204020203" pitchFamily="34" charset="0"/>
              </a:rPr>
              <a:t>GANADERO</a:t>
            </a:r>
            <a:endParaRPr kumimoji="0" lang="es-MX" b="1" i="0" u="none" strike="noStrike" kern="1200" cap="none" spc="0" normalizeH="0" baseline="0" noProof="0" dirty="0">
              <a:ln>
                <a:noFill/>
              </a:ln>
              <a:solidFill>
                <a:srgbClr val="44546A">
                  <a:lumMod val="50000"/>
                </a:srgbClr>
              </a:solidFill>
              <a:effectLst/>
              <a:uLnTx/>
              <a:uFillTx/>
              <a:latin typeface="Bio Sans" panose="020B0506020202040204" pitchFamily="34" charset="0"/>
              <a:ea typeface="Microsoft JhengHei" panose="020B0604030504040204" pitchFamily="34" charset="-120"/>
              <a:cs typeface="Microsoft Tai Le" panose="020B0502040204020203" pitchFamily="34" charset="0"/>
            </a:endParaRPr>
          </a:p>
        </p:txBody>
      </p:sp>
      <p:sp>
        <p:nvSpPr>
          <p:cNvPr id="11" name="Rectángulo 10">
            <a:extLst>
              <a:ext uri="{FF2B5EF4-FFF2-40B4-BE49-F238E27FC236}">
                <a16:creationId xmlns:a16="http://schemas.microsoft.com/office/drawing/2014/main" id="{E1EC906F-4BD0-41D9-BECD-E3CF60FF8AE3}"/>
              </a:ext>
            </a:extLst>
          </p:cNvPr>
          <p:cNvSpPr/>
          <p:nvPr/>
        </p:nvSpPr>
        <p:spPr>
          <a:xfrm>
            <a:off x="1851966" y="5243382"/>
            <a:ext cx="2258623"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i="0" u="none" strike="noStrike" kern="1200" cap="none" spc="0" normalizeH="0" baseline="0" noProof="0" dirty="0">
                <a:ln>
                  <a:noFill/>
                </a:ln>
                <a:solidFill>
                  <a:srgbClr val="44546A">
                    <a:lumMod val="50000"/>
                  </a:srgbClr>
                </a:solidFill>
                <a:effectLst/>
                <a:uLnTx/>
                <a:uFillTx/>
                <a:latin typeface="Bio Sans" panose="020B0506020202040204" pitchFamily="34" charset="0"/>
                <a:ea typeface="Microsoft JhengHei" panose="020B0604030504040204" pitchFamily="34" charset="-120"/>
                <a:cs typeface="Microsoft Tai Le" panose="020B0502040204020203" pitchFamily="34" charset="0"/>
              </a:rPr>
              <a:t>Producción</a:t>
            </a:r>
            <a:r>
              <a:rPr kumimoji="0" lang="es-MX" b="1" i="0" u="none" strike="noStrike" kern="1200" cap="none" spc="0" normalizeH="0" baseline="0" noProof="0" dirty="0">
                <a:ln>
                  <a:noFill/>
                </a:ln>
                <a:solidFill>
                  <a:srgbClr val="44546A">
                    <a:lumMod val="50000"/>
                  </a:srgbClr>
                </a:solidFill>
                <a:effectLst/>
                <a:uLnTx/>
                <a:uFillTx/>
                <a:latin typeface="Bio Sans" panose="020B0506020202040204" pitchFamily="34" charset="0"/>
                <a:ea typeface="Microsoft JhengHei" panose="020B0604030504040204" pitchFamily="34" charset="-120"/>
                <a:cs typeface="Microsoft Tai Le" panose="020B0502040204020203" pitchFamily="34" charset="0"/>
              </a:rPr>
              <a:t> </a:t>
            </a:r>
            <a:endParaRPr kumimoji="0" lang="es-CO" b="1" i="0" u="none" strike="noStrike" kern="1200" cap="none" spc="0" normalizeH="0" baseline="0" noProof="0" dirty="0">
              <a:ln>
                <a:noFill/>
              </a:ln>
              <a:solidFill>
                <a:srgbClr val="44546A">
                  <a:lumMod val="50000"/>
                </a:srgbClr>
              </a:solidFill>
              <a:effectLst/>
              <a:uLnTx/>
              <a:uFillTx/>
              <a:latin typeface="Bio Sans" panose="020B0506020202040204" pitchFamily="34" charset="0"/>
              <a:ea typeface="Microsoft JhengHei" panose="020B0604030504040204" pitchFamily="34" charset="-120"/>
              <a:cs typeface="Microsoft Tai Le"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b="1" i="0" u="none" strike="noStrike" kern="1200" cap="none" spc="0" normalizeH="0" baseline="0" noProof="0" dirty="0">
                <a:ln>
                  <a:noFill/>
                </a:ln>
                <a:solidFill>
                  <a:srgbClr val="44546A">
                    <a:lumMod val="50000"/>
                  </a:srgbClr>
                </a:solidFill>
                <a:effectLst/>
                <a:uLnTx/>
                <a:uFillTx/>
                <a:latin typeface="Bio Sans" panose="020B0506020202040204" pitchFamily="34" charset="0"/>
                <a:ea typeface="Microsoft JhengHei" panose="020B0604030504040204" pitchFamily="34" charset="-120"/>
                <a:cs typeface="Microsoft Tai Le" panose="020B0502040204020203" pitchFamily="34" charset="0"/>
              </a:rPr>
              <a:t>PALMA DE ACEITE</a:t>
            </a:r>
            <a:endParaRPr kumimoji="0" lang="es-MX" b="1" i="0" u="none" strike="noStrike" kern="1200" cap="none" spc="0" normalizeH="0" baseline="0" noProof="0" dirty="0">
              <a:ln>
                <a:noFill/>
              </a:ln>
              <a:solidFill>
                <a:srgbClr val="44546A">
                  <a:lumMod val="50000"/>
                </a:srgbClr>
              </a:solidFill>
              <a:effectLst/>
              <a:uLnTx/>
              <a:uFillTx/>
              <a:latin typeface="Bio Sans" panose="020B0506020202040204" pitchFamily="34" charset="0"/>
              <a:ea typeface="Microsoft JhengHei" panose="020B0604030504040204" pitchFamily="34" charset="-120"/>
              <a:cs typeface="Microsoft Tai Le" panose="020B0502040204020203" pitchFamily="34" charset="0"/>
            </a:endParaRPr>
          </a:p>
        </p:txBody>
      </p:sp>
      <p:sp>
        <p:nvSpPr>
          <p:cNvPr id="14" name="Rectángulo 13">
            <a:extLst>
              <a:ext uri="{FF2B5EF4-FFF2-40B4-BE49-F238E27FC236}">
                <a16:creationId xmlns:a16="http://schemas.microsoft.com/office/drawing/2014/main" id="{1693F179-6B97-435C-A1A2-CCA90C2C3F4C}"/>
              </a:ext>
            </a:extLst>
          </p:cNvPr>
          <p:cNvSpPr/>
          <p:nvPr/>
        </p:nvSpPr>
        <p:spPr>
          <a:xfrm>
            <a:off x="1133416" y="2320015"/>
            <a:ext cx="614271" cy="523220"/>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0E3755"/>
                </a:solidFill>
                <a:effectLst/>
                <a:uLnTx/>
                <a:uFillTx/>
                <a:latin typeface="Bio Sans" panose="020B0506020202040204" pitchFamily="34" charset="0"/>
                <a:ea typeface="Microsoft JhengHei" panose="020B0604030504040204" pitchFamily="34" charset="-120"/>
                <a:cs typeface="Microsoft Tai Le" panose="020B0502040204020203" pitchFamily="34" charset="0"/>
              </a:rPr>
              <a:t>#1</a:t>
            </a:r>
            <a:endParaRPr kumimoji="0" lang="es-CO" sz="2800" b="1" i="0" u="none" strike="noStrike" kern="1200" cap="none" spc="0" normalizeH="0" baseline="0" noProof="0" dirty="0">
              <a:ln>
                <a:noFill/>
              </a:ln>
              <a:solidFill>
                <a:srgbClr val="0E3755"/>
              </a:solidFill>
              <a:effectLst/>
              <a:uLnTx/>
              <a:uFillTx/>
              <a:latin typeface="Bio Sans" panose="020B0506020202040204" pitchFamily="34" charset="0"/>
              <a:ea typeface="Microsoft JhengHei" panose="020B0604030504040204" pitchFamily="34" charset="-120"/>
              <a:cs typeface="Microsoft Tai Le" panose="020B0502040204020203" pitchFamily="34" charset="0"/>
            </a:endParaRPr>
          </a:p>
        </p:txBody>
      </p:sp>
      <p:sp>
        <p:nvSpPr>
          <p:cNvPr id="16" name="Elipse 15">
            <a:extLst>
              <a:ext uri="{FF2B5EF4-FFF2-40B4-BE49-F238E27FC236}">
                <a16:creationId xmlns:a16="http://schemas.microsoft.com/office/drawing/2014/main" id="{DCEEAA80-0370-4640-B05F-060EFB16B0F6}"/>
              </a:ext>
            </a:extLst>
          </p:cNvPr>
          <p:cNvSpPr/>
          <p:nvPr/>
        </p:nvSpPr>
        <p:spPr>
          <a:xfrm>
            <a:off x="1170552" y="3037639"/>
            <a:ext cx="540000" cy="540000"/>
          </a:xfrm>
          <a:prstGeom prst="ellipse">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2400" b="1" i="0" u="none" strike="noStrike" kern="1200" cap="none" spc="0" normalizeH="0" baseline="0" noProof="0" dirty="0">
              <a:ln>
                <a:noFill/>
              </a:ln>
              <a:solidFill>
                <a:srgbClr val="0E3755"/>
              </a:solidFill>
              <a:effectLst/>
              <a:uLnTx/>
              <a:uFillTx/>
              <a:latin typeface="Bio Sans" panose="020B0506020202040204" pitchFamily="34" charset="0"/>
              <a:ea typeface="Microsoft JhengHei" panose="020B0604030504040204" pitchFamily="34" charset="-120"/>
              <a:cs typeface="Microsoft Tai Le" panose="020B0502040204020203" pitchFamily="34" charset="0"/>
            </a:endParaRPr>
          </a:p>
        </p:txBody>
      </p:sp>
      <p:sp>
        <p:nvSpPr>
          <p:cNvPr id="22" name="Elipse 21">
            <a:extLst>
              <a:ext uri="{FF2B5EF4-FFF2-40B4-BE49-F238E27FC236}">
                <a16:creationId xmlns:a16="http://schemas.microsoft.com/office/drawing/2014/main" id="{8D8D8CCF-7D6D-471E-BCF0-1FCA8A65A3E2}"/>
              </a:ext>
            </a:extLst>
          </p:cNvPr>
          <p:cNvSpPr/>
          <p:nvPr/>
        </p:nvSpPr>
        <p:spPr>
          <a:xfrm>
            <a:off x="1170552" y="5288157"/>
            <a:ext cx="540000" cy="540000"/>
          </a:xfrm>
          <a:prstGeom prst="ellipse">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2000" b="1" i="0" u="none" strike="noStrike" kern="1200" cap="none" spc="0" normalizeH="0" baseline="0" noProof="0" dirty="0">
              <a:ln>
                <a:noFill/>
              </a:ln>
              <a:solidFill>
                <a:srgbClr val="0E3755"/>
              </a:solidFill>
              <a:effectLst/>
              <a:uLnTx/>
              <a:uFillTx/>
              <a:latin typeface="Bio Sans" panose="020B0506020202040204" pitchFamily="34" charset="0"/>
              <a:ea typeface="Microsoft JhengHei" panose="020B0604030504040204" pitchFamily="34" charset="-120"/>
              <a:cs typeface="Microsoft Tai Le" panose="020B0502040204020203" pitchFamily="34" charset="0"/>
            </a:endParaRPr>
          </a:p>
        </p:txBody>
      </p:sp>
      <p:grpSp>
        <p:nvGrpSpPr>
          <p:cNvPr id="27" name="Grupo 26">
            <a:extLst>
              <a:ext uri="{FF2B5EF4-FFF2-40B4-BE49-F238E27FC236}">
                <a16:creationId xmlns:a16="http://schemas.microsoft.com/office/drawing/2014/main" id="{ABBDBB1E-8F2C-45C2-97FB-A7B2893A48A6}"/>
              </a:ext>
            </a:extLst>
          </p:cNvPr>
          <p:cNvGrpSpPr/>
          <p:nvPr/>
        </p:nvGrpSpPr>
        <p:grpSpPr>
          <a:xfrm>
            <a:off x="5477421" y="594157"/>
            <a:ext cx="6110813" cy="5870322"/>
            <a:chOff x="3989221" y="1098348"/>
            <a:chExt cx="5437480" cy="5418667"/>
          </a:xfrm>
        </p:grpSpPr>
        <p:graphicFrame>
          <p:nvGraphicFramePr>
            <p:cNvPr id="28" name="Diagrama 27">
              <a:extLst>
                <a:ext uri="{FF2B5EF4-FFF2-40B4-BE49-F238E27FC236}">
                  <a16:creationId xmlns:a16="http://schemas.microsoft.com/office/drawing/2014/main" id="{D70F1080-FA2A-4C3F-BAB8-F966A0E530AF}"/>
                </a:ext>
              </a:extLst>
            </p:cNvPr>
            <p:cNvGraphicFramePr/>
            <p:nvPr>
              <p:extLst>
                <p:ext uri="{D42A27DB-BD31-4B8C-83A1-F6EECF244321}">
                  <p14:modId xmlns:p14="http://schemas.microsoft.com/office/powerpoint/2010/main" val="4072967605"/>
                </p:ext>
              </p:extLst>
            </p:nvPr>
          </p:nvGraphicFramePr>
          <p:xfrm>
            <a:off x="3989221" y="1098348"/>
            <a:ext cx="543748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9" name="12 Imagen">
              <a:extLst>
                <a:ext uri="{FF2B5EF4-FFF2-40B4-BE49-F238E27FC236}">
                  <a16:creationId xmlns:a16="http://schemas.microsoft.com/office/drawing/2014/main" id="{32ED2630-EF87-4987-BCA5-CFE5DF64AF43}"/>
                </a:ext>
              </a:extLst>
            </p:cNvPr>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188898" y="1485913"/>
              <a:ext cx="576000" cy="576000"/>
            </a:xfrm>
            <a:prstGeom prst="rect">
              <a:avLst/>
            </a:prstGeom>
          </p:spPr>
        </p:pic>
        <p:pic>
          <p:nvPicPr>
            <p:cNvPr id="30" name="Picture 2" descr="C:\Users\PRO 4300\Downloads\palm-tree.png">
              <a:extLst>
                <a:ext uri="{FF2B5EF4-FFF2-40B4-BE49-F238E27FC236}">
                  <a16:creationId xmlns:a16="http://schemas.microsoft.com/office/drawing/2014/main" id="{0194BA0B-C66B-42BC-94EB-95C04ED303BE}"/>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45254" y="2478324"/>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 descr="C:\Users\PRO 4300\Downloads\sacred-cow.png">
              <a:extLst>
                <a:ext uri="{FF2B5EF4-FFF2-40B4-BE49-F238E27FC236}">
                  <a16:creationId xmlns:a16="http://schemas.microsoft.com/office/drawing/2014/main" id="{743011A6-DE88-4F53-A038-69553D34A23B}"/>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20856" y="3512378"/>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descr="C:\Users\PRO 4300\Downloads\oil-tower.png">
              <a:extLst>
                <a:ext uri="{FF2B5EF4-FFF2-40B4-BE49-F238E27FC236}">
                  <a16:creationId xmlns:a16="http://schemas.microsoft.com/office/drawing/2014/main" id="{DBE00A9F-C935-45D8-B30C-9DBC4D07B5B9}"/>
                </a:ext>
              </a:extLst>
            </p:cNvPr>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45254" y="4509575"/>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PRO 4300\Downloads\gas-level.png">
              <a:extLst>
                <a:ext uri="{FF2B5EF4-FFF2-40B4-BE49-F238E27FC236}">
                  <a16:creationId xmlns:a16="http://schemas.microsoft.com/office/drawing/2014/main" id="{DFB0BA64-865B-41DF-8F09-725050A25D3A}"/>
                </a:ext>
              </a:extLst>
            </p:cNvPr>
            <p:cNvPicPr>
              <a:picLocks noChangeAspect="1" noChangeArrowheads="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72856" y="5516836"/>
              <a:ext cx="648000" cy="648000"/>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CuadroTexto 33">
            <a:extLst>
              <a:ext uri="{FF2B5EF4-FFF2-40B4-BE49-F238E27FC236}">
                <a16:creationId xmlns:a16="http://schemas.microsoft.com/office/drawing/2014/main" id="{06AEA99D-B253-45EF-B7D8-02C9E525C1EB}"/>
              </a:ext>
            </a:extLst>
          </p:cNvPr>
          <p:cNvSpPr txBox="1"/>
          <p:nvPr/>
        </p:nvSpPr>
        <p:spPr>
          <a:xfrm>
            <a:off x="3852443" y="238890"/>
            <a:ext cx="4487126" cy="461665"/>
          </a:xfrm>
          <a:prstGeom prst="rect">
            <a:avLst/>
          </a:prstGeom>
          <a:solidFill>
            <a:srgbClr val="C00000"/>
          </a:solidFill>
        </p:spPr>
        <p:txBody>
          <a:bodyPr wrap="none" rtlCol="0">
            <a:spAutoFit/>
          </a:bodyPr>
          <a:lstStyle/>
          <a:p>
            <a:pPr algn="ctr"/>
            <a:r>
              <a:rPr lang="es-ES" sz="2400" spc="300" dirty="0">
                <a:solidFill>
                  <a:schemeClr val="bg1"/>
                </a:solidFill>
                <a:latin typeface="Bio Sans Light" panose="020B0406020202040204" pitchFamily="34" charset="0"/>
                <a:ea typeface="Microsoft JhengHei" panose="020B0604030504040204" pitchFamily="34" charset="-120"/>
              </a:rPr>
              <a:t>PERFIL </a:t>
            </a:r>
            <a:r>
              <a:rPr lang="es-ES" sz="2400" b="1" spc="300" dirty="0">
                <a:solidFill>
                  <a:schemeClr val="bg1"/>
                </a:solidFill>
                <a:latin typeface="Bio Sans" panose="020B0506020202040204" pitchFamily="34" charset="0"/>
                <a:ea typeface="Microsoft JhengHei" panose="020B0604030504040204" pitchFamily="34" charset="-120"/>
              </a:rPr>
              <a:t>AGROINDUSTRIAL</a:t>
            </a:r>
            <a:endParaRPr lang="es-CO" sz="2400" spc="300" baseline="30000" dirty="0">
              <a:solidFill>
                <a:schemeClr val="bg1"/>
              </a:solidFill>
              <a:latin typeface="Bio Sans Light" panose="020B0406020202040204" pitchFamily="34" charset="0"/>
              <a:ea typeface="Microsoft JhengHei" panose="020B0604030504040204" pitchFamily="34" charset="-120"/>
            </a:endParaRPr>
          </a:p>
        </p:txBody>
      </p:sp>
      <p:sp>
        <p:nvSpPr>
          <p:cNvPr id="36" name="CuadroTexto 35">
            <a:extLst>
              <a:ext uri="{FF2B5EF4-FFF2-40B4-BE49-F238E27FC236}">
                <a16:creationId xmlns:a16="http://schemas.microsoft.com/office/drawing/2014/main" id="{74912EF5-D226-4D54-AEDA-87518EBAC056}"/>
              </a:ext>
            </a:extLst>
          </p:cNvPr>
          <p:cNvSpPr txBox="1"/>
          <p:nvPr/>
        </p:nvSpPr>
        <p:spPr>
          <a:xfrm>
            <a:off x="1084627" y="859210"/>
            <a:ext cx="3394703"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srgbClr val="C00000"/>
                </a:solidFill>
                <a:effectLst/>
                <a:uLnTx/>
                <a:uFillTx/>
                <a:latin typeface="Bio Sans" panose="020B0506020202040204" pitchFamily="34" charset="0"/>
                <a:ea typeface="Microsoft JhengHei" panose="020B0604030504040204" pitchFamily="34" charset="-120"/>
                <a:cs typeface="Microsoft Tai Le" panose="020B0502040204020203" pitchFamily="34" charset="0"/>
              </a:rPr>
              <a:t>CASANARE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1800" i="0" u="none" strike="noStrike" kern="1200" cap="none" spc="0" normalizeH="0" baseline="0" noProof="0" dirty="0">
                <a:ln>
                  <a:noFill/>
                </a:ln>
                <a:solidFill>
                  <a:srgbClr val="C00000"/>
                </a:solidFill>
                <a:effectLst/>
                <a:uLnTx/>
                <a:uFillTx/>
                <a:latin typeface="Bio Sans" panose="020B0506020202040204" pitchFamily="34" charset="0"/>
                <a:ea typeface="Microsoft JhengHei" panose="020B0604030504040204" pitchFamily="34" charset="-120"/>
                <a:cs typeface="Microsoft Tai Le" panose="020B0502040204020203" pitchFamily="34" charset="0"/>
              </a:rPr>
              <a:t>COMO</a:t>
            </a:r>
            <a:r>
              <a:rPr kumimoji="0" lang="es-CO" sz="1800" i="0" u="none" strike="noStrike" kern="1200" cap="none" spc="0" normalizeH="0" noProof="0" dirty="0">
                <a:ln>
                  <a:noFill/>
                </a:ln>
                <a:solidFill>
                  <a:srgbClr val="C00000"/>
                </a:solidFill>
                <a:effectLst/>
                <a:uLnTx/>
                <a:uFillTx/>
                <a:latin typeface="Bio Sans" panose="020B0506020202040204" pitchFamily="34" charset="0"/>
                <a:ea typeface="Microsoft JhengHei" panose="020B0604030504040204" pitchFamily="34" charset="-120"/>
                <a:cs typeface="Microsoft Tai Le" panose="020B0502040204020203" pitchFamily="34" charset="0"/>
              </a:rPr>
              <a:t> </a:t>
            </a:r>
            <a:r>
              <a:rPr kumimoji="0" lang="es-CO" sz="1800" i="0" u="none" strike="noStrike" kern="1200" cap="none" spc="0" normalizeH="0" baseline="0" noProof="0" dirty="0">
                <a:ln>
                  <a:noFill/>
                </a:ln>
                <a:solidFill>
                  <a:srgbClr val="C00000"/>
                </a:solidFill>
                <a:effectLst/>
                <a:uLnTx/>
                <a:uFillTx/>
                <a:latin typeface="Bio Sans" panose="020B0506020202040204" pitchFamily="34" charset="0"/>
                <a:ea typeface="Microsoft JhengHei" panose="020B0604030504040204" pitchFamily="34" charset="-120"/>
                <a:cs typeface="Microsoft Tai Le" panose="020B0502040204020203" pitchFamily="34" charset="0"/>
              </a:rPr>
              <a:t>POTENCIA  AGROPECUARIA Y ENERGÉTICA</a:t>
            </a:r>
          </a:p>
        </p:txBody>
      </p:sp>
      <p:sp>
        <p:nvSpPr>
          <p:cNvPr id="39" name="Rectángulo 38">
            <a:extLst>
              <a:ext uri="{FF2B5EF4-FFF2-40B4-BE49-F238E27FC236}">
                <a16:creationId xmlns:a16="http://schemas.microsoft.com/office/drawing/2014/main" id="{28CBA71A-B7E1-41BB-8DE1-B804134273E3}"/>
              </a:ext>
            </a:extLst>
          </p:cNvPr>
          <p:cNvSpPr/>
          <p:nvPr/>
        </p:nvSpPr>
        <p:spPr>
          <a:xfrm>
            <a:off x="1133415" y="3072928"/>
            <a:ext cx="614271" cy="523220"/>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0E3755"/>
                </a:solidFill>
                <a:effectLst/>
                <a:uLnTx/>
                <a:uFillTx/>
                <a:latin typeface="Bio Sans" panose="020B0506020202040204" pitchFamily="34" charset="0"/>
                <a:ea typeface="Microsoft JhengHei" panose="020B0604030504040204" pitchFamily="34" charset="-120"/>
                <a:cs typeface="Microsoft Tai Le" panose="020B0502040204020203" pitchFamily="34" charset="0"/>
              </a:rPr>
              <a:t>#1</a:t>
            </a:r>
            <a:endParaRPr kumimoji="0" lang="es-CO" sz="2800" b="1" i="0" u="none" strike="noStrike" kern="1200" cap="none" spc="0" normalizeH="0" baseline="0" noProof="0" dirty="0">
              <a:ln>
                <a:noFill/>
              </a:ln>
              <a:solidFill>
                <a:srgbClr val="0E3755"/>
              </a:solidFill>
              <a:effectLst/>
              <a:uLnTx/>
              <a:uFillTx/>
              <a:latin typeface="Bio Sans" panose="020B0506020202040204" pitchFamily="34" charset="0"/>
              <a:ea typeface="Microsoft JhengHei" panose="020B0604030504040204" pitchFamily="34" charset="-120"/>
              <a:cs typeface="Microsoft Tai Le" panose="020B0502040204020203" pitchFamily="34" charset="0"/>
            </a:endParaRPr>
          </a:p>
        </p:txBody>
      </p:sp>
      <p:sp>
        <p:nvSpPr>
          <p:cNvPr id="40" name="Rectángulo 39">
            <a:extLst>
              <a:ext uri="{FF2B5EF4-FFF2-40B4-BE49-F238E27FC236}">
                <a16:creationId xmlns:a16="http://schemas.microsoft.com/office/drawing/2014/main" id="{9937D62F-97A7-40B7-A5B7-018479803163}"/>
              </a:ext>
            </a:extLst>
          </p:cNvPr>
          <p:cNvSpPr/>
          <p:nvPr/>
        </p:nvSpPr>
        <p:spPr>
          <a:xfrm>
            <a:off x="1152469" y="3825841"/>
            <a:ext cx="614271" cy="523220"/>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0E3755"/>
                </a:solidFill>
                <a:effectLst/>
                <a:uLnTx/>
                <a:uFillTx/>
                <a:latin typeface="Bio Sans" panose="020B0506020202040204" pitchFamily="34" charset="0"/>
                <a:ea typeface="Microsoft JhengHei" panose="020B0604030504040204" pitchFamily="34" charset="-120"/>
                <a:cs typeface="Microsoft Tai Le" panose="020B0502040204020203" pitchFamily="34" charset="0"/>
              </a:rPr>
              <a:t>#2</a:t>
            </a:r>
            <a:endParaRPr kumimoji="0" lang="es-CO" sz="2800" b="1" i="0" u="none" strike="noStrike" kern="1200" cap="none" spc="0" normalizeH="0" baseline="0" noProof="0" dirty="0">
              <a:ln>
                <a:noFill/>
              </a:ln>
              <a:solidFill>
                <a:srgbClr val="0E3755"/>
              </a:solidFill>
              <a:effectLst/>
              <a:uLnTx/>
              <a:uFillTx/>
              <a:latin typeface="Bio Sans" panose="020B0506020202040204" pitchFamily="34" charset="0"/>
              <a:ea typeface="Microsoft JhengHei" panose="020B0604030504040204" pitchFamily="34" charset="-120"/>
              <a:cs typeface="Microsoft Tai Le" panose="020B0502040204020203" pitchFamily="34" charset="0"/>
            </a:endParaRPr>
          </a:p>
        </p:txBody>
      </p:sp>
      <p:sp>
        <p:nvSpPr>
          <p:cNvPr id="41" name="Rectángulo 40">
            <a:extLst>
              <a:ext uri="{FF2B5EF4-FFF2-40B4-BE49-F238E27FC236}">
                <a16:creationId xmlns:a16="http://schemas.microsoft.com/office/drawing/2014/main" id="{2D3DC2B4-D7E3-4791-93BC-6A7E810C0A4F}"/>
              </a:ext>
            </a:extLst>
          </p:cNvPr>
          <p:cNvSpPr/>
          <p:nvPr/>
        </p:nvSpPr>
        <p:spPr>
          <a:xfrm>
            <a:off x="1186131" y="4516735"/>
            <a:ext cx="546945" cy="523220"/>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0E3755"/>
                </a:solidFill>
                <a:effectLst/>
                <a:uLnTx/>
                <a:uFillTx/>
                <a:latin typeface="Bio Sans" panose="020B0506020202040204" pitchFamily="34" charset="0"/>
                <a:ea typeface="Microsoft JhengHei" panose="020B0604030504040204" pitchFamily="34" charset="-120"/>
                <a:cs typeface="Microsoft Tai Le" panose="020B0502040204020203" pitchFamily="34" charset="0"/>
              </a:rPr>
              <a:t>#5</a:t>
            </a:r>
            <a:endParaRPr kumimoji="0" lang="es-CO" sz="2800" b="1" i="0" u="none" strike="noStrike" kern="1200" cap="none" spc="0" normalizeH="0" baseline="0" noProof="0" dirty="0">
              <a:ln>
                <a:noFill/>
              </a:ln>
              <a:solidFill>
                <a:srgbClr val="0E3755"/>
              </a:solidFill>
              <a:effectLst/>
              <a:uLnTx/>
              <a:uFillTx/>
              <a:latin typeface="Bio Sans" panose="020B0506020202040204" pitchFamily="34" charset="0"/>
              <a:ea typeface="Microsoft JhengHei" panose="020B0604030504040204" pitchFamily="34" charset="-120"/>
              <a:cs typeface="Microsoft Tai Le" panose="020B0502040204020203" pitchFamily="34" charset="0"/>
            </a:endParaRPr>
          </a:p>
        </p:txBody>
      </p:sp>
      <p:sp>
        <p:nvSpPr>
          <p:cNvPr id="42" name="Rectángulo 41">
            <a:extLst>
              <a:ext uri="{FF2B5EF4-FFF2-40B4-BE49-F238E27FC236}">
                <a16:creationId xmlns:a16="http://schemas.microsoft.com/office/drawing/2014/main" id="{20F6A73C-6A53-4636-8614-F69F5991F13B}"/>
              </a:ext>
            </a:extLst>
          </p:cNvPr>
          <p:cNvSpPr/>
          <p:nvPr/>
        </p:nvSpPr>
        <p:spPr>
          <a:xfrm>
            <a:off x="1166988" y="5304937"/>
            <a:ext cx="614271" cy="523220"/>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0E3755"/>
                </a:solidFill>
                <a:effectLst/>
                <a:uLnTx/>
                <a:uFillTx/>
                <a:latin typeface="Bio Sans" panose="020B0506020202040204" pitchFamily="34" charset="0"/>
                <a:ea typeface="Microsoft JhengHei" panose="020B0604030504040204" pitchFamily="34" charset="-120"/>
                <a:cs typeface="Microsoft Tai Le" panose="020B0502040204020203" pitchFamily="34" charset="0"/>
              </a:rPr>
              <a:t>#4</a:t>
            </a:r>
            <a:endParaRPr kumimoji="0" lang="es-CO" sz="2800" b="1" i="0" u="none" strike="noStrike" kern="1200" cap="none" spc="0" normalizeH="0" baseline="0" noProof="0" dirty="0">
              <a:ln>
                <a:noFill/>
              </a:ln>
              <a:solidFill>
                <a:srgbClr val="0E3755"/>
              </a:solidFill>
              <a:effectLst/>
              <a:uLnTx/>
              <a:uFillTx/>
              <a:latin typeface="Bio Sans" panose="020B0506020202040204" pitchFamily="34" charset="0"/>
              <a:ea typeface="Microsoft JhengHei" panose="020B0604030504040204" pitchFamily="34" charset="-120"/>
              <a:cs typeface="Microsoft Tai Le" panose="020B0502040204020203" pitchFamily="34" charset="0"/>
            </a:endParaRPr>
          </a:p>
        </p:txBody>
      </p:sp>
    </p:spTree>
    <p:extLst>
      <p:ext uri="{BB962C8B-B14F-4D97-AF65-F5344CB8AC3E}">
        <p14:creationId xmlns:p14="http://schemas.microsoft.com/office/powerpoint/2010/main" val="19097436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ED1D076C-F402-C5E4-61A8-EF96686F8AB1}"/>
              </a:ext>
            </a:extLst>
          </p:cNvPr>
          <p:cNvSpPr txBox="1"/>
          <p:nvPr/>
        </p:nvSpPr>
        <p:spPr>
          <a:xfrm>
            <a:off x="768770" y="1941451"/>
            <a:ext cx="10887740" cy="4278094"/>
          </a:xfrm>
          <a:prstGeom prst="rect">
            <a:avLst/>
          </a:prstGeom>
          <a:noFill/>
        </p:spPr>
        <p:txBody>
          <a:bodyPr wrap="square">
            <a:spAutoFit/>
          </a:bodyPr>
          <a:lstStyle/>
          <a:p>
            <a:pPr algn="just"/>
            <a:r>
              <a:rPr lang="es-ES" sz="1700" b="0" i="0" dirty="0">
                <a:solidFill>
                  <a:srgbClr val="000000"/>
                </a:solidFill>
                <a:effectLst/>
                <a:latin typeface="Bio Sans Light" panose="020B0406020202040204" pitchFamily="34" charset="0"/>
              </a:rPr>
              <a:t>6- Las universidades de la región deben incursionar de manera efectiva en procesos de innovación, investigación y desarrollo tecnológico con el fin de elevar la productividad y sostenibilidad de las principales apuestas económicas de Casanare.</a:t>
            </a:r>
          </a:p>
          <a:p>
            <a:pPr algn="just"/>
            <a:br>
              <a:rPr lang="es-ES" sz="1700" dirty="0">
                <a:latin typeface="Bio Sans Light" panose="020B0406020202040204" pitchFamily="34" charset="0"/>
              </a:rPr>
            </a:br>
            <a:r>
              <a:rPr lang="es-ES" sz="1700" b="0" i="0" dirty="0">
                <a:solidFill>
                  <a:srgbClr val="000000"/>
                </a:solidFill>
                <a:effectLst/>
                <a:latin typeface="Bio Sans Light" panose="020B0406020202040204" pitchFamily="34" charset="0"/>
              </a:rPr>
              <a:t>7- Es necesario consolidar una estrategia de atracción de inversión nacional y extranjera, no petrolera, que promueva la consolidación del proceso de diversificación y transformación productiva qué transita Casanare</a:t>
            </a:r>
          </a:p>
          <a:p>
            <a:pPr algn="just"/>
            <a:r>
              <a:rPr lang="es-ES" sz="1700" b="0" i="0" dirty="0">
                <a:solidFill>
                  <a:srgbClr val="000000"/>
                </a:solidFill>
                <a:effectLst/>
                <a:latin typeface="Bio Sans Light" panose="020B0406020202040204" pitchFamily="34" charset="0"/>
              </a:rPr>
              <a:t>. </a:t>
            </a:r>
            <a:br>
              <a:rPr lang="es-ES" sz="1700" dirty="0">
                <a:latin typeface="Bio Sans Light" panose="020B0406020202040204" pitchFamily="34" charset="0"/>
              </a:rPr>
            </a:br>
            <a:r>
              <a:rPr lang="es-ES" sz="1700" dirty="0">
                <a:latin typeface="Bio Sans Light" panose="020B0406020202040204" pitchFamily="34" charset="0"/>
              </a:rPr>
              <a:t>8</a:t>
            </a:r>
            <a:r>
              <a:rPr lang="es-ES" sz="1700" b="0" i="0" dirty="0">
                <a:solidFill>
                  <a:srgbClr val="000000"/>
                </a:solidFill>
                <a:effectLst/>
                <a:latin typeface="Bio Sans Light" panose="020B0406020202040204" pitchFamily="34" charset="0"/>
              </a:rPr>
              <a:t>- El departamento de Casanare y sus municipios necesitan mejorar su capacidad de recaudo y ahorro con el fin de fortalecer la suficiencia en ejecución de programas y proyectos para el bienestar y progreso de la población.</a:t>
            </a:r>
          </a:p>
          <a:p>
            <a:pPr algn="just"/>
            <a:endParaRPr lang="es-ES" sz="1700" dirty="0">
              <a:solidFill>
                <a:srgbClr val="000000"/>
              </a:solidFill>
              <a:latin typeface="Bio Sans Light" panose="020B0406020202040204" pitchFamily="34" charset="0"/>
            </a:endParaRPr>
          </a:p>
          <a:p>
            <a:r>
              <a:rPr lang="es-ES" sz="1700" b="0" i="0" dirty="0">
                <a:solidFill>
                  <a:srgbClr val="000000"/>
                </a:solidFill>
                <a:effectLst/>
                <a:latin typeface="Bio Sans Light" panose="020B0406020202040204" pitchFamily="34" charset="0"/>
              </a:rPr>
              <a:t>9- Debemos gestionar y concretar las metas del Plan de Desarrollo Nacional para Casanare, priorizando la infraestructura vial, el aeropuerto internacional, la plant</a:t>
            </a:r>
            <a:r>
              <a:rPr lang="es-ES" sz="1700" dirty="0">
                <a:solidFill>
                  <a:srgbClr val="000000"/>
                </a:solidFill>
                <a:latin typeface="Bio Sans Light" panose="020B0406020202040204" pitchFamily="34" charset="0"/>
              </a:rPr>
              <a:t>a de fertilizantes nitrogenados, así como la inversión en medio ambiente, </a:t>
            </a:r>
            <a:r>
              <a:rPr lang="es-ES" sz="1700" dirty="0" err="1">
                <a:solidFill>
                  <a:srgbClr val="000000"/>
                </a:solidFill>
                <a:latin typeface="Bio Sans Light" panose="020B0406020202040204" pitchFamily="34" charset="0"/>
              </a:rPr>
              <a:t>TIC´s</a:t>
            </a:r>
            <a:r>
              <a:rPr lang="es-ES" sz="1700" dirty="0">
                <a:solidFill>
                  <a:srgbClr val="000000"/>
                </a:solidFill>
                <a:latin typeface="Bio Sans Light" panose="020B0406020202040204" pitchFamily="34" charset="0"/>
              </a:rPr>
              <a:t> y cultura.</a:t>
            </a:r>
          </a:p>
          <a:p>
            <a:endParaRPr lang="es-ES" sz="1700" dirty="0">
              <a:solidFill>
                <a:srgbClr val="000000"/>
              </a:solidFill>
              <a:latin typeface="Bio Sans Light" panose="020B0406020202040204" pitchFamily="34" charset="0"/>
            </a:endParaRPr>
          </a:p>
          <a:p>
            <a:r>
              <a:rPr lang="es-ES" sz="1700" dirty="0">
                <a:solidFill>
                  <a:srgbClr val="000000"/>
                </a:solidFill>
                <a:latin typeface="Bio Sans Light" panose="020B0406020202040204" pitchFamily="34" charset="0"/>
              </a:rPr>
              <a:t>10- Alianzas público-privadas para la gestión de recursos de inversión para </a:t>
            </a:r>
            <a:r>
              <a:rPr lang="es-ES" sz="1700">
                <a:solidFill>
                  <a:srgbClr val="000000"/>
                </a:solidFill>
                <a:latin typeface="Bio Sans Light" panose="020B0406020202040204" pitchFamily="34" charset="0"/>
              </a:rPr>
              <a:t>el Departamento</a:t>
            </a:r>
            <a:r>
              <a:rPr lang="es-ES" sz="1700" dirty="0">
                <a:solidFill>
                  <a:srgbClr val="000000"/>
                </a:solidFill>
                <a:latin typeface="Bio Sans Light" panose="020B0406020202040204" pitchFamily="34" charset="0"/>
              </a:rPr>
              <a:t>.</a:t>
            </a:r>
            <a:br>
              <a:rPr lang="es-ES" sz="1700" dirty="0">
                <a:latin typeface="Bio Sans Light" panose="020B0406020202040204" pitchFamily="34" charset="0"/>
              </a:rPr>
            </a:br>
            <a:endParaRPr lang="es-CO" sz="1700" dirty="0">
              <a:latin typeface="Bio Sans Light" panose="020B0406020202040204" pitchFamily="34" charset="0"/>
            </a:endParaRPr>
          </a:p>
        </p:txBody>
      </p:sp>
      <p:sp>
        <p:nvSpPr>
          <p:cNvPr id="7" name="CuadroTexto 6">
            <a:extLst>
              <a:ext uri="{FF2B5EF4-FFF2-40B4-BE49-F238E27FC236}">
                <a16:creationId xmlns:a16="http://schemas.microsoft.com/office/drawing/2014/main" id="{5B6BBC8D-DC9A-4841-B930-0D0E8E492E04}"/>
              </a:ext>
            </a:extLst>
          </p:cNvPr>
          <p:cNvSpPr txBox="1"/>
          <p:nvPr/>
        </p:nvSpPr>
        <p:spPr>
          <a:xfrm>
            <a:off x="4300783" y="775633"/>
            <a:ext cx="3590429" cy="369332"/>
          </a:xfrm>
          <a:prstGeom prst="rect">
            <a:avLst/>
          </a:prstGeom>
          <a:noFill/>
        </p:spPr>
        <p:txBody>
          <a:bodyPr wrap="square" rtlCol="0">
            <a:spAutoFit/>
          </a:bodyPr>
          <a:lstStyle/>
          <a:p>
            <a:pPr algn="ctr"/>
            <a:r>
              <a:rPr lang="es-CO" b="1" dirty="0">
                <a:latin typeface="Bio Sans" panose="020B0506020202040204" pitchFamily="34" charset="0"/>
              </a:rPr>
              <a:t>DEPARTAMENTO DEL CASANARE</a:t>
            </a:r>
          </a:p>
        </p:txBody>
      </p:sp>
      <p:sp>
        <p:nvSpPr>
          <p:cNvPr id="8" name="CuadroTexto 7">
            <a:extLst>
              <a:ext uri="{FF2B5EF4-FFF2-40B4-BE49-F238E27FC236}">
                <a16:creationId xmlns:a16="http://schemas.microsoft.com/office/drawing/2014/main" id="{43910EAC-FEFF-415D-B35B-01BAEFE7BEC9}"/>
              </a:ext>
            </a:extLst>
          </p:cNvPr>
          <p:cNvSpPr txBox="1"/>
          <p:nvPr/>
        </p:nvSpPr>
        <p:spPr>
          <a:xfrm>
            <a:off x="1985846" y="238890"/>
            <a:ext cx="8220520"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PLANES DE DESARROLLO TERRITORIALES 2024 - 2026</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
        <p:nvSpPr>
          <p:cNvPr id="9" name="CuadroTexto 8">
            <a:extLst>
              <a:ext uri="{FF2B5EF4-FFF2-40B4-BE49-F238E27FC236}">
                <a16:creationId xmlns:a16="http://schemas.microsoft.com/office/drawing/2014/main" id="{1B6E9B1C-AAD1-41A1-BF2A-85C5739EADF6}"/>
              </a:ext>
            </a:extLst>
          </p:cNvPr>
          <p:cNvSpPr txBox="1"/>
          <p:nvPr/>
        </p:nvSpPr>
        <p:spPr>
          <a:xfrm>
            <a:off x="4300783" y="1281598"/>
            <a:ext cx="3823714" cy="523220"/>
          </a:xfrm>
          <a:prstGeom prst="rect">
            <a:avLst/>
          </a:prstGeom>
          <a:noFill/>
        </p:spPr>
        <p:txBody>
          <a:bodyPr wrap="square">
            <a:spAutoFit/>
          </a:bodyPr>
          <a:lstStyle/>
          <a:p>
            <a:pPr algn="ctr"/>
            <a:r>
              <a:rPr lang="es-CO" sz="2800" b="1" dirty="0">
                <a:solidFill>
                  <a:srgbClr val="C00000"/>
                </a:solidFill>
                <a:latin typeface="Bio Sans" panose="020B0506020202040204" pitchFamily="34" charset="0"/>
              </a:rPr>
              <a:t>RECOMENDACIONES</a:t>
            </a:r>
          </a:p>
        </p:txBody>
      </p:sp>
    </p:spTree>
    <p:extLst>
      <p:ext uri="{BB962C8B-B14F-4D97-AF65-F5344CB8AC3E}">
        <p14:creationId xmlns:p14="http://schemas.microsoft.com/office/powerpoint/2010/main" val="37153736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ED1D076C-F402-C5E4-61A8-EF96686F8AB1}"/>
              </a:ext>
            </a:extLst>
          </p:cNvPr>
          <p:cNvSpPr txBox="1"/>
          <p:nvPr/>
        </p:nvSpPr>
        <p:spPr>
          <a:xfrm>
            <a:off x="1120588" y="2138675"/>
            <a:ext cx="10410416" cy="3276282"/>
          </a:xfrm>
          <a:prstGeom prst="rect">
            <a:avLst/>
          </a:prstGeom>
          <a:noFill/>
        </p:spPr>
        <p:txBody>
          <a:bodyPr wrap="square">
            <a:spAutoFit/>
          </a:bodyPr>
          <a:lstStyle/>
          <a:p>
            <a:pPr algn="just">
              <a:lnSpc>
                <a:spcPct val="150000"/>
              </a:lnSpc>
            </a:pPr>
            <a:r>
              <a:rPr lang="es-ES" sz="2000" dirty="0">
                <a:latin typeface="Bio Sans Light" panose="020B0406020202040204" pitchFamily="34" charset="0"/>
              </a:rPr>
              <a:t>Agenda de trabajo para el Plan de Desarrollo Departamental con los sectores del Consejo Gremial Casanare para conocer de cada uno su Diagnóstico y Metas prioritarias:</a:t>
            </a:r>
          </a:p>
          <a:p>
            <a:pPr algn="just">
              <a:lnSpc>
                <a:spcPct val="150000"/>
              </a:lnSpc>
            </a:pPr>
            <a:endParaRPr lang="es-ES" sz="2000" dirty="0">
              <a:latin typeface="Bio Sans Light" panose="020B0406020202040204" pitchFamily="34" charset="0"/>
            </a:endParaRPr>
          </a:p>
          <a:p>
            <a:pPr algn="ctr">
              <a:lnSpc>
                <a:spcPct val="150000"/>
              </a:lnSpc>
            </a:pPr>
            <a:r>
              <a:rPr lang="es-ES" sz="2000" b="1" dirty="0">
                <a:latin typeface="Bio Sans Light" panose="020B0406020202040204" pitchFamily="34" charset="0"/>
              </a:rPr>
              <a:t>COTELCO,   FEDEPALMA ,    FEDEARROZ,     ANDI,     Sociedad de Ingenieros del Casanare,  FEDECACAO,  FEDEGÁN,   Sociedad de Arquitectos,  Asociación de Comerciantes,  Sociedad de Ornato y Mejoras Públicas, FENALCO,  ACP,  ASOORINOQUIA,  Cámara de Comercio de Casanare, CAMACOL,  Sociedad de Constructores de Casanare</a:t>
            </a:r>
            <a:endParaRPr lang="es-CO" sz="2000" b="1" dirty="0">
              <a:latin typeface="Bio Sans Light" panose="020B0406020202040204" pitchFamily="34" charset="0"/>
            </a:endParaRPr>
          </a:p>
        </p:txBody>
      </p:sp>
      <p:sp>
        <p:nvSpPr>
          <p:cNvPr id="7" name="CuadroTexto 6">
            <a:extLst>
              <a:ext uri="{FF2B5EF4-FFF2-40B4-BE49-F238E27FC236}">
                <a16:creationId xmlns:a16="http://schemas.microsoft.com/office/drawing/2014/main" id="{5B6BBC8D-DC9A-4841-B930-0D0E8E492E04}"/>
              </a:ext>
            </a:extLst>
          </p:cNvPr>
          <p:cNvSpPr txBox="1"/>
          <p:nvPr/>
        </p:nvSpPr>
        <p:spPr>
          <a:xfrm>
            <a:off x="4300783" y="775633"/>
            <a:ext cx="3590429" cy="369332"/>
          </a:xfrm>
          <a:prstGeom prst="rect">
            <a:avLst/>
          </a:prstGeom>
          <a:noFill/>
        </p:spPr>
        <p:txBody>
          <a:bodyPr wrap="square" rtlCol="0">
            <a:spAutoFit/>
          </a:bodyPr>
          <a:lstStyle/>
          <a:p>
            <a:pPr algn="ctr"/>
            <a:r>
              <a:rPr lang="es-CO" b="1" dirty="0">
                <a:latin typeface="Bio Sans" panose="020B0506020202040204" pitchFamily="34" charset="0"/>
              </a:rPr>
              <a:t>DEPARTAMENTO DEL CASANARE</a:t>
            </a:r>
          </a:p>
        </p:txBody>
      </p:sp>
      <p:sp>
        <p:nvSpPr>
          <p:cNvPr id="8" name="CuadroTexto 7">
            <a:extLst>
              <a:ext uri="{FF2B5EF4-FFF2-40B4-BE49-F238E27FC236}">
                <a16:creationId xmlns:a16="http://schemas.microsoft.com/office/drawing/2014/main" id="{43910EAC-FEFF-415D-B35B-01BAEFE7BEC9}"/>
              </a:ext>
            </a:extLst>
          </p:cNvPr>
          <p:cNvSpPr txBox="1"/>
          <p:nvPr/>
        </p:nvSpPr>
        <p:spPr>
          <a:xfrm>
            <a:off x="1985846" y="238890"/>
            <a:ext cx="8220520"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PLANES DE DESARROLLO TERRITORIALES 2024 - 2026</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
        <p:nvSpPr>
          <p:cNvPr id="9" name="CuadroTexto 8">
            <a:extLst>
              <a:ext uri="{FF2B5EF4-FFF2-40B4-BE49-F238E27FC236}">
                <a16:creationId xmlns:a16="http://schemas.microsoft.com/office/drawing/2014/main" id="{1B6E9B1C-AAD1-41A1-BF2A-85C5739EADF6}"/>
              </a:ext>
            </a:extLst>
          </p:cNvPr>
          <p:cNvSpPr txBox="1"/>
          <p:nvPr/>
        </p:nvSpPr>
        <p:spPr>
          <a:xfrm>
            <a:off x="4300783" y="1281598"/>
            <a:ext cx="3823714" cy="523220"/>
          </a:xfrm>
          <a:prstGeom prst="rect">
            <a:avLst/>
          </a:prstGeom>
          <a:noFill/>
        </p:spPr>
        <p:txBody>
          <a:bodyPr wrap="square">
            <a:spAutoFit/>
          </a:bodyPr>
          <a:lstStyle/>
          <a:p>
            <a:pPr algn="ctr"/>
            <a:r>
              <a:rPr lang="es-CO" sz="2800" b="1" dirty="0">
                <a:solidFill>
                  <a:srgbClr val="C00000"/>
                </a:solidFill>
                <a:latin typeface="Bio Sans" panose="020B0506020202040204" pitchFamily="34" charset="0"/>
              </a:rPr>
              <a:t>RECOMENDACIONES</a:t>
            </a:r>
          </a:p>
        </p:txBody>
      </p:sp>
    </p:spTree>
    <p:extLst>
      <p:ext uri="{BB962C8B-B14F-4D97-AF65-F5344CB8AC3E}">
        <p14:creationId xmlns:p14="http://schemas.microsoft.com/office/powerpoint/2010/main" val="2592671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4 CuadroTexto">
            <a:extLst>
              <a:ext uri="{FF2B5EF4-FFF2-40B4-BE49-F238E27FC236}">
                <a16:creationId xmlns:a16="http://schemas.microsoft.com/office/drawing/2014/main" id="{CD86B07F-2EAB-4B09-AFD6-A180A8305264}"/>
              </a:ext>
            </a:extLst>
          </p:cNvPr>
          <p:cNvSpPr txBox="1"/>
          <p:nvPr/>
        </p:nvSpPr>
        <p:spPr>
          <a:xfrm>
            <a:off x="3338506" y="349071"/>
            <a:ext cx="5514987" cy="461665"/>
          </a:xfrm>
          <a:prstGeom prst="rect">
            <a:avLst/>
          </a:prstGeom>
          <a:solidFill>
            <a:srgbClr val="C00000"/>
          </a:solidFill>
        </p:spPr>
        <p:txBody>
          <a:bodyPr wrap="square">
            <a:spAutoFit/>
          </a:bodyPr>
          <a:lstStyle/>
          <a:p>
            <a:pPr lvl="0" algn="ctr">
              <a:defRPr/>
            </a:pPr>
            <a:r>
              <a:rPr lang="es-ES" sz="2400" spc="300" dirty="0">
                <a:solidFill>
                  <a:schemeClr val="bg1"/>
                </a:solidFill>
                <a:latin typeface="Arial" panose="020B0604020202020204" pitchFamily="34" charset="0"/>
                <a:ea typeface="Ebrima" panose="02000000000000000000" pitchFamily="2" charset="0"/>
                <a:cs typeface="Arial" panose="020B0604020202020204" pitchFamily="34" charset="0"/>
              </a:rPr>
              <a:t>Inventario </a:t>
            </a:r>
            <a:r>
              <a:rPr lang="es-ES" sz="2400" b="1" spc="300" dirty="0">
                <a:solidFill>
                  <a:schemeClr val="bg1"/>
                </a:solidFill>
                <a:latin typeface="Arial Black" panose="020B0A04020102020204" pitchFamily="34" charset="0"/>
                <a:ea typeface="Ebrima" panose="02000000000000000000" pitchFamily="2" charset="0"/>
                <a:cs typeface="Arial" panose="020B0604020202020204" pitchFamily="34" charset="0"/>
              </a:rPr>
              <a:t>Industrial</a:t>
            </a:r>
            <a:r>
              <a:rPr lang="es-ES" sz="2400" spc="300" dirty="0">
                <a:solidFill>
                  <a:schemeClr val="bg1"/>
                </a:solidFill>
                <a:latin typeface="Arial" panose="020B0604020202020204" pitchFamily="34" charset="0"/>
                <a:ea typeface="Ebrima" panose="02000000000000000000" pitchFamily="2" charset="0"/>
                <a:cs typeface="Arial" panose="020B0604020202020204" pitchFamily="34" charset="0"/>
              </a:rPr>
              <a:t> 2023</a:t>
            </a:r>
          </a:p>
        </p:txBody>
      </p:sp>
      <p:sp>
        <p:nvSpPr>
          <p:cNvPr id="31" name="Rectángulo redondeado 89">
            <a:extLst>
              <a:ext uri="{FF2B5EF4-FFF2-40B4-BE49-F238E27FC236}">
                <a16:creationId xmlns:a16="http://schemas.microsoft.com/office/drawing/2014/main" id="{5504845D-CED8-48F6-9587-8AF993CFED90}"/>
              </a:ext>
            </a:extLst>
          </p:cNvPr>
          <p:cNvSpPr/>
          <p:nvPr/>
        </p:nvSpPr>
        <p:spPr>
          <a:xfrm>
            <a:off x="794119" y="1518025"/>
            <a:ext cx="1590478" cy="646986"/>
          </a:xfrm>
          <a:prstGeom prst="roundRect">
            <a:avLst/>
          </a:prstGeom>
          <a:noFill/>
          <a:ln>
            <a:noFill/>
          </a:ln>
        </p:spPr>
        <p:txBody>
          <a:bodyPr wrap="square">
            <a:spAutoFit/>
          </a:bodyPr>
          <a:lstStyle/>
          <a:p>
            <a:pPr algn="ctr"/>
            <a:r>
              <a:rPr lang="es-CO" sz="2000" dirty="0">
                <a:solidFill>
                  <a:srgbClr val="252525"/>
                </a:solidFill>
                <a:latin typeface="Arial Black" panose="020B0A04020102020204" pitchFamily="34" charset="0"/>
                <a:ea typeface="Microsoft JhengHei" panose="020B0604030504040204" pitchFamily="34" charset="-120"/>
                <a:cs typeface="Microsoft Tai Le" panose="020B0502040204020203" pitchFamily="34" charset="0"/>
              </a:rPr>
              <a:t>2</a:t>
            </a:r>
          </a:p>
          <a:p>
            <a:pPr algn="ctr"/>
            <a:r>
              <a:rPr lang="es-CO" sz="1200" dirty="0">
                <a:solidFill>
                  <a:srgbClr val="252525"/>
                </a:solidFill>
                <a:latin typeface="Arial" panose="020B0604020202020204" pitchFamily="34" charset="0"/>
                <a:ea typeface="Microsoft JhengHei" panose="020B0604030504040204" pitchFamily="34" charset="-120"/>
                <a:cs typeface="Arial" panose="020B0604020202020204" pitchFamily="34" charset="0"/>
              </a:rPr>
              <a:t>Termoeléctricas</a:t>
            </a:r>
          </a:p>
        </p:txBody>
      </p:sp>
      <p:sp>
        <p:nvSpPr>
          <p:cNvPr id="32" name="Rectángulo redondeado 89">
            <a:extLst>
              <a:ext uri="{FF2B5EF4-FFF2-40B4-BE49-F238E27FC236}">
                <a16:creationId xmlns:a16="http://schemas.microsoft.com/office/drawing/2014/main" id="{7C644355-4A6F-4AFB-95A2-70F052FF085C}"/>
              </a:ext>
            </a:extLst>
          </p:cNvPr>
          <p:cNvSpPr/>
          <p:nvPr/>
        </p:nvSpPr>
        <p:spPr>
          <a:xfrm>
            <a:off x="4874898" y="1499804"/>
            <a:ext cx="2046226" cy="851297"/>
          </a:xfrm>
          <a:prstGeom prst="roundRect">
            <a:avLst/>
          </a:prstGeom>
          <a:noFill/>
          <a:ln>
            <a:noFill/>
          </a:ln>
        </p:spPr>
        <p:txBody>
          <a:bodyPr wrap="square">
            <a:spAutoFit/>
          </a:bodyPr>
          <a:lstStyle/>
          <a:p>
            <a:pPr algn="ctr"/>
            <a:r>
              <a:rPr lang="es-MX" sz="2000" b="1" dirty="0">
                <a:latin typeface="Arial Black" panose="020B0A04020102020204" pitchFamily="34" charset="0"/>
                <a:ea typeface="Microsoft JhengHei" panose="020B0604030504040204" pitchFamily="34" charset="-120"/>
                <a:cs typeface="Microsoft Tai Le" panose="020B0502040204020203" pitchFamily="34" charset="0"/>
              </a:rPr>
              <a:t>20</a:t>
            </a:r>
            <a:endParaRPr lang="es-CO" sz="2000" b="1" dirty="0">
              <a:latin typeface="Arial Black" panose="020B0A04020102020204" pitchFamily="34" charset="0"/>
              <a:ea typeface="Microsoft JhengHei" panose="020B0604030504040204" pitchFamily="34" charset="-120"/>
              <a:cs typeface="Microsoft Tai Le" panose="020B0502040204020203" pitchFamily="34" charset="0"/>
            </a:endParaRPr>
          </a:p>
          <a:p>
            <a:pPr algn="ctr"/>
            <a:r>
              <a:rPr lang="es-CO" sz="1200" dirty="0">
                <a:latin typeface="Arial" panose="020B0604020202020204" pitchFamily="34" charset="0"/>
                <a:ea typeface="Microsoft JhengHei" panose="020B0604030504040204" pitchFamily="34" charset="-120"/>
                <a:cs typeface="Arial" panose="020B0604020202020204" pitchFamily="34" charset="0"/>
              </a:rPr>
              <a:t>Plantas secadoras de arroz </a:t>
            </a:r>
          </a:p>
        </p:txBody>
      </p:sp>
      <p:sp>
        <p:nvSpPr>
          <p:cNvPr id="33" name="Rectángulo redondeado 89">
            <a:extLst>
              <a:ext uri="{FF2B5EF4-FFF2-40B4-BE49-F238E27FC236}">
                <a16:creationId xmlns:a16="http://schemas.microsoft.com/office/drawing/2014/main" id="{E33C6253-D5A0-47E5-B721-31FF7B2FEB5F}"/>
              </a:ext>
            </a:extLst>
          </p:cNvPr>
          <p:cNvSpPr/>
          <p:nvPr/>
        </p:nvSpPr>
        <p:spPr>
          <a:xfrm>
            <a:off x="6927337" y="1495624"/>
            <a:ext cx="2581949" cy="851297"/>
          </a:xfrm>
          <a:prstGeom prst="roundRect">
            <a:avLst/>
          </a:prstGeom>
          <a:noFill/>
          <a:ln>
            <a:noFill/>
          </a:ln>
        </p:spPr>
        <p:txBody>
          <a:bodyPr wrap="square">
            <a:spAutoFit/>
          </a:bodyPr>
          <a:lstStyle/>
          <a:p>
            <a:pPr algn="ctr"/>
            <a:r>
              <a:rPr lang="es-ES" sz="2000" b="1" dirty="0">
                <a:latin typeface="Arial Black" panose="020B0A04020102020204" pitchFamily="34" charset="0"/>
                <a:ea typeface="Microsoft JhengHei" panose="020B0604030504040204" pitchFamily="34" charset="-120"/>
                <a:cs typeface="Microsoft Tai Le" panose="020B0502040204020203" pitchFamily="34" charset="0"/>
              </a:rPr>
              <a:t>8</a:t>
            </a:r>
            <a:endParaRPr lang="es-CO" sz="2000" b="1" dirty="0">
              <a:latin typeface="Arial Black" panose="020B0A04020102020204" pitchFamily="34" charset="0"/>
              <a:ea typeface="Microsoft JhengHei" panose="020B0604030504040204" pitchFamily="34" charset="-120"/>
              <a:cs typeface="Microsoft Tai Le" panose="020B0502040204020203" pitchFamily="34" charset="0"/>
            </a:endParaRPr>
          </a:p>
          <a:p>
            <a:pPr algn="ctr"/>
            <a:r>
              <a:rPr lang="es-CO" sz="1200" dirty="0">
                <a:latin typeface="Arial" panose="020B0604020202020204" pitchFamily="34" charset="0"/>
                <a:ea typeface="Microsoft JhengHei" panose="020B0604030504040204" pitchFamily="34" charset="-120"/>
                <a:cs typeface="Arial" panose="020B0604020202020204" pitchFamily="34" charset="0"/>
              </a:rPr>
              <a:t>Plantas industriales extractoras de aceite </a:t>
            </a:r>
          </a:p>
        </p:txBody>
      </p:sp>
      <p:sp>
        <p:nvSpPr>
          <p:cNvPr id="34" name="Rectángulo redondeado 89">
            <a:extLst>
              <a:ext uri="{FF2B5EF4-FFF2-40B4-BE49-F238E27FC236}">
                <a16:creationId xmlns:a16="http://schemas.microsoft.com/office/drawing/2014/main" id="{C5FF4E81-BA4D-457D-AD18-3C148BB25202}"/>
              </a:ext>
            </a:extLst>
          </p:cNvPr>
          <p:cNvSpPr/>
          <p:nvPr/>
        </p:nvSpPr>
        <p:spPr>
          <a:xfrm>
            <a:off x="649072" y="2996094"/>
            <a:ext cx="1872967" cy="646986"/>
          </a:xfrm>
          <a:prstGeom prst="roundRect">
            <a:avLst/>
          </a:prstGeom>
          <a:noFill/>
          <a:ln>
            <a:noFill/>
          </a:ln>
        </p:spPr>
        <p:txBody>
          <a:bodyPr wrap="square">
            <a:spAutoFit/>
          </a:bodyPr>
          <a:lstStyle/>
          <a:p>
            <a:pPr algn="ctr"/>
            <a:r>
              <a:rPr lang="es-MX" sz="2000" b="1" dirty="0">
                <a:latin typeface="Arial Black" panose="020B0A04020102020204" pitchFamily="34" charset="0"/>
                <a:ea typeface="Microsoft JhengHei" panose="020B0604030504040204" pitchFamily="34" charset="-120"/>
                <a:cs typeface="Microsoft Tai Le" panose="020B0502040204020203" pitchFamily="34" charset="0"/>
              </a:rPr>
              <a:t>2</a:t>
            </a:r>
            <a:endParaRPr lang="es-CO" sz="2000" b="1" dirty="0">
              <a:latin typeface="Arial Black" panose="020B0A04020102020204" pitchFamily="34" charset="0"/>
              <a:ea typeface="Microsoft JhengHei" panose="020B0604030504040204" pitchFamily="34" charset="-120"/>
              <a:cs typeface="Microsoft Tai Le" panose="020B0502040204020203" pitchFamily="34" charset="0"/>
            </a:endParaRPr>
          </a:p>
          <a:p>
            <a:pPr algn="ctr"/>
            <a:r>
              <a:rPr lang="es-CO" sz="1200" dirty="0">
                <a:latin typeface="Arial" panose="020B0604020202020204" pitchFamily="34" charset="0"/>
                <a:ea typeface="Microsoft JhengHei" panose="020B0604030504040204" pitchFamily="34" charset="-120"/>
                <a:cs typeface="Arial" panose="020B0604020202020204" pitchFamily="34" charset="0"/>
              </a:rPr>
              <a:t>Plantas de beneficio </a:t>
            </a:r>
          </a:p>
        </p:txBody>
      </p:sp>
      <p:sp>
        <p:nvSpPr>
          <p:cNvPr id="35" name="Rectángulo redondeado 89">
            <a:extLst>
              <a:ext uri="{FF2B5EF4-FFF2-40B4-BE49-F238E27FC236}">
                <a16:creationId xmlns:a16="http://schemas.microsoft.com/office/drawing/2014/main" id="{F622F8B0-6E16-41E8-90C3-B4B11D496AB3}"/>
              </a:ext>
            </a:extLst>
          </p:cNvPr>
          <p:cNvSpPr/>
          <p:nvPr/>
        </p:nvSpPr>
        <p:spPr>
          <a:xfrm>
            <a:off x="2381459" y="2978826"/>
            <a:ext cx="2570733" cy="646986"/>
          </a:xfrm>
          <a:prstGeom prst="roundRect">
            <a:avLst/>
          </a:prstGeom>
          <a:noFill/>
          <a:ln>
            <a:noFill/>
          </a:ln>
        </p:spPr>
        <p:txBody>
          <a:bodyPr wrap="square">
            <a:spAutoFit/>
          </a:bodyPr>
          <a:lstStyle/>
          <a:p>
            <a:pPr algn="ctr"/>
            <a:r>
              <a:rPr lang="es-MX" sz="2000" b="1" dirty="0">
                <a:latin typeface="Arial Black" panose="020B0A04020102020204" pitchFamily="34" charset="0"/>
                <a:ea typeface="Microsoft JhengHei" panose="020B0604030504040204" pitchFamily="34" charset="-120"/>
                <a:cs typeface="Microsoft Tai Le" panose="020B0502040204020203" pitchFamily="34" charset="0"/>
              </a:rPr>
              <a:t>39</a:t>
            </a:r>
            <a:endParaRPr lang="es-CO" sz="2000" b="1" dirty="0">
              <a:latin typeface="Arial Black" panose="020B0A04020102020204" pitchFamily="34" charset="0"/>
              <a:ea typeface="Microsoft JhengHei" panose="020B0604030504040204" pitchFamily="34" charset="-120"/>
              <a:cs typeface="Microsoft Tai Le" panose="020B0502040204020203" pitchFamily="34" charset="0"/>
            </a:endParaRPr>
          </a:p>
          <a:p>
            <a:pPr algn="ctr"/>
            <a:r>
              <a:rPr lang="es-CO" sz="1200" dirty="0">
                <a:latin typeface="Arial" panose="020B0604020202020204" pitchFamily="34" charset="0"/>
                <a:ea typeface="Microsoft JhengHei" panose="020B0604030504040204" pitchFamily="34" charset="-120"/>
                <a:cs typeface="Arial" panose="020B0604020202020204" pitchFamily="34" charset="0"/>
              </a:rPr>
              <a:t>Procesadoras de alimentos </a:t>
            </a:r>
          </a:p>
        </p:txBody>
      </p:sp>
      <p:sp>
        <p:nvSpPr>
          <p:cNvPr id="36" name="Rectángulo redondeado 89">
            <a:extLst>
              <a:ext uri="{FF2B5EF4-FFF2-40B4-BE49-F238E27FC236}">
                <a16:creationId xmlns:a16="http://schemas.microsoft.com/office/drawing/2014/main" id="{7B0413F5-4DFB-468C-9AD6-4C3F65ED725D}"/>
              </a:ext>
            </a:extLst>
          </p:cNvPr>
          <p:cNvSpPr/>
          <p:nvPr/>
        </p:nvSpPr>
        <p:spPr>
          <a:xfrm>
            <a:off x="4952192" y="2987286"/>
            <a:ext cx="1895541" cy="646986"/>
          </a:xfrm>
          <a:prstGeom prst="roundRect">
            <a:avLst/>
          </a:prstGeom>
          <a:noFill/>
          <a:ln>
            <a:noFill/>
          </a:ln>
        </p:spPr>
        <p:txBody>
          <a:bodyPr wrap="square">
            <a:spAutoFit/>
          </a:bodyPr>
          <a:lstStyle/>
          <a:p>
            <a:pPr algn="ctr"/>
            <a:r>
              <a:rPr lang="es-ES" sz="2000" b="1" dirty="0">
                <a:latin typeface="Arial Black" panose="020B0A04020102020204" pitchFamily="34" charset="0"/>
                <a:ea typeface="Microsoft JhengHei" panose="020B0604030504040204" pitchFamily="34" charset="-120"/>
                <a:cs typeface="Microsoft Tai Le" panose="020B0502040204020203" pitchFamily="34" charset="0"/>
              </a:rPr>
              <a:t>10</a:t>
            </a:r>
            <a:endParaRPr lang="es-CO" sz="2000" b="1" dirty="0">
              <a:latin typeface="Arial Black" panose="020B0A04020102020204" pitchFamily="34" charset="0"/>
              <a:ea typeface="Microsoft JhengHei" panose="020B0604030504040204" pitchFamily="34" charset="-120"/>
              <a:cs typeface="Microsoft Tai Le" panose="020B0502040204020203" pitchFamily="34" charset="0"/>
            </a:endParaRPr>
          </a:p>
          <a:p>
            <a:pPr algn="ctr"/>
            <a:r>
              <a:rPr lang="es-CO" sz="1200" dirty="0">
                <a:latin typeface="Arial" panose="020B0604020202020204" pitchFamily="34" charset="0"/>
                <a:ea typeface="Microsoft JhengHei" panose="020B0604030504040204" pitchFamily="34" charset="-120"/>
                <a:cs typeface="Arial" panose="020B0604020202020204" pitchFamily="34" charset="0"/>
              </a:rPr>
              <a:t>Fábricas de zapatos </a:t>
            </a:r>
          </a:p>
        </p:txBody>
      </p:sp>
      <p:sp>
        <p:nvSpPr>
          <p:cNvPr id="37" name="Rectángulo redondeado 89">
            <a:extLst>
              <a:ext uri="{FF2B5EF4-FFF2-40B4-BE49-F238E27FC236}">
                <a16:creationId xmlns:a16="http://schemas.microsoft.com/office/drawing/2014/main" id="{C59F3115-53FC-4AB6-A210-62F5BA776CCD}"/>
              </a:ext>
            </a:extLst>
          </p:cNvPr>
          <p:cNvSpPr/>
          <p:nvPr/>
        </p:nvSpPr>
        <p:spPr>
          <a:xfrm>
            <a:off x="6847733" y="2966310"/>
            <a:ext cx="2581949" cy="646986"/>
          </a:xfrm>
          <a:prstGeom prst="roundRect">
            <a:avLst/>
          </a:prstGeom>
          <a:noFill/>
          <a:ln>
            <a:noFill/>
          </a:ln>
        </p:spPr>
        <p:txBody>
          <a:bodyPr wrap="square">
            <a:spAutoFit/>
          </a:bodyPr>
          <a:lstStyle/>
          <a:p>
            <a:pPr algn="ctr"/>
            <a:r>
              <a:rPr lang="es-ES" sz="2000" b="1" dirty="0">
                <a:latin typeface="Arial Black" panose="020B0A04020102020204" pitchFamily="34" charset="0"/>
                <a:ea typeface="Microsoft JhengHei" panose="020B0604030504040204" pitchFamily="34" charset="-120"/>
                <a:cs typeface="Microsoft Tai Le" panose="020B0502040204020203" pitchFamily="34" charset="0"/>
              </a:rPr>
              <a:t>271</a:t>
            </a:r>
            <a:endParaRPr lang="es-CO" sz="2000" b="1" dirty="0">
              <a:latin typeface="Arial Black" panose="020B0A04020102020204" pitchFamily="34" charset="0"/>
              <a:ea typeface="Microsoft JhengHei" panose="020B0604030504040204" pitchFamily="34" charset="-120"/>
              <a:cs typeface="Microsoft Tai Le" panose="020B0502040204020203" pitchFamily="34" charset="0"/>
            </a:endParaRPr>
          </a:p>
          <a:p>
            <a:pPr algn="ctr"/>
            <a:r>
              <a:rPr lang="es-CO" sz="1200" dirty="0">
                <a:latin typeface="Arial" panose="020B0604020202020204" pitchFamily="34" charset="0"/>
                <a:ea typeface="Microsoft JhengHei" panose="020B0604030504040204" pitchFamily="34" charset="-120"/>
                <a:cs typeface="Arial" panose="020B0604020202020204" pitchFamily="34" charset="0"/>
              </a:rPr>
              <a:t>Empresas de Confecciones </a:t>
            </a:r>
          </a:p>
        </p:txBody>
      </p:sp>
      <p:sp>
        <p:nvSpPr>
          <p:cNvPr id="38" name="Rectángulo redondeado 89">
            <a:extLst>
              <a:ext uri="{FF2B5EF4-FFF2-40B4-BE49-F238E27FC236}">
                <a16:creationId xmlns:a16="http://schemas.microsoft.com/office/drawing/2014/main" id="{663E00A5-9E97-4C98-8DD3-A160C4CEDAF5}"/>
              </a:ext>
            </a:extLst>
          </p:cNvPr>
          <p:cNvSpPr/>
          <p:nvPr/>
        </p:nvSpPr>
        <p:spPr>
          <a:xfrm>
            <a:off x="524805" y="4398786"/>
            <a:ext cx="2121497" cy="646986"/>
          </a:xfrm>
          <a:prstGeom prst="roundRect">
            <a:avLst/>
          </a:prstGeom>
          <a:noFill/>
          <a:ln>
            <a:noFill/>
          </a:ln>
        </p:spPr>
        <p:txBody>
          <a:bodyPr wrap="square">
            <a:spAutoFit/>
          </a:bodyPr>
          <a:lstStyle/>
          <a:p>
            <a:pPr algn="ctr"/>
            <a:r>
              <a:rPr lang="es-ES" sz="2000" b="1" dirty="0">
                <a:latin typeface="Arial Black" panose="020B0A04020102020204" pitchFamily="34" charset="0"/>
                <a:ea typeface="Microsoft JhengHei" panose="020B0604030504040204" pitchFamily="34" charset="-120"/>
                <a:cs typeface="Microsoft Tai Le" panose="020B0502040204020203" pitchFamily="34" charset="0"/>
              </a:rPr>
              <a:t>4</a:t>
            </a:r>
            <a:endParaRPr lang="es-CO" sz="2000" b="1" dirty="0">
              <a:latin typeface="Arial Black" panose="020B0A04020102020204" pitchFamily="34" charset="0"/>
              <a:ea typeface="Microsoft JhengHei" panose="020B0604030504040204" pitchFamily="34" charset="-120"/>
              <a:cs typeface="Microsoft Tai Le" panose="020B0502040204020203" pitchFamily="34" charset="0"/>
            </a:endParaRPr>
          </a:p>
          <a:p>
            <a:pPr algn="ctr"/>
            <a:r>
              <a:rPr lang="es-CO" sz="1200" dirty="0">
                <a:latin typeface="Arial" panose="020B0604020202020204" pitchFamily="34" charset="0"/>
                <a:ea typeface="Microsoft JhengHei" panose="020B0604030504040204" pitchFamily="34" charset="-120"/>
                <a:cs typeface="Arial" panose="020B0604020202020204" pitchFamily="34" charset="0"/>
              </a:rPr>
              <a:t>Empresas de Plásticos </a:t>
            </a:r>
          </a:p>
        </p:txBody>
      </p:sp>
      <p:sp>
        <p:nvSpPr>
          <p:cNvPr id="39" name="Rectángulo redondeado 89">
            <a:extLst>
              <a:ext uri="{FF2B5EF4-FFF2-40B4-BE49-F238E27FC236}">
                <a16:creationId xmlns:a16="http://schemas.microsoft.com/office/drawing/2014/main" id="{B9E4A5F6-50C4-42C3-A90D-3BE8DA9FBD29}"/>
              </a:ext>
            </a:extLst>
          </p:cNvPr>
          <p:cNvSpPr/>
          <p:nvPr/>
        </p:nvSpPr>
        <p:spPr>
          <a:xfrm>
            <a:off x="2765791" y="4398786"/>
            <a:ext cx="1840851" cy="646986"/>
          </a:xfrm>
          <a:prstGeom prst="roundRect">
            <a:avLst/>
          </a:prstGeom>
          <a:noFill/>
          <a:ln>
            <a:noFill/>
          </a:ln>
        </p:spPr>
        <p:txBody>
          <a:bodyPr wrap="square">
            <a:spAutoFit/>
          </a:bodyPr>
          <a:lstStyle/>
          <a:p>
            <a:pPr algn="ctr"/>
            <a:r>
              <a:rPr lang="es-ES" sz="2000" b="1" dirty="0">
                <a:latin typeface="Arial Black" panose="020B0A04020102020204" pitchFamily="34" charset="0"/>
                <a:ea typeface="Microsoft JhengHei" panose="020B0604030504040204" pitchFamily="34" charset="-120"/>
                <a:cs typeface="Microsoft Tai Le" panose="020B0502040204020203" pitchFamily="34" charset="0"/>
              </a:rPr>
              <a:t>44</a:t>
            </a:r>
            <a:endParaRPr lang="es-CO" sz="2000" b="1" dirty="0">
              <a:latin typeface="Arial Black" panose="020B0A04020102020204" pitchFamily="34" charset="0"/>
              <a:ea typeface="Microsoft JhengHei" panose="020B0604030504040204" pitchFamily="34" charset="-120"/>
              <a:cs typeface="Microsoft Tai Le" panose="020B0502040204020203" pitchFamily="34" charset="0"/>
            </a:endParaRPr>
          </a:p>
          <a:p>
            <a:pPr algn="ctr"/>
            <a:r>
              <a:rPr lang="es-CO" sz="1200" dirty="0">
                <a:latin typeface="Arial" panose="020B0604020202020204" pitchFamily="34" charset="0"/>
                <a:ea typeface="Microsoft JhengHei" panose="020B0604030504040204" pitchFamily="34" charset="-120"/>
                <a:cs typeface="Arial" panose="020B0604020202020204" pitchFamily="34" charset="0"/>
              </a:rPr>
              <a:t>Fábricas de lácteos </a:t>
            </a:r>
          </a:p>
        </p:txBody>
      </p:sp>
      <p:sp>
        <p:nvSpPr>
          <p:cNvPr id="40" name="Rectángulo redondeado 89">
            <a:extLst>
              <a:ext uri="{FF2B5EF4-FFF2-40B4-BE49-F238E27FC236}">
                <a16:creationId xmlns:a16="http://schemas.microsoft.com/office/drawing/2014/main" id="{47EA3A39-6D00-4D43-BA4B-AEBCE41201AA}"/>
              </a:ext>
            </a:extLst>
          </p:cNvPr>
          <p:cNvSpPr/>
          <p:nvPr/>
        </p:nvSpPr>
        <p:spPr>
          <a:xfrm>
            <a:off x="4977585" y="4387676"/>
            <a:ext cx="1840851" cy="646986"/>
          </a:xfrm>
          <a:prstGeom prst="roundRect">
            <a:avLst/>
          </a:prstGeom>
          <a:noFill/>
          <a:ln>
            <a:noFill/>
          </a:ln>
        </p:spPr>
        <p:txBody>
          <a:bodyPr wrap="square">
            <a:spAutoFit/>
          </a:bodyPr>
          <a:lstStyle/>
          <a:p>
            <a:pPr algn="ctr"/>
            <a:r>
              <a:rPr lang="es-ES" sz="2000" b="1" dirty="0">
                <a:latin typeface="Arial Black" panose="020B0A04020102020204" pitchFamily="34" charset="0"/>
                <a:ea typeface="Microsoft JhengHei" panose="020B0604030504040204" pitchFamily="34" charset="-120"/>
                <a:cs typeface="Microsoft Tai Le" panose="020B0502040204020203" pitchFamily="34" charset="0"/>
              </a:rPr>
              <a:t>28</a:t>
            </a:r>
            <a:endParaRPr lang="es-CO" sz="2000" b="1" dirty="0">
              <a:latin typeface="Arial Black" panose="020B0A04020102020204" pitchFamily="34" charset="0"/>
              <a:ea typeface="Microsoft JhengHei" panose="020B0604030504040204" pitchFamily="34" charset="-120"/>
              <a:cs typeface="Microsoft Tai Le" panose="020B0502040204020203" pitchFamily="34" charset="0"/>
            </a:endParaRPr>
          </a:p>
          <a:p>
            <a:pPr algn="ctr"/>
            <a:r>
              <a:rPr lang="es-CO" sz="1200" dirty="0">
                <a:latin typeface="Arial" panose="020B0604020202020204" pitchFamily="34" charset="0"/>
                <a:ea typeface="Microsoft JhengHei" panose="020B0604030504040204" pitchFamily="34" charset="-120"/>
                <a:cs typeface="Arial" panose="020B0604020202020204" pitchFamily="34" charset="0"/>
              </a:rPr>
              <a:t>Fábrica de ladrillos</a:t>
            </a:r>
          </a:p>
        </p:txBody>
      </p:sp>
      <p:sp>
        <p:nvSpPr>
          <p:cNvPr id="41" name="Rectángulo redondeado 89">
            <a:extLst>
              <a:ext uri="{FF2B5EF4-FFF2-40B4-BE49-F238E27FC236}">
                <a16:creationId xmlns:a16="http://schemas.microsoft.com/office/drawing/2014/main" id="{109A204F-2A67-441E-9900-64469CDB9B6B}"/>
              </a:ext>
            </a:extLst>
          </p:cNvPr>
          <p:cNvSpPr/>
          <p:nvPr/>
        </p:nvSpPr>
        <p:spPr>
          <a:xfrm>
            <a:off x="7014996" y="4369875"/>
            <a:ext cx="2384264" cy="646986"/>
          </a:xfrm>
          <a:prstGeom prst="roundRect">
            <a:avLst/>
          </a:prstGeom>
          <a:noFill/>
          <a:ln>
            <a:noFill/>
          </a:ln>
        </p:spPr>
        <p:txBody>
          <a:bodyPr wrap="square">
            <a:spAutoFit/>
          </a:bodyPr>
          <a:lstStyle/>
          <a:p>
            <a:pPr algn="ctr"/>
            <a:r>
              <a:rPr lang="es-ES" sz="2000" b="1" dirty="0">
                <a:latin typeface="Arial Black" panose="020B0A04020102020204" pitchFamily="34" charset="0"/>
                <a:ea typeface="Microsoft JhengHei" panose="020B0604030504040204" pitchFamily="34" charset="-120"/>
                <a:cs typeface="Microsoft Tai Le" panose="020B0502040204020203" pitchFamily="34" charset="0"/>
              </a:rPr>
              <a:t>330</a:t>
            </a:r>
            <a:endParaRPr lang="es-CO" sz="2000" b="1" dirty="0">
              <a:latin typeface="Arial Black" panose="020B0A04020102020204" pitchFamily="34" charset="0"/>
              <a:ea typeface="Microsoft JhengHei" panose="020B0604030504040204" pitchFamily="34" charset="-120"/>
              <a:cs typeface="Microsoft Tai Le" panose="020B0502040204020203" pitchFamily="34" charset="0"/>
            </a:endParaRPr>
          </a:p>
          <a:p>
            <a:pPr algn="ctr"/>
            <a:r>
              <a:rPr lang="es-CO" sz="1200" dirty="0">
                <a:latin typeface="Arial" panose="020B0604020202020204" pitchFamily="34" charset="0"/>
                <a:ea typeface="Microsoft JhengHei" panose="020B0604030504040204" pitchFamily="34" charset="-120"/>
                <a:cs typeface="Arial" panose="020B0604020202020204" pitchFamily="34" charset="0"/>
              </a:rPr>
              <a:t>Industrias metalmecánicas</a:t>
            </a:r>
          </a:p>
        </p:txBody>
      </p:sp>
      <p:sp>
        <p:nvSpPr>
          <p:cNvPr id="42" name="Rectángulo 41">
            <a:extLst>
              <a:ext uri="{FF2B5EF4-FFF2-40B4-BE49-F238E27FC236}">
                <a16:creationId xmlns:a16="http://schemas.microsoft.com/office/drawing/2014/main" id="{189FD898-DB3A-49C7-91ED-DBCD2814442D}"/>
              </a:ext>
            </a:extLst>
          </p:cNvPr>
          <p:cNvSpPr/>
          <p:nvPr/>
        </p:nvSpPr>
        <p:spPr>
          <a:xfrm>
            <a:off x="3947226" y="6237430"/>
            <a:ext cx="184731" cy="369332"/>
          </a:xfrm>
          <a:prstGeom prst="rect">
            <a:avLst/>
          </a:prstGeom>
        </p:spPr>
        <p:txBody>
          <a:bodyPr wrap="none">
            <a:spAutoFit/>
          </a:bodyPr>
          <a:lstStyle/>
          <a:p>
            <a:endParaRPr lang="es-CO" dirty="0"/>
          </a:p>
        </p:txBody>
      </p:sp>
      <p:sp>
        <p:nvSpPr>
          <p:cNvPr id="43" name="Rectángulo redondeado 89">
            <a:extLst>
              <a:ext uri="{FF2B5EF4-FFF2-40B4-BE49-F238E27FC236}">
                <a16:creationId xmlns:a16="http://schemas.microsoft.com/office/drawing/2014/main" id="{F0FEA5A8-9D85-4A77-A68F-3EC68D36D893}"/>
              </a:ext>
            </a:extLst>
          </p:cNvPr>
          <p:cNvSpPr/>
          <p:nvPr/>
        </p:nvSpPr>
        <p:spPr>
          <a:xfrm>
            <a:off x="2802681" y="5809611"/>
            <a:ext cx="1926980" cy="646986"/>
          </a:xfrm>
          <a:prstGeom prst="roundRect">
            <a:avLst/>
          </a:prstGeom>
          <a:noFill/>
          <a:ln>
            <a:noFill/>
          </a:ln>
        </p:spPr>
        <p:txBody>
          <a:bodyPr wrap="square">
            <a:spAutoFit/>
          </a:bodyPr>
          <a:lstStyle/>
          <a:p>
            <a:pPr algn="ctr"/>
            <a:r>
              <a:rPr lang="es-ES" sz="2000" b="1" dirty="0">
                <a:latin typeface="Arial Black" panose="020B0A04020102020204" pitchFamily="34" charset="0"/>
                <a:ea typeface="Microsoft JhengHei" panose="020B0604030504040204" pitchFamily="34" charset="-120"/>
                <a:cs typeface="Microsoft Tai Le" panose="020B0502040204020203" pitchFamily="34" charset="0"/>
              </a:rPr>
              <a:t>31</a:t>
            </a:r>
            <a:endParaRPr lang="es-CO" sz="2000" b="1" dirty="0">
              <a:latin typeface="Arial Black" panose="020B0A04020102020204" pitchFamily="34" charset="0"/>
              <a:ea typeface="Microsoft JhengHei" panose="020B0604030504040204" pitchFamily="34" charset="-120"/>
              <a:cs typeface="Microsoft Tai Le" panose="020B0502040204020203" pitchFamily="34" charset="0"/>
            </a:endParaRPr>
          </a:p>
          <a:p>
            <a:pPr algn="ctr"/>
            <a:r>
              <a:rPr lang="es-CO" sz="1200" dirty="0">
                <a:latin typeface="Arial" panose="020B0604020202020204" pitchFamily="34" charset="0"/>
                <a:cs typeface="Arial" panose="020B0604020202020204" pitchFamily="34" charset="0"/>
              </a:rPr>
              <a:t>Fábricas de muebles</a:t>
            </a:r>
          </a:p>
        </p:txBody>
      </p:sp>
      <p:sp>
        <p:nvSpPr>
          <p:cNvPr id="44" name="Rectángulo redondeado 89">
            <a:extLst>
              <a:ext uri="{FF2B5EF4-FFF2-40B4-BE49-F238E27FC236}">
                <a16:creationId xmlns:a16="http://schemas.microsoft.com/office/drawing/2014/main" id="{23E0A168-0E2F-4ABB-96B1-13A6D92C4748}"/>
              </a:ext>
            </a:extLst>
          </p:cNvPr>
          <p:cNvSpPr/>
          <p:nvPr/>
        </p:nvSpPr>
        <p:spPr>
          <a:xfrm>
            <a:off x="4744767" y="5817427"/>
            <a:ext cx="2196597" cy="646986"/>
          </a:xfrm>
          <a:prstGeom prst="roundRect">
            <a:avLst/>
          </a:prstGeom>
          <a:noFill/>
          <a:ln>
            <a:noFill/>
          </a:ln>
        </p:spPr>
        <p:txBody>
          <a:bodyPr wrap="square">
            <a:spAutoFit/>
          </a:bodyPr>
          <a:lstStyle/>
          <a:p>
            <a:pPr algn="ctr"/>
            <a:r>
              <a:rPr lang="es-ES" sz="2000" b="1" dirty="0">
                <a:latin typeface="Arial Black" panose="020B0A04020102020204" pitchFamily="34" charset="0"/>
                <a:ea typeface="Microsoft JhengHei" panose="020B0604030504040204" pitchFamily="34" charset="-120"/>
                <a:cs typeface="Microsoft Tai Le" panose="020B0502040204020203" pitchFamily="34" charset="0"/>
              </a:rPr>
              <a:t>21</a:t>
            </a:r>
            <a:endParaRPr lang="es-CO" sz="2000" b="1" dirty="0">
              <a:latin typeface="Arial Black" panose="020B0A04020102020204" pitchFamily="34" charset="0"/>
              <a:ea typeface="Microsoft JhengHei" panose="020B0604030504040204" pitchFamily="34" charset="-120"/>
              <a:cs typeface="Microsoft Tai Le" panose="020B0502040204020203" pitchFamily="34" charset="0"/>
            </a:endParaRPr>
          </a:p>
          <a:p>
            <a:pPr algn="ctr"/>
            <a:r>
              <a:rPr lang="es-CO" sz="1200" dirty="0">
                <a:latin typeface="Arial" panose="020B0604020202020204" pitchFamily="34" charset="0"/>
                <a:ea typeface="Microsoft JhengHei" panose="020B0604030504040204" pitchFamily="34" charset="-120"/>
                <a:cs typeface="Arial" panose="020B0604020202020204" pitchFamily="34" charset="0"/>
              </a:rPr>
              <a:t>Industria de bebidas</a:t>
            </a:r>
          </a:p>
        </p:txBody>
      </p:sp>
      <p:sp>
        <p:nvSpPr>
          <p:cNvPr id="45" name="Rectángulo 44">
            <a:extLst>
              <a:ext uri="{FF2B5EF4-FFF2-40B4-BE49-F238E27FC236}">
                <a16:creationId xmlns:a16="http://schemas.microsoft.com/office/drawing/2014/main" id="{3E0EC89A-F97D-465D-AF6E-0B7996DC0A75}"/>
              </a:ext>
            </a:extLst>
          </p:cNvPr>
          <p:cNvSpPr/>
          <p:nvPr/>
        </p:nvSpPr>
        <p:spPr>
          <a:xfrm>
            <a:off x="9588030" y="2983273"/>
            <a:ext cx="2064197" cy="584775"/>
          </a:xfrm>
          <a:prstGeom prst="rect">
            <a:avLst/>
          </a:prstGeom>
        </p:spPr>
        <p:txBody>
          <a:bodyPr wrap="square">
            <a:spAutoFit/>
          </a:bodyPr>
          <a:lstStyle/>
          <a:p>
            <a:pPr algn="ctr"/>
            <a:r>
              <a:rPr lang="es-ES" sz="2000" b="1" dirty="0">
                <a:latin typeface="Arial Black" panose="020B0A04020102020204" pitchFamily="34" charset="0"/>
                <a:ea typeface="Microsoft JhengHei" panose="020B0604030504040204" pitchFamily="34" charset="-120"/>
                <a:cs typeface="Microsoft Tai Le" panose="020B0502040204020203" pitchFamily="34" charset="0"/>
              </a:rPr>
              <a:t>1</a:t>
            </a:r>
            <a:endParaRPr lang="es-CO" sz="2000" b="1" dirty="0">
              <a:latin typeface="Arial Black" panose="020B0A04020102020204" pitchFamily="34" charset="0"/>
              <a:ea typeface="Microsoft JhengHei" panose="020B0604030504040204" pitchFamily="34" charset="-120"/>
              <a:cs typeface="Microsoft Tai Le" panose="020B0502040204020203" pitchFamily="34" charset="0"/>
            </a:endParaRPr>
          </a:p>
          <a:p>
            <a:pPr algn="ctr"/>
            <a:r>
              <a:rPr lang="es-CO" sz="1200" dirty="0">
                <a:latin typeface="Arial" panose="020B0604020202020204" pitchFamily="34" charset="0"/>
                <a:cs typeface="Arial" panose="020B0604020202020204" pitchFamily="34" charset="0"/>
              </a:rPr>
              <a:t>Refinadora de petróleo</a:t>
            </a:r>
          </a:p>
        </p:txBody>
      </p:sp>
      <p:sp>
        <p:nvSpPr>
          <p:cNvPr id="46" name="Rectángulo 45">
            <a:extLst>
              <a:ext uri="{FF2B5EF4-FFF2-40B4-BE49-F238E27FC236}">
                <a16:creationId xmlns:a16="http://schemas.microsoft.com/office/drawing/2014/main" id="{9BCDB0E6-6E10-417A-B15C-7F4755067827}"/>
              </a:ext>
            </a:extLst>
          </p:cNvPr>
          <p:cNvSpPr/>
          <p:nvPr/>
        </p:nvSpPr>
        <p:spPr>
          <a:xfrm>
            <a:off x="9616690" y="1550767"/>
            <a:ext cx="2006876" cy="769441"/>
          </a:xfrm>
          <a:prstGeom prst="rect">
            <a:avLst/>
          </a:prstGeom>
        </p:spPr>
        <p:txBody>
          <a:bodyPr wrap="square">
            <a:spAutoFit/>
          </a:bodyPr>
          <a:lstStyle/>
          <a:p>
            <a:pPr algn="ctr"/>
            <a:r>
              <a:rPr lang="es-MX" sz="2000" b="1" dirty="0">
                <a:latin typeface="Arial Black" panose="020B0A04020102020204" pitchFamily="34" charset="0"/>
                <a:ea typeface="Microsoft JhengHei" panose="020B0604030504040204" pitchFamily="34" charset="-120"/>
                <a:cs typeface="Microsoft Tai Le" panose="020B0502040204020203" pitchFamily="34" charset="0"/>
              </a:rPr>
              <a:t>155</a:t>
            </a:r>
            <a:endParaRPr lang="es-CO" sz="2000" b="1" dirty="0">
              <a:latin typeface="Arial Black" panose="020B0A04020102020204" pitchFamily="34" charset="0"/>
              <a:ea typeface="Microsoft JhengHei" panose="020B0604030504040204" pitchFamily="34" charset="-120"/>
              <a:cs typeface="Microsoft Tai Le" panose="020B0502040204020203" pitchFamily="34" charset="0"/>
            </a:endParaRPr>
          </a:p>
          <a:p>
            <a:pPr algn="ctr"/>
            <a:r>
              <a:rPr lang="es-ES" sz="1200" dirty="0">
                <a:latin typeface="Arial" panose="020B0604020202020204" pitchFamily="34" charset="0"/>
                <a:cs typeface="Arial" panose="020B0604020202020204" pitchFamily="34" charset="0"/>
              </a:rPr>
              <a:t>Grandes empresas de</a:t>
            </a:r>
          </a:p>
          <a:p>
            <a:pPr algn="ctr"/>
            <a:r>
              <a:rPr lang="es-ES" sz="1200" dirty="0">
                <a:latin typeface="Arial" panose="020B0604020202020204" pitchFamily="34" charset="0"/>
                <a:cs typeface="Arial" panose="020B0604020202020204" pitchFamily="34" charset="0"/>
              </a:rPr>
              <a:t>construcción</a:t>
            </a:r>
            <a:endParaRPr lang="es-CO" sz="1200" dirty="0">
              <a:latin typeface="Arial" panose="020B0604020202020204" pitchFamily="34" charset="0"/>
              <a:cs typeface="Arial" panose="020B0604020202020204" pitchFamily="34" charset="0"/>
            </a:endParaRPr>
          </a:p>
        </p:txBody>
      </p:sp>
      <p:sp>
        <p:nvSpPr>
          <p:cNvPr id="47" name="CuadroTexto 46">
            <a:extLst>
              <a:ext uri="{FF2B5EF4-FFF2-40B4-BE49-F238E27FC236}">
                <a16:creationId xmlns:a16="http://schemas.microsoft.com/office/drawing/2014/main" id="{CC005543-1F07-466F-8734-E56A82048B1B}"/>
              </a:ext>
            </a:extLst>
          </p:cNvPr>
          <p:cNvSpPr txBox="1"/>
          <p:nvPr/>
        </p:nvSpPr>
        <p:spPr>
          <a:xfrm>
            <a:off x="6956283" y="5850169"/>
            <a:ext cx="2277790" cy="584775"/>
          </a:xfrm>
          <a:prstGeom prst="rect">
            <a:avLst/>
          </a:prstGeom>
          <a:noFill/>
        </p:spPr>
        <p:txBody>
          <a:bodyPr wrap="square" rtlCol="0">
            <a:spAutoFit/>
          </a:bodyPr>
          <a:lstStyle/>
          <a:p>
            <a:pPr algn="ctr"/>
            <a:r>
              <a:rPr lang="es-ES" sz="2000" b="1" dirty="0">
                <a:latin typeface="Arial Black" panose="020B0A04020102020204" pitchFamily="34" charset="0"/>
                <a:cs typeface="Microsoft Tai Le" panose="020B0502040204020203" pitchFamily="34" charset="0"/>
              </a:rPr>
              <a:t>685</a:t>
            </a:r>
            <a:endParaRPr lang="es-CO" sz="2000" b="1" dirty="0">
              <a:latin typeface="Arial Black" panose="020B0A04020102020204" pitchFamily="34" charset="0"/>
              <a:cs typeface="Microsoft Tai Le" panose="020B0502040204020203" pitchFamily="34" charset="0"/>
            </a:endParaRPr>
          </a:p>
          <a:p>
            <a:pPr algn="ctr"/>
            <a:r>
              <a:rPr lang="es-ES" sz="1200" dirty="0">
                <a:latin typeface="Arial" panose="020B0604020202020204" pitchFamily="34" charset="0"/>
                <a:cs typeface="Arial" panose="020B0604020202020204" pitchFamily="34" charset="0"/>
              </a:rPr>
              <a:t>Empresa de Turismo RNT</a:t>
            </a:r>
          </a:p>
        </p:txBody>
      </p:sp>
      <p:pic>
        <p:nvPicPr>
          <p:cNvPr id="48" name="Imagen 47">
            <a:extLst>
              <a:ext uri="{FF2B5EF4-FFF2-40B4-BE49-F238E27FC236}">
                <a16:creationId xmlns:a16="http://schemas.microsoft.com/office/drawing/2014/main" id="{49D4041D-4FF9-4B55-9D17-64B9E83DBCD3}"/>
              </a:ext>
            </a:extLst>
          </p:cNvPr>
          <p:cNvPicPr>
            <a:picLocks noChangeAspect="1"/>
          </p:cNvPicPr>
          <p:nvPr/>
        </p:nvPicPr>
        <p:blipFill>
          <a:blip r:embed="rId2"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330284" y="1029597"/>
            <a:ext cx="524588" cy="524588"/>
          </a:xfrm>
          <a:prstGeom prst="rect">
            <a:avLst/>
          </a:prstGeom>
          <a:noFill/>
        </p:spPr>
      </p:pic>
      <p:sp>
        <p:nvSpPr>
          <p:cNvPr id="49" name="Rectángulo redondeado 89">
            <a:extLst>
              <a:ext uri="{FF2B5EF4-FFF2-40B4-BE49-F238E27FC236}">
                <a16:creationId xmlns:a16="http://schemas.microsoft.com/office/drawing/2014/main" id="{76ABC892-FB35-4F2E-9616-AF480878CED6}"/>
              </a:ext>
            </a:extLst>
          </p:cNvPr>
          <p:cNvSpPr/>
          <p:nvPr/>
        </p:nvSpPr>
        <p:spPr>
          <a:xfrm>
            <a:off x="2682714" y="1498027"/>
            <a:ext cx="2046226" cy="646986"/>
          </a:xfrm>
          <a:prstGeom prst="roundRect">
            <a:avLst/>
          </a:prstGeom>
          <a:noFill/>
          <a:ln>
            <a:noFill/>
          </a:ln>
        </p:spPr>
        <p:txBody>
          <a:bodyPr wrap="square">
            <a:spAutoFit/>
          </a:bodyPr>
          <a:lstStyle/>
          <a:p>
            <a:pPr algn="ctr"/>
            <a:r>
              <a:rPr lang="es-ES" sz="2000" b="1" dirty="0">
                <a:latin typeface="Arial Black" panose="020B0A04020102020204" pitchFamily="34" charset="0"/>
                <a:ea typeface="Microsoft JhengHei" panose="020B0604030504040204" pitchFamily="34" charset="-120"/>
                <a:cs typeface="Microsoft Tai Le" panose="020B0502040204020203" pitchFamily="34" charset="0"/>
              </a:rPr>
              <a:t>19</a:t>
            </a:r>
            <a:endParaRPr lang="es-CO" sz="2000" b="1" dirty="0">
              <a:latin typeface="Arial Black" panose="020B0A04020102020204" pitchFamily="34" charset="0"/>
              <a:ea typeface="Microsoft JhengHei" panose="020B0604030504040204" pitchFamily="34" charset="-120"/>
              <a:cs typeface="Microsoft Tai Le" panose="020B0502040204020203" pitchFamily="34" charset="0"/>
            </a:endParaRPr>
          </a:p>
          <a:p>
            <a:pPr algn="ctr"/>
            <a:r>
              <a:rPr lang="es-CO" sz="1200" dirty="0">
                <a:latin typeface="Arial" panose="020B0604020202020204" pitchFamily="34" charset="0"/>
                <a:ea typeface="Microsoft JhengHei" panose="020B0604030504040204" pitchFamily="34" charset="-120"/>
                <a:cs typeface="Arial" panose="020B0604020202020204" pitchFamily="34" charset="0"/>
              </a:rPr>
              <a:t>Industrias molineras</a:t>
            </a:r>
          </a:p>
        </p:txBody>
      </p:sp>
      <p:pic>
        <p:nvPicPr>
          <p:cNvPr id="50" name="Imagen 49">
            <a:extLst>
              <a:ext uri="{FF2B5EF4-FFF2-40B4-BE49-F238E27FC236}">
                <a16:creationId xmlns:a16="http://schemas.microsoft.com/office/drawing/2014/main" id="{1CC97DE5-5317-4201-B2FC-126E67C619E0}"/>
              </a:ext>
            </a:extLst>
          </p:cNvPr>
          <p:cNvPicPr>
            <a:picLocks noChangeAspect="1"/>
          </p:cNvPicPr>
          <p:nvPr/>
        </p:nvPicPr>
        <p:blipFill>
          <a:blip r:embed="rId3"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421984" y="991337"/>
            <a:ext cx="556611" cy="556611"/>
          </a:xfrm>
          <a:prstGeom prst="rect">
            <a:avLst/>
          </a:prstGeom>
          <a:noFill/>
        </p:spPr>
      </p:pic>
      <p:pic>
        <p:nvPicPr>
          <p:cNvPr id="51" name="Imagen 50">
            <a:extLst>
              <a:ext uri="{FF2B5EF4-FFF2-40B4-BE49-F238E27FC236}">
                <a16:creationId xmlns:a16="http://schemas.microsoft.com/office/drawing/2014/main" id="{17BE5562-418C-4E55-8E69-7A1A6D456051}"/>
              </a:ext>
            </a:extLst>
          </p:cNvPr>
          <p:cNvPicPr>
            <a:picLocks noChangeAspect="1"/>
          </p:cNvPicPr>
          <p:nvPr/>
        </p:nvPicPr>
        <p:blipFill>
          <a:blip r:embed="rId4"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651223" y="1021155"/>
            <a:ext cx="535232" cy="535232"/>
          </a:xfrm>
          <a:prstGeom prst="rect">
            <a:avLst/>
          </a:prstGeom>
          <a:noFill/>
        </p:spPr>
      </p:pic>
      <p:pic>
        <p:nvPicPr>
          <p:cNvPr id="52" name="Imagen 51">
            <a:extLst>
              <a:ext uri="{FF2B5EF4-FFF2-40B4-BE49-F238E27FC236}">
                <a16:creationId xmlns:a16="http://schemas.microsoft.com/office/drawing/2014/main" id="{E8931603-65A6-4EEB-886A-DDEC69D82329}"/>
              </a:ext>
            </a:extLst>
          </p:cNvPr>
          <p:cNvPicPr>
            <a:picLocks noChangeAspect="1"/>
          </p:cNvPicPr>
          <p:nvPr/>
        </p:nvPicPr>
        <p:blipFill>
          <a:blip r:embed="rId5"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968231" y="1070153"/>
            <a:ext cx="477795" cy="477795"/>
          </a:xfrm>
          <a:prstGeom prst="rect">
            <a:avLst/>
          </a:prstGeom>
          <a:noFill/>
        </p:spPr>
      </p:pic>
      <p:pic>
        <p:nvPicPr>
          <p:cNvPr id="53" name="Imagen 52">
            <a:extLst>
              <a:ext uri="{FF2B5EF4-FFF2-40B4-BE49-F238E27FC236}">
                <a16:creationId xmlns:a16="http://schemas.microsoft.com/office/drawing/2014/main" id="{FFB9EBAC-63B4-4C69-A6BB-F37537A1043F}"/>
              </a:ext>
            </a:extLst>
          </p:cNvPr>
          <p:cNvPicPr>
            <a:picLocks noChangeAspect="1"/>
          </p:cNvPicPr>
          <p:nvPr/>
        </p:nvPicPr>
        <p:blipFill>
          <a:blip r:embed="rId6"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391217" y="1029595"/>
            <a:ext cx="518353" cy="518353"/>
          </a:xfrm>
          <a:prstGeom prst="rect">
            <a:avLst/>
          </a:prstGeom>
          <a:noFill/>
          <a:ln>
            <a:noFill/>
          </a:ln>
        </p:spPr>
      </p:pic>
      <p:pic>
        <p:nvPicPr>
          <p:cNvPr id="54" name="Imagen 53">
            <a:extLst>
              <a:ext uri="{FF2B5EF4-FFF2-40B4-BE49-F238E27FC236}">
                <a16:creationId xmlns:a16="http://schemas.microsoft.com/office/drawing/2014/main" id="{3FAEFF04-5CFE-440C-936B-98273A858C37}"/>
              </a:ext>
            </a:extLst>
          </p:cNvPr>
          <p:cNvPicPr>
            <a:picLocks noChangeAspect="1"/>
          </p:cNvPicPr>
          <p:nvPr/>
        </p:nvPicPr>
        <p:blipFill>
          <a:blip r:embed="rId7"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39546" y="2536751"/>
            <a:ext cx="492017" cy="492017"/>
          </a:xfrm>
          <a:prstGeom prst="rect">
            <a:avLst/>
          </a:prstGeom>
          <a:noFill/>
        </p:spPr>
      </p:pic>
      <p:pic>
        <p:nvPicPr>
          <p:cNvPr id="55" name="Imagen 54">
            <a:extLst>
              <a:ext uri="{FF2B5EF4-FFF2-40B4-BE49-F238E27FC236}">
                <a16:creationId xmlns:a16="http://schemas.microsoft.com/office/drawing/2014/main" id="{03F544E9-453F-4C78-9835-92E4C9560695}"/>
              </a:ext>
            </a:extLst>
          </p:cNvPr>
          <p:cNvPicPr>
            <a:picLocks noChangeAspect="1"/>
          </p:cNvPicPr>
          <p:nvPr/>
        </p:nvPicPr>
        <p:blipFill>
          <a:blip r:embed="rId8"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466512" y="2528926"/>
            <a:ext cx="556177" cy="556177"/>
          </a:xfrm>
          <a:prstGeom prst="rect">
            <a:avLst/>
          </a:prstGeom>
        </p:spPr>
      </p:pic>
      <p:pic>
        <p:nvPicPr>
          <p:cNvPr id="56" name="Imagen 55">
            <a:extLst>
              <a:ext uri="{FF2B5EF4-FFF2-40B4-BE49-F238E27FC236}">
                <a16:creationId xmlns:a16="http://schemas.microsoft.com/office/drawing/2014/main" id="{CD36F70D-B36B-416E-AF03-F833F4ABE2A0}"/>
              </a:ext>
            </a:extLst>
          </p:cNvPr>
          <p:cNvPicPr>
            <a:picLocks noChangeAspect="1"/>
          </p:cNvPicPr>
          <p:nvPr/>
        </p:nvPicPr>
        <p:blipFill>
          <a:blip r:embed="rId9"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657638" y="2484071"/>
            <a:ext cx="528817" cy="528817"/>
          </a:xfrm>
          <a:prstGeom prst="rect">
            <a:avLst/>
          </a:prstGeom>
        </p:spPr>
      </p:pic>
      <p:pic>
        <p:nvPicPr>
          <p:cNvPr id="57" name="Imagen 56">
            <a:extLst>
              <a:ext uri="{FF2B5EF4-FFF2-40B4-BE49-F238E27FC236}">
                <a16:creationId xmlns:a16="http://schemas.microsoft.com/office/drawing/2014/main" id="{85DEF1BF-A6FB-4E8C-AECF-3CA05E24029E}"/>
              </a:ext>
            </a:extLst>
          </p:cNvPr>
          <p:cNvPicPr>
            <a:picLocks noChangeAspect="1"/>
          </p:cNvPicPr>
          <p:nvPr/>
        </p:nvPicPr>
        <p:blipFill>
          <a:blip r:embed="rId10"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979045" y="2480817"/>
            <a:ext cx="528817" cy="528817"/>
          </a:xfrm>
          <a:prstGeom prst="rect">
            <a:avLst/>
          </a:prstGeom>
        </p:spPr>
      </p:pic>
      <p:pic>
        <p:nvPicPr>
          <p:cNvPr id="58" name="Imagen 57">
            <a:extLst>
              <a:ext uri="{FF2B5EF4-FFF2-40B4-BE49-F238E27FC236}">
                <a16:creationId xmlns:a16="http://schemas.microsoft.com/office/drawing/2014/main" id="{1BF1B877-85E2-462C-B2D9-8DEFE1F217D1}"/>
              </a:ext>
            </a:extLst>
          </p:cNvPr>
          <p:cNvPicPr>
            <a:picLocks noChangeAspect="1"/>
          </p:cNvPicPr>
          <p:nvPr/>
        </p:nvPicPr>
        <p:blipFill>
          <a:blip r:embed="rId11"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300911" y="2400831"/>
            <a:ext cx="615554" cy="615554"/>
          </a:xfrm>
          <a:prstGeom prst="rect">
            <a:avLst/>
          </a:prstGeom>
        </p:spPr>
      </p:pic>
      <p:sp>
        <p:nvSpPr>
          <p:cNvPr id="59" name="Rectángulo 58">
            <a:extLst>
              <a:ext uri="{FF2B5EF4-FFF2-40B4-BE49-F238E27FC236}">
                <a16:creationId xmlns:a16="http://schemas.microsoft.com/office/drawing/2014/main" id="{A35CF38B-80A9-429A-822D-AA64C209D055}"/>
              </a:ext>
            </a:extLst>
          </p:cNvPr>
          <p:cNvSpPr/>
          <p:nvPr/>
        </p:nvSpPr>
        <p:spPr>
          <a:xfrm>
            <a:off x="9547940" y="4385723"/>
            <a:ext cx="2121496" cy="584775"/>
          </a:xfrm>
          <a:prstGeom prst="rect">
            <a:avLst/>
          </a:prstGeom>
        </p:spPr>
        <p:txBody>
          <a:bodyPr wrap="square">
            <a:spAutoFit/>
          </a:bodyPr>
          <a:lstStyle/>
          <a:p>
            <a:pPr algn="ctr"/>
            <a:r>
              <a:rPr lang="es-ES" sz="2000" b="1" dirty="0">
                <a:latin typeface="Arial Black" panose="020B0A04020102020204" pitchFamily="34" charset="0"/>
                <a:ea typeface="Microsoft JhengHei" panose="020B0604030504040204" pitchFamily="34" charset="-120"/>
                <a:cs typeface="Microsoft Tai Le" panose="020B0502040204020203" pitchFamily="34" charset="0"/>
              </a:rPr>
              <a:t>1</a:t>
            </a:r>
            <a:endParaRPr lang="es-CO" sz="2000" b="1" dirty="0">
              <a:latin typeface="Arial Black" panose="020B0A04020102020204" pitchFamily="34" charset="0"/>
              <a:ea typeface="Microsoft JhengHei" panose="020B0604030504040204" pitchFamily="34" charset="-120"/>
              <a:cs typeface="Microsoft Tai Le" panose="020B0502040204020203" pitchFamily="34" charset="0"/>
            </a:endParaRPr>
          </a:p>
          <a:p>
            <a:pPr algn="ctr"/>
            <a:r>
              <a:rPr lang="es-CO" sz="1200" dirty="0">
                <a:latin typeface="Arial" panose="020B0604020202020204" pitchFamily="34" charset="0"/>
                <a:cs typeface="Arial" panose="020B0604020202020204" pitchFamily="34" charset="0"/>
              </a:rPr>
              <a:t>Refinadora de gasolina</a:t>
            </a:r>
          </a:p>
        </p:txBody>
      </p:sp>
      <p:pic>
        <p:nvPicPr>
          <p:cNvPr id="60" name="Imagen 59">
            <a:extLst>
              <a:ext uri="{FF2B5EF4-FFF2-40B4-BE49-F238E27FC236}">
                <a16:creationId xmlns:a16="http://schemas.microsoft.com/office/drawing/2014/main" id="{A1BB1A4E-598B-43AE-A569-EB4E819DC269}"/>
              </a:ext>
            </a:extLst>
          </p:cNvPr>
          <p:cNvPicPr>
            <a:picLocks noChangeAspect="1"/>
          </p:cNvPicPr>
          <p:nvPr/>
        </p:nvPicPr>
        <p:blipFill>
          <a:blip r:embed="rId12"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3943" y="3841475"/>
            <a:ext cx="523220" cy="523220"/>
          </a:xfrm>
          <a:prstGeom prst="rect">
            <a:avLst/>
          </a:prstGeom>
        </p:spPr>
      </p:pic>
      <p:pic>
        <p:nvPicPr>
          <p:cNvPr id="61" name="Imagen 60">
            <a:extLst>
              <a:ext uri="{FF2B5EF4-FFF2-40B4-BE49-F238E27FC236}">
                <a16:creationId xmlns:a16="http://schemas.microsoft.com/office/drawing/2014/main" id="{9ECDBB2F-E535-4BFB-92EC-1A3F061D9CB3}"/>
              </a:ext>
            </a:extLst>
          </p:cNvPr>
          <p:cNvPicPr>
            <a:picLocks noChangeAspect="1"/>
          </p:cNvPicPr>
          <p:nvPr/>
        </p:nvPicPr>
        <p:blipFill>
          <a:blip r:embed="rId1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421985" y="3841475"/>
            <a:ext cx="523220" cy="523220"/>
          </a:xfrm>
          <a:prstGeom prst="rect">
            <a:avLst/>
          </a:prstGeom>
        </p:spPr>
      </p:pic>
      <p:pic>
        <p:nvPicPr>
          <p:cNvPr id="62" name="Imagen 61">
            <a:extLst>
              <a:ext uri="{FF2B5EF4-FFF2-40B4-BE49-F238E27FC236}">
                <a16:creationId xmlns:a16="http://schemas.microsoft.com/office/drawing/2014/main" id="{FF2686BE-0E16-4EBD-9E2B-3BF436BB4448}"/>
              </a:ext>
            </a:extLst>
          </p:cNvPr>
          <p:cNvPicPr>
            <a:picLocks noChangeAspect="1"/>
          </p:cNvPicPr>
          <p:nvPr/>
        </p:nvPicPr>
        <p:blipFill>
          <a:blip r:embed="rId14"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570180" y="3785812"/>
            <a:ext cx="578883" cy="578883"/>
          </a:xfrm>
          <a:prstGeom prst="rect">
            <a:avLst/>
          </a:prstGeom>
        </p:spPr>
      </p:pic>
      <p:pic>
        <p:nvPicPr>
          <p:cNvPr id="63" name="Imagen 62">
            <a:extLst>
              <a:ext uri="{FF2B5EF4-FFF2-40B4-BE49-F238E27FC236}">
                <a16:creationId xmlns:a16="http://schemas.microsoft.com/office/drawing/2014/main" id="{C69519A1-1A7D-414D-9BAB-26C2E52A0046}"/>
              </a:ext>
            </a:extLst>
          </p:cNvPr>
          <p:cNvPicPr>
            <a:picLocks noChangeAspect="1"/>
          </p:cNvPicPr>
          <p:nvPr/>
        </p:nvPicPr>
        <p:blipFill>
          <a:blip r:embed="rId15"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931873" y="3799282"/>
            <a:ext cx="565413" cy="565413"/>
          </a:xfrm>
          <a:prstGeom prst="rect">
            <a:avLst/>
          </a:prstGeom>
        </p:spPr>
      </p:pic>
      <p:pic>
        <p:nvPicPr>
          <p:cNvPr id="64" name="Imagen 63">
            <a:extLst>
              <a:ext uri="{FF2B5EF4-FFF2-40B4-BE49-F238E27FC236}">
                <a16:creationId xmlns:a16="http://schemas.microsoft.com/office/drawing/2014/main" id="{076AD1F7-3082-483C-AE9F-5113154701B5}"/>
              </a:ext>
            </a:extLst>
          </p:cNvPr>
          <p:cNvPicPr>
            <a:picLocks noChangeAspect="1"/>
          </p:cNvPicPr>
          <p:nvPr/>
        </p:nvPicPr>
        <p:blipFill>
          <a:blip r:embed="rId16"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30686" y="3774454"/>
            <a:ext cx="578884" cy="578884"/>
          </a:xfrm>
          <a:prstGeom prst="rect">
            <a:avLst/>
          </a:prstGeom>
        </p:spPr>
      </p:pic>
      <p:pic>
        <p:nvPicPr>
          <p:cNvPr id="65" name="Imagen 64">
            <a:extLst>
              <a:ext uri="{FF2B5EF4-FFF2-40B4-BE49-F238E27FC236}">
                <a16:creationId xmlns:a16="http://schemas.microsoft.com/office/drawing/2014/main" id="{541F0BAD-DFC5-44CE-955E-645F2ED5B5C6}"/>
              </a:ext>
            </a:extLst>
          </p:cNvPr>
          <p:cNvPicPr>
            <a:picLocks noChangeAspect="1"/>
          </p:cNvPicPr>
          <p:nvPr/>
        </p:nvPicPr>
        <p:blipFill>
          <a:blip r:embed="rId17" cstate="hq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460341" y="5194059"/>
            <a:ext cx="615552" cy="615552"/>
          </a:xfrm>
          <a:prstGeom prst="rect">
            <a:avLst/>
          </a:prstGeom>
        </p:spPr>
      </p:pic>
      <p:pic>
        <p:nvPicPr>
          <p:cNvPr id="66" name="Imagen 65">
            <a:extLst>
              <a:ext uri="{FF2B5EF4-FFF2-40B4-BE49-F238E27FC236}">
                <a16:creationId xmlns:a16="http://schemas.microsoft.com/office/drawing/2014/main" id="{28C214BA-4BDF-4955-A3A0-898B06C5ABEF}"/>
              </a:ext>
            </a:extLst>
          </p:cNvPr>
          <p:cNvPicPr>
            <a:picLocks noChangeAspect="1"/>
          </p:cNvPicPr>
          <p:nvPr/>
        </p:nvPicPr>
        <p:blipFill>
          <a:blip r:embed="rId18" cstate="hq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499322" y="5201231"/>
            <a:ext cx="619476" cy="619476"/>
          </a:xfrm>
          <a:prstGeom prst="rect">
            <a:avLst/>
          </a:prstGeom>
        </p:spPr>
      </p:pic>
      <p:pic>
        <p:nvPicPr>
          <p:cNvPr id="67" name="Imagen 66">
            <a:extLst>
              <a:ext uri="{FF2B5EF4-FFF2-40B4-BE49-F238E27FC236}">
                <a16:creationId xmlns:a16="http://schemas.microsoft.com/office/drawing/2014/main" id="{F1371C7A-0A27-41DD-B62F-EBB74B6845D3}"/>
              </a:ext>
            </a:extLst>
          </p:cNvPr>
          <p:cNvPicPr>
            <a:picLocks noChangeAspect="1"/>
          </p:cNvPicPr>
          <p:nvPr/>
        </p:nvPicPr>
        <p:blipFill>
          <a:blip r:embed="rId19" cstate="hq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784655" y="5203193"/>
            <a:ext cx="615553" cy="615553"/>
          </a:xfrm>
          <a:prstGeom prst="rect">
            <a:avLst/>
          </a:prstGeom>
        </p:spPr>
      </p:pic>
    </p:spTree>
    <p:extLst>
      <p:ext uri="{BB962C8B-B14F-4D97-AF65-F5344CB8AC3E}">
        <p14:creationId xmlns:p14="http://schemas.microsoft.com/office/powerpoint/2010/main" val="2791963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8706BF1A-10CF-4052-392A-353CFD9B9B07}"/>
              </a:ext>
            </a:extLst>
          </p:cNvPr>
          <p:cNvSpPr txBox="1"/>
          <p:nvPr/>
        </p:nvSpPr>
        <p:spPr>
          <a:xfrm>
            <a:off x="298010" y="475174"/>
            <a:ext cx="3798882" cy="769441"/>
          </a:xfrm>
          <a:prstGeom prst="rect">
            <a:avLst/>
          </a:prstGeom>
          <a:noFill/>
        </p:spPr>
        <p:txBody>
          <a:bodyPr wrap="square">
            <a:spAutoFit/>
          </a:bodyPr>
          <a:lstStyle/>
          <a:p>
            <a:pPr algn="ctr"/>
            <a:r>
              <a:rPr lang="es-ES" sz="4400" dirty="0">
                <a:solidFill>
                  <a:srgbClr val="C00000"/>
                </a:solidFill>
                <a:latin typeface="Bio Sans ExtraBold" panose="020B0804020202040204" pitchFamily="34" charset="0"/>
                <a:ea typeface="Malgun Gothic Semilight" panose="020B0502040204020203" pitchFamily="34" charset="-128"/>
                <a:cs typeface="Malgun Gothic Semilight" panose="020B0502040204020203" pitchFamily="34" charset="-128"/>
              </a:rPr>
              <a:t>AGRICULTURA </a:t>
            </a:r>
          </a:p>
        </p:txBody>
      </p:sp>
      <p:sp>
        <p:nvSpPr>
          <p:cNvPr id="16" name="CuadroTexto 15">
            <a:extLst>
              <a:ext uri="{FF2B5EF4-FFF2-40B4-BE49-F238E27FC236}">
                <a16:creationId xmlns:a16="http://schemas.microsoft.com/office/drawing/2014/main" id="{6169A957-5E95-D6B1-61D2-329D75DC36C4}"/>
              </a:ext>
            </a:extLst>
          </p:cNvPr>
          <p:cNvSpPr txBox="1"/>
          <p:nvPr/>
        </p:nvSpPr>
        <p:spPr>
          <a:xfrm>
            <a:off x="7683062" y="741868"/>
            <a:ext cx="4012549" cy="78483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S" sz="1500" b="1" dirty="0">
                <a:latin typeface="Bio Sans" panose="020B0506020202040204" pitchFamily="34" charset="0"/>
                <a:ea typeface="Malgun Gothic Semilight" panose="020B0502040204020203" pitchFamily="34" charset="-128"/>
                <a:cs typeface="Microsoft Tai Le" panose="020B0502040204020203" pitchFamily="34" charset="0"/>
              </a:rPr>
              <a:t>Hectáreas Sembradas:           </a:t>
            </a:r>
            <a:r>
              <a:rPr lang="es-ES" sz="1500" dirty="0">
                <a:latin typeface="Bio Sans Light" panose="020B0406020202040204" pitchFamily="34" charset="0"/>
                <a:ea typeface="Malgun Gothic Semilight" panose="020B0502040204020203" pitchFamily="34" charset="-128"/>
                <a:cs typeface="Microsoft Tai Le" panose="020B0502040204020203" pitchFamily="34" charset="0"/>
              </a:rPr>
              <a:t>290,785</a:t>
            </a:r>
          </a:p>
          <a:p>
            <a:pPr algn="just"/>
            <a:r>
              <a:rPr lang="es-ES" sz="1500" b="1" dirty="0">
                <a:latin typeface="Bio Sans" panose="020B0506020202040204" pitchFamily="34" charset="0"/>
                <a:ea typeface="Malgun Gothic Semilight" panose="020B0502040204020203" pitchFamily="34" charset="-128"/>
                <a:cs typeface="Microsoft Tai Le" panose="020B0502040204020203" pitchFamily="34" charset="0"/>
              </a:rPr>
              <a:t>Hectáreas Cosechadas:         </a:t>
            </a:r>
            <a:r>
              <a:rPr lang="es-ES" sz="1500" b="1" dirty="0">
                <a:latin typeface="Bio Sans Light" panose="020B0406020202040204" pitchFamily="34" charset="0"/>
                <a:ea typeface="Malgun Gothic Semilight" panose="020B0502040204020203" pitchFamily="34" charset="-128"/>
                <a:cs typeface="Microsoft Tai Le" panose="020B0502040204020203" pitchFamily="34" charset="0"/>
              </a:rPr>
              <a:t>286,851</a:t>
            </a:r>
          </a:p>
          <a:p>
            <a:pPr algn="just"/>
            <a:r>
              <a:rPr lang="es-ES" sz="1500" b="1" dirty="0">
                <a:latin typeface="Bio Sans" panose="020B0506020202040204" pitchFamily="34" charset="0"/>
                <a:ea typeface="Malgun Gothic Semilight" panose="020B0502040204020203" pitchFamily="34" charset="-128"/>
                <a:cs typeface="Microsoft Tai Le" panose="020B0502040204020203" pitchFamily="34" charset="0"/>
              </a:rPr>
              <a:t>Toneladas Producidas:       </a:t>
            </a:r>
            <a:r>
              <a:rPr lang="es-ES" sz="1500" b="1" dirty="0">
                <a:latin typeface="Bio Sans Light" panose="020B0406020202040204" pitchFamily="34" charset="0"/>
                <a:ea typeface="Malgun Gothic Semilight" panose="020B0502040204020203" pitchFamily="34" charset="-128"/>
                <a:cs typeface="Microsoft Tai Le" panose="020B0502040204020203" pitchFamily="34" charset="0"/>
              </a:rPr>
              <a:t>1.526,797</a:t>
            </a:r>
          </a:p>
        </p:txBody>
      </p:sp>
      <p:graphicFrame>
        <p:nvGraphicFramePr>
          <p:cNvPr id="18" name="Tabla 17">
            <a:extLst>
              <a:ext uri="{FF2B5EF4-FFF2-40B4-BE49-F238E27FC236}">
                <a16:creationId xmlns:a16="http://schemas.microsoft.com/office/drawing/2014/main" id="{8892D47A-4316-EA63-4216-CFFF77DD2A65}"/>
              </a:ext>
            </a:extLst>
          </p:cNvPr>
          <p:cNvGraphicFramePr>
            <a:graphicFrameLocks noGrp="1"/>
          </p:cNvGraphicFramePr>
          <p:nvPr>
            <p:extLst>
              <p:ext uri="{D42A27DB-BD31-4B8C-83A1-F6EECF244321}">
                <p14:modId xmlns:p14="http://schemas.microsoft.com/office/powerpoint/2010/main" val="2969560277"/>
              </p:ext>
            </p:extLst>
          </p:nvPr>
        </p:nvGraphicFramePr>
        <p:xfrm>
          <a:off x="393806" y="1828678"/>
          <a:ext cx="4992201" cy="3783410"/>
        </p:xfrm>
        <a:graphic>
          <a:graphicData uri="http://schemas.openxmlformats.org/drawingml/2006/table">
            <a:tbl>
              <a:tblPr>
                <a:tableStyleId>{5C22544A-7EE6-4342-B048-85BDC9FD1C3A}</a:tableStyleId>
              </a:tblPr>
              <a:tblGrid>
                <a:gridCol w="1473387">
                  <a:extLst>
                    <a:ext uri="{9D8B030D-6E8A-4147-A177-3AD203B41FA5}">
                      <a16:colId xmlns:a16="http://schemas.microsoft.com/office/drawing/2014/main" val="3267932774"/>
                    </a:ext>
                  </a:extLst>
                </a:gridCol>
                <a:gridCol w="2093839">
                  <a:extLst>
                    <a:ext uri="{9D8B030D-6E8A-4147-A177-3AD203B41FA5}">
                      <a16:colId xmlns:a16="http://schemas.microsoft.com/office/drawing/2014/main" val="3510847033"/>
                    </a:ext>
                  </a:extLst>
                </a:gridCol>
                <a:gridCol w="1424975">
                  <a:extLst>
                    <a:ext uri="{9D8B030D-6E8A-4147-A177-3AD203B41FA5}">
                      <a16:colId xmlns:a16="http://schemas.microsoft.com/office/drawing/2014/main" val="3097775043"/>
                    </a:ext>
                  </a:extLst>
                </a:gridCol>
              </a:tblGrid>
              <a:tr h="619300">
                <a:tc>
                  <a:txBody>
                    <a:bodyPr/>
                    <a:lstStyle/>
                    <a:p>
                      <a:pPr algn="ctr" fontAlgn="ctr"/>
                      <a:r>
                        <a:rPr lang="es-CO" sz="1400" b="1" u="none" strike="noStrike" dirty="0">
                          <a:effectLst/>
                          <a:latin typeface="Bio Sans" panose="020B0506020202040204" pitchFamily="34" charset="0"/>
                          <a:cs typeface="Microsoft Tai Le" panose="020B0502040204020203" pitchFamily="34" charset="0"/>
                        </a:rPr>
                        <a:t>Producto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400" b="1" u="none" strike="noStrike" dirty="0">
                          <a:effectLst/>
                          <a:latin typeface="Bio Sans" panose="020B0506020202040204" pitchFamily="34" charset="0"/>
                          <a:cs typeface="Microsoft Tai Le" panose="020B0502040204020203" pitchFamily="34" charset="0"/>
                        </a:rPr>
                        <a:t> Hectáreas</a:t>
                      </a:r>
                      <a:br>
                        <a:rPr lang="es-CO" sz="1400" b="1" u="none" strike="noStrike" dirty="0">
                          <a:effectLst/>
                          <a:latin typeface="Bio Sans" panose="020B0506020202040204" pitchFamily="34" charset="0"/>
                          <a:cs typeface="Microsoft Tai Le" panose="020B0502040204020203" pitchFamily="34" charset="0"/>
                        </a:rPr>
                      </a:br>
                      <a:r>
                        <a:rPr lang="es-CO" sz="1400" b="1" u="none" strike="noStrike" dirty="0">
                          <a:effectLst/>
                          <a:latin typeface="Bio Sans" panose="020B0506020202040204" pitchFamily="34" charset="0"/>
                          <a:cs typeface="Microsoft Tai Le" panose="020B0502040204020203" pitchFamily="34" charset="0"/>
                        </a:rPr>
                        <a:t> Sembradas (Top 10)</a:t>
                      </a:r>
                      <a:endParaRPr lang="es-CO" sz="1400" b="1" i="0" u="none" strike="noStrike" dirty="0">
                        <a:solidFill>
                          <a:srgbClr val="000000"/>
                        </a:solidFill>
                        <a:effectLst/>
                        <a:latin typeface="Bio Sans" panose="020B0506020202040204" pitchFamily="34" charset="0"/>
                        <a:cs typeface="Microsoft Tai Le"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CO" sz="1400" b="1" u="none" strike="noStrike" dirty="0">
                          <a:effectLst/>
                          <a:latin typeface="Bio Sans" panose="020B0506020202040204" pitchFamily="34" charset="0"/>
                          <a:cs typeface="Microsoft Tai Le" panose="020B0502040204020203" pitchFamily="34" charset="0"/>
                        </a:rPr>
                        <a:t> Toneladas </a:t>
                      </a:r>
                      <a:br>
                        <a:rPr lang="es-CO" sz="1400" b="1" u="none" strike="noStrike" dirty="0">
                          <a:effectLst/>
                          <a:latin typeface="Bio Sans" panose="020B0506020202040204" pitchFamily="34" charset="0"/>
                          <a:cs typeface="Microsoft Tai Le" panose="020B0502040204020203" pitchFamily="34" charset="0"/>
                        </a:rPr>
                      </a:br>
                      <a:r>
                        <a:rPr lang="es-CO" sz="1400" b="1" u="none" strike="noStrike" dirty="0">
                          <a:effectLst/>
                          <a:latin typeface="Bio Sans" panose="020B0506020202040204" pitchFamily="34" charset="0"/>
                          <a:cs typeface="Microsoft Tai Le" panose="020B0502040204020203" pitchFamily="34" charset="0"/>
                        </a:rPr>
                        <a:t>Producidas </a:t>
                      </a:r>
                      <a:endParaRPr lang="es-CO" sz="1400" b="1" i="0" u="none" strike="noStrike" dirty="0">
                        <a:solidFill>
                          <a:srgbClr val="000000"/>
                        </a:solidFill>
                        <a:effectLst/>
                        <a:latin typeface="Bio Sans" panose="020B0506020202040204" pitchFamily="34" charset="0"/>
                        <a:cs typeface="Microsoft Tai Le"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8089708"/>
                  </a:ext>
                </a:extLst>
              </a:tr>
              <a:tr h="316411">
                <a:tc>
                  <a:txBody>
                    <a:bodyPr/>
                    <a:lstStyle/>
                    <a:p>
                      <a:pPr algn="l" fontAlgn="ctr"/>
                      <a:r>
                        <a:rPr lang="es-CO" sz="1500" b="0" u="none" strike="noStrike" dirty="0">
                          <a:effectLst/>
                          <a:latin typeface="Bio Sans Light" panose="020B0406020202040204" pitchFamily="34" charset="0"/>
                          <a:cs typeface="Microsoft Tai Le" panose="020B0502040204020203" pitchFamily="34" charset="0"/>
                        </a:rPr>
                        <a:t>Arroz</a:t>
                      </a:r>
                      <a:endParaRPr lang="es-CO" sz="15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CO" sz="1500" u="none" strike="noStrike" dirty="0">
                          <a:effectLst/>
                          <a:latin typeface="Bio Sans Light" panose="020B0406020202040204" pitchFamily="34" charset="0"/>
                          <a:cs typeface="Microsoft Tai Le" panose="020B0502040204020203" pitchFamily="34" charset="0"/>
                        </a:rPr>
                        <a:t>              193.879 </a:t>
                      </a:r>
                      <a:endParaRPr lang="es-CO" sz="15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CO" sz="1500" u="none" strike="noStrike">
                          <a:effectLst/>
                          <a:latin typeface="Bio Sans Light" panose="020B0406020202040204" pitchFamily="34" charset="0"/>
                          <a:cs typeface="Microsoft Tai Le" panose="020B0502040204020203" pitchFamily="34" charset="0"/>
                        </a:rPr>
                        <a:t>         1.138.568 </a:t>
                      </a:r>
                      <a:endParaRPr lang="es-CO" sz="15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2578077"/>
                  </a:ext>
                </a:extLst>
              </a:tr>
              <a:tr h="316411">
                <a:tc>
                  <a:txBody>
                    <a:bodyPr/>
                    <a:lstStyle/>
                    <a:p>
                      <a:pPr algn="l" fontAlgn="ctr"/>
                      <a:r>
                        <a:rPr lang="es-CO" sz="1500" b="0" u="none" strike="noStrike" dirty="0">
                          <a:effectLst/>
                          <a:latin typeface="Bio Sans Light" panose="020B0406020202040204" pitchFamily="34" charset="0"/>
                          <a:cs typeface="Microsoft Tai Le" panose="020B0502040204020203" pitchFamily="34" charset="0"/>
                        </a:rPr>
                        <a:t>Palma de aceite</a:t>
                      </a:r>
                      <a:endParaRPr lang="es-CO" sz="15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CO" sz="1500" u="none" strike="noStrike" dirty="0">
                          <a:effectLst/>
                          <a:latin typeface="Bio Sans Light" panose="020B0406020202040204" pitchFamily="34" charset="0"/>
                          <a:cs typeface="Microsoft Tai Le" panose="020B0502040204020203" pitchFamily="34" charset="0"/>
                        </a:rPr>
                        <a:t>                78.863 </a:t>
                      </a:r>
                      <a:endParaRPr lang="es-CO" sz="15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CO" sz="1500" u="none" strike="noStrike">
                          <a:effectLst/>
                          <a:latin typeface="Bio Sans Light" panose="020B0406020202040204" pitchFamily="34" charset="0"/>
                          <a:cs typeface="Microsoft Tai Le" panose="020B0502040204020203" pitchFamily="34" charset="0"/>
                        </a:rPr>
                        <a:t>             265.867 </a:t>
                      </a:r>
                      <a:endParaRPr lang="es-CO" sz="15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5924564"/>
                  </a:ext>
                </a:extLst>
              </a:tr>
              <a:tr h="316411">
                <a:tc>
                  <a:txBody>
                    <a:bodyPr/>
                    <a:lstStyle/>
                    <a:p>
                      <a:pPr algn="l" fontAlgn="ctr"/>
                      <a:r>
                        <a:rPr lang="es-CO" sz="1500" b="0" u="none" strike="noStrike" dirty="0">
                          <a:effectLst/>
                          <a:latin typeface="Bio Sans Light" panose="020B0406020202040204" pitchFamily="34" charset="0"/>
                          <a:cs typeface="Microsoft Tai Le" panose="020B0502040204020203" pitchFamily="34" charset="0"/>
                        </a:rPr>
                        <a:t>Maíz</a:t>
                      </a:r>
                      <a:endParaRPr lang="es-CO" sz="15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CO" sz="1500" u="none" strike="noStrike" dirty="0">
                          <a:effectLst/>
                          <a:latin typeface="Bio Sans Light" panose="020B0406020202040204" pitchFamily="34" charset="0"/>
                          <a:cs typeface="Microsoft Tai Le" panose="020B0502040204020203" pitchFamily="34" charset="0"/>
                        </a:rPr>
                        <a:t>                  4.208 </a:t>
                      </a:r>
                      <a:endParaRPr lang="es-CO" sz="15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CO" sz="1500" u="none" strike="noStrike">
                          <a:effectLst/>
                          <a:latin typeface="Bio Sans Light" panose="020B0406020202040204" pitchFamily="34" charset="0"/>
                          <a:cs typeface="Microsoft Tai Le" panose="020B0502040204020203" pitchFamily="34" charset="0"/>
                        </a:rPr>
                        <a:t>               13.319 </a:t>
                      </a:r>
                      <a:endParaRPr lang="es-CO" sz="15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9693752"/>
                  </a:ext>
                </a:extLst>
              </a:tr>
              <a:tr h="316411">
                <a:tc>
                  <a:txBody>
                    <a:bodyPr/>
                    <a:lstStyle/>
                    <a:p>
                      <a:pPr algn="l" fontAlgn="ctr"/>
                      <a:r>
                        <a:rPr lang="es-CO" sz="1500" b="0" u="none" strike="noStrike" dirty="0">
                          <a:effectLst/>
                          <a:latin typeface="Bio Sans Light" panose="020B0406020202040204" pitchFamily="34" charset="0"/>
                          <a:cs typeface="Microsoft Tai Le" panose="020B0502040204020203" pitchFamily="34" charset="0"/>
                        </a:rPr>
                        <a:t>Plátano</a:t>
                      </a:r>
                      <a:endParaRPr lang="es-CO" sz="15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CO" sz="1500" u="none" strike="noStrike" dirty="0">
                          <a:effectLst/>
                          <a:latin typeface="Bio Sans Light" panose="020B0406020202040204" pitchFamily="34" charset="0"/>
                          <a:cs typeface="Microsoft Tai Le" panose="020B0502040204020203" pitchFamily="34" charset="0"/>
                        </a:rPr>
                        <a:t>                  3.249 </a:t>
                      </a:r>
                      <a:endParaRPr lang="es-CO" sz="15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CO" sz="1500" u="none" strike="noStrike">
                          <a:effectLst/>
                          <a:latin typeface="Bio Sans Light" panose="020B0406020202040204" pitchFamily="34" charset="0"/>
                          <a:cs typeface="Microsoft Tai Le" panose="020B0502040204020203" pitchFamily="34" charset="0"/>
                        </a:rPr>
                        <a:t>               31.119 </a:t>
                      </a:r>
                      <a:endParaRPr lang="es-CO" sz="15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9742262"/>
                  </a:ext>
                </a:extLst>
              </a:tr>
              <a:tr h="316411">
                <a:tc>
                  <a:txBody>
                    <a:bodyPr/>
                    <a:lstStyle/>
                    <a:p>
                      <a:pPr algn="l" fontAlgn="ctr"/>
                      <a:r>
                        <a:rPr lang="es-CO" sz="1500" b="0" u="none" strike="noStrike" dirty="0">
                          <a:effectLst/>
                          <a:latin typeface="Bio Sans Light" panose="020B0406020202040204" pitchFamily="34" charset="0"/>
                          <a:cs typeface="Microsoft Tai Le" panose="020B0502040204020203" pitchFamily="34" charset="0"/>
                        </a:rPr>
                        <a:t>Café</a:t>
                      </a:r>
                      <a:endParaRPr lang="es-CO" sz="15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CO" sz="1500" u="none" strike="noStrike" dirty="0">
                          <a:effectLst/>
                          <a:latin typeface="Bio Sans Light" panose="020B0406020202040204" pitchFamily="34" charset="0"/>
                          <a:cs typeface="Microsoft Tai Le" panose="020B0502040204020203" pitchFamily="34" charset="0"/>
                        </a:rPr>
                        <a:t>                  2.681 </a:t>
                      </a:r>
                      <a:endParaRPr lang="es-CO" sz="15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CO" sz="1500" u="none" strike="noStrike">
                          <a:effectLst/>
                          <a:latin typeface="Bio Sans Light" panose="020B0406020202040204" pitchFamily="34" charset="0"/>
                          <a:cs typeface="Microsoft Tai Le" panose="020B0502040204020203" pitchFamily="34" charset="0"/>
                        </a:rPr>
                        <a:t>                 1.961 </a:t>
                      </a:r>
                      <a:endParaRPr lang="es-CO" sz="15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7238241"/>
                  </a:ext>
                </a:extLst>
              </a:tr>
              <a:tr h="316411">
                <a:tc>
                  <a:txBody>
                    <a:bodyPr/>
                    <a:lstStyle/>
                    <a:p>
                      <a:pPr algn="l" fontAlgn="ctr"/>
                      <a:r>
                        <a:rPr lang="es-CO" sz="1500" b="0" u="none" strike="noStrike" dirty="0">
                          <a:effectLst/>
                          <a:latin typeface="Bio Sans Light" panose="020B0406020202040204" pitchFamily="34" charset="0"/>
                          <a:cs typeface="Microsoft Tai Le" panose="020B0502040204020203" pitchFamily="34" charset="0"/>
                        </a:rPr>
                        <a:t>Cacao</a:t>
                      </a:r>
                      <a:endParaRPr lang="es-CO" sz="15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CO" sz="1500" u="none" strike="noStrike">
                          <a:effectLst/>
                          <a:latin typeface="Bio Sans Light" panose="020B0406020202040204" pitchFamily="34" charset="0"/>
                          <a:cs typeface="Microsoft Tai Le" panose="020B0502040204020203" pitchFamily="34" charset="0"/>
                        </a:rPr>
                        <a:t>                  2.380 </a:t>
                      </a:r>
                      <a:endParaRPr lang="es-CO" sz="15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CO" sz="1500" u="none" strike="noStrike" dirty="0">
                          <a:effectLst/>
                          <a:latin typeface="Bio Sans Light" panose="020B0406020202040204" pitchFamily="34" charset="0"/>
                          <a:cs typeface="Microsoft Tai Le" panose="020B0502040204020203" pitchFamily="34" charset="0"/>
                        </a:rPr>
                        <a:t>                 1.353 </a:t>
                      </a:r>
                      <a:endParaRPr lang="es-CO" sz="15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7533497"/>
                  </a:ext>
                </a:extLst>
              </a:tr>
              <a:tr h="316411">
                <a:tc>
                  <a:txBody>
                    <a:bodyPr/>
                    <a:lstStyle/>
                    <a:p>
                      <a:pPr algn="l" fontAlgn="ctr"/>
                      <a:r>
                        <a:rPr lang="es-CO" sz="1500" b="0" u="none" strike="noStrike" dirty="0">
                          <a:effectLst/>
                          <a:latin typeface="Bio Sans Light" panose="020B0406020202040204" pitchFamily="34" charset="0"/>
                          <a:cs typeface="Microsoft Tai Le" panose="020B0502040204020203" pitchFamily="34" charset="0"/>
                        </a:rPr>
                        <a:t>Yuca</a:t>
                      </a:r>
                      <a:endParaRPr lang="es-CO" sz="15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CO" sz="1500" u="none" strike="noStrike">
                          <a:effectLst/>
                          <a:latin typeface="Bio Sans Light" panose="020B0406020202040204" pitchFamily="34" charset="0"/>
                          <a:cs typeface="Microsoft Tai Le" panose="020B0502040204020203" pitchFamily="34" charset="0"/>
                        </a:rPr>
                        <a:t>                  1.853 </a:t>
                      </a:r>
                      <a:endParaRPr lang="es-CO" sz="15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CO" sz="1500" u="none" strike="noStrike" dirty="0">
                          <a:effectLst/>
                          <a:latin typeface="Bio Sans Light" panose="020B0406020202040204" pitchFamily="34" charset="0"/>
                          <a:cs typeface="Microsoft Tai Le" panose="020B0502040204020203" pitchFamily="34" charset="0"/>
                        </a:rPr>
                        <a:t>               17.448 </a:t>
                      </a:r>
                      <a:endParaRPr lang="es-CO" sz="15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6701481"/>
                  </a:ext>
                </a:extLst>
              </a:tr>
              <a:tr h="316411">
                <a:tc>
                  <a:txBody>
                    <a:bodyPr/>
                    <a:lstStyle/>
                    <a:p>
                      <a:pPr algn="l" fontAlgn="ctr"/>
                      <a:r>
                        <a:rPr lang="es-CO" sz="1500" b="0" u="none" strike="noStrike" dirty="0">
                          <a:effectLst/>
                          <a:latin typeface="Bio Sans Light" panose="020B0406020202040204" pitchFamily="34" charset="0"/>
                          <a:cs typeface="Microsoft Tai Le" panose="020B0502040204020203" pitchFamily="34" charset="0"/>
                        </a:rPr>
                        <a:t>Soya</a:t>
                      </a:r>
                      <a:endParaRPr lang="es-CO" sz="15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CO" sz="1500" u="none" strike="noStrike">
                          <a:effectLst/>
                          <a:latin typeface="Bio Sans Light" panose="020B0406020202040204" pitchFamily="34" charset="0"/>
                          <a:cs typeface="Microsoft Tai Le" panose="020B0502040204020203" pitchFamily="34" charset="0"/>
                        </a:rPr>
                        <a:t>                      622 </a:t>
                      </a:r>
                      <a:endParaRPr lang="es-CO" sz="15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CO" sz="1500" u="none" strike="noStrike" dirty="0">
                          <a:effectLst/>
                          <a:latin typeface="Bio Sans Light" panose="020B0406020202040204" pitchFamily="34" charset="0"/>
                          <a:cs typeface="Microsoft Tai Le" panose="020B0502040204020203" pitchFamily="34" charset="0"/>
                        </a:rPr>
                        <a:t>                 1.244 </a:t>
                      </a:r>
                      <a:endParaRPr lang="es-CO" sz="15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7092318"/>
                  </a:ext>
                </a:extLst>
              </a:tr>
              <a:tr h="316411">
                <a:tc>
                  <a:txBody>
                    <a:bodyPr/>
                    <a:lstStyle/>
                    <a:p>
                      <a:pPr algn="l" fontAlgn="ctr"/>
                      <a:r>
                        <a:rPr lang="es-CO" sz="1500" b="0" u="none" strike="noStrike" dirty="0">
                          <a:effectLst/>
                          <a:latin typeface="Bio Sans Light" panose="020B0406020202040204" pitchFamily="34" charset="0"/>
                          <a:cs typeface="Microsoft Tai Le" panose="020B0502040204020203" pitchFamily="34" charset="0"/>
                        </a:rPr>
                        <a:t>Caña</a:t>
                      </a:r>
                      <a:endParaRPr lang="es-CO" sz="15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CO" sz="1500" u="none" strike="noStrike">
                          <a:effectLst/>
                          <a:latin typeface="Bio Sans Light" panose="020B0406020202040204" pitchFamily="34" charset="0"/>
                          <a:cs typeface="Microsoft Tai Le" panose="020B0502040204020203" pitchFamily="34" charset="0"/>
                        </a:rPr>
                        <a:t>                      607 </a:t>
                      </a:r>
                      <a:endParaRPr lang="es-CO" sz="15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CO" sz="1500" u="none" strike="noStrike" dirty="0">
                          <a:effectLst/>
                          <a:latin typeface="Bio Sans Light" panose="020B0406020202040204" pitchFamily="34" charset="0"/>
                          <a:cs typeface="Microsoft Tai Le" panose="020B0502040204020203" pitchFamily="34" charset="0"/>
                        </a:rPr>
                        <a:t>               14.982 </a:t>
                      </a:r>
                      <a:endParaRPr lang="es-CO" sz="15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5100462"/>
                  </a:ext>
                </a:extLst>
              </a:tr>
              <a:tr h="316411">
                <a:tc>
                  <a:txBody>
                    <a:bodyPr/>
                    <a:lstStyle/>
                    <a:p>
                      <a:pPr algn="l" fontAlgn="ctr"/>
                      <a:r>
                        <a:rPr lang="es-CO" sz="1500" b="0" u="none" strike="noStrike" dirty="0">
                          <a:effectLst/>
                          <a:latin typeface="Bio Sans Light" panose="020B0406020202040204" pitchFamily="34" charset="0"/>
                          <a:cs typeface="Microsoft Tai Le" panose="020B0502040204020203" pitchFamily="34" charset="0"/>
                        </a:rPr>
                        <a:t>Piña</a:t>
                      </a:r>
                      <a:endParaRPr lang="es-CO" sz="15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CO" sz="1500" u="none" strike="noStrike">
                          <a:effectLst/>
                          <a:latin typeface="Bio Sans Light" panose="020B0406020202040204" pitchFamily="34" charset="0"/>
                          <a:cs typeface="Microsoft Tai Le" panose="020B0502040204020203" pitchFamily="34" charset="0"/>
                        </a:rPr>
                        <a:t>                      483 </a:t>
                      </a:r>
                      <a:endParaRPr lang="es-CO" sz="15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CO" sz="1500" u="none" strike="noStrike" dirty="0">
                          <a:effectLst/>
                          <a:latin typeface="Bio Sans Light" panose="020B0406020202040204" pitchFamily="34" charset="0"/>
                          <a:cs typeface="Microsoft Tai Le" panose="020B0502040204020203" pitchFamily="34" charset="0"/>
                        </a:rPr>
                        <a:t>               19.723 </a:t>
                      </a:r>
                      <a:endParaRPr lang="es-CO" sz="15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79422429"/>
                  </a:ext>
                </a:extLst>
              </a:tr>
            </a:tbl>
          </a:graphicData>
        </a:graphic>
      </p:graphicFrame>
      <p:graphicFrame>
        <p:nvGraphicFramePr>
          <p:cNvPr id="19" name="Tabla 18">
            <a:extLst>
              <a:ext uri="{FF2B5EF4-FFF2-40B4-BE49-F238E27FC236}">
                <a16:creationId xmlns:a16="http://schemas.microsoft.com/office/drawing/2014/main" id="{673BECFF-D87E-0B18-83C6-9A45D1A6C718}"/>
              </a:ext>
            </a:extLst>
          </p:cNvPr>
          <p:cNvGraphicFramePr>
            <a:graphicFrameLocks noGrp="1"/>
          </p:cNvGraphicFramePr>
          <p:nvPr>
            <p:extLst>
              <p:ext uri="{D42A27DB-BD31-4B8C-83A1-F6EECF244321}">
                <p14:modId xmlns:p14="http://schemas.microsoft.com/office/powerpoint/2010/main" val="1512972843"/>
              </p:ext>
            </p:extLst>
          </p:nvPr>
        </p:nvGraphicFramePr>
        <p:xfrm>
          <a:off x="5777346" y="1739087"/>
          <a:ext cx="5846617" cy="4364802"/>
        </p:xfrm>
        <a:graphic>
          <a:graphicData uri="http://schemas.openxmlformats.org/drawingml/2006/table">
            <a:tbl>
              <a:tblPr>
                <a:tableStyleId>{5C22544A-7EE6-4342-B048-85BDC9FD1C3A}</a:tableStyleId>
              </a:tblPr>
              <a:tblGrid>
                <a:gridCol w="3422072">
                  <a:extLst>
                    <a:ext uri="{9D8B030D-6E8A-4147-A177-3AD203B41FA5}">
                      <a16:colId xmlns:a16="http://schemas.microsoft.com/office/drawing/2014/main" val="3465448600"/>
                    </a:ext>
                  </a:extLst>
                </a:gridCol>
                <a:gridCol w="995961">
                  <a:extLst>
                    <a:ext uri="{9D8B030D-6E8A-4147-A177-3AD203B41FA5}">
                      <a16:colId xmlns:a16="http://schemas.microsoft.com/office/drawing/2014/main" val="296517039"/>
                    </a:ext>
                  </a:extLst>
                </a:gridCol>
                <a:gridCol w="1428584">
                  <a:extLst>
                    <a:ext uri="{9D8B030D-6E8A-4147-A177-3AD203B41FA5}">
                      <a16:colId xmlns:a16="http://schemas.microsoft.com/office/drawing/2014/main" val="3456849505"/>
                    </a:ext>
                  </a:extLst>
                </a:gridCol>
              </a:tblGrid>
              <a:tr h="382896">
                <a:tc>
                  <a:txBody>
                    <a:bodyPr/>
                    <a:lstStyle/>
                    <a:p>
                      <a:pPr algn="ctr" fontAlgn="ctr"/>
                      <a:r>
                        <a:rPr lang="es-CO" sz="1200" b="1" u="none" strike="noStrike" dirty="0">
                          <a:effectLst/>
                          <a:latin typeface="Bio Sans" panose="020B0506020202040204" pitchFamily="34" charset="0"/>
                          <a:cs typeface="Microsoft Tai Le" panose="020B0502040204020203" pitchFamily="34" charset="0"/>
                        </a:rPr>
                        <a:t>Producto</a:t>
                      </a:r>
                      <a:endParaRPr lang="es-CO" sz="1200" b="1" i="0" u="none" strike="noStrike" dirty="0">
                        <a:solidFill>
                          <a:srgbClr val="000000"/>
                        </a:solidFill>
                        <a:effectLst/>
                        <a:latin typeface="Bio Sans" panose="020B05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200" b="1" u="none" strike="noStrike" dirty="0">
                          <a:effectLst/>
                          <a:latin typeface="Bio Sans" panose="020B0506020202040204" pitchFamily="34" charset="0"/>
                          <a:cs typeface="Microsoft Tai Le" panose="020B0502040204020203" pitchFamily="34" charset="0"/>
                        </a:rPr>
                        <a:t> Hectáreas  Sembradas </a:t>
                      </a:r>
                      <a:endParaRPr lang="es-CO" sz="1200" b="1" i="0" u="none" strike="noStrike" dirty="0">
                        <a:solidFill>
                          <a:srgbClr val="000000"/>
                        </a:solidFill>
                        <a:effectLst/>
                        <a:latin typeface="Bio Sans" panose="020B05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200" b="1" u="none" strike="noStrike" dirty="0">
                          <a:effectLst/>
                          <a:latin typeface="Bio Sans" panose="020B0506020202040204" pitchFamily="34" charset="0"/>
                          <a:cs typeface="Microsoft Tai Le" panose="020B0502040204020203" pitchFamily="34" charset="0"/>
                        </a:rPr>
                        <a:t> Toneladas Producidas </a:t>
                      </a:r>
                      <a:endParaRPr lang="es-CO" sz="1200" b="1" i="0" u="none" strike="noStrike" dirty="0">
                        <a:solidFill>
                          <a:srgbClr val="000000"/>
                        </a:solidFill>
                        <a:effectLst/>
                        <a:latin typeface="Bio Sans" panose="020B05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23426108"/>
                  </a:ext>
                </a:extLst>
              </a:tr>
              <a:tr h="195240">
                <a:tc>
                  <a:txBody>
                    <a:bodyPr/>
                    <a:lstStyle/>
                    <a:p>
                      <a:pPr algn="l" fontAlgn="ctr"/>
                      <a:r>
                        <a:rPr lang="es-CO" sz="1200" b="0" u="none" strike="noStrike" dirty="0">
                          <a:effectLst/>
                          <a:latin typeface="Bio Sans Light" panose="020B0406020202040204" pitchFamily="34" charset="0"/>
                          <a:cs typeface="Microsoft Tai Le" panose="020B0502040204020203" pitchFamily="34" charset="0"/>
                        </a:rPr>
                        <a:t>Papaya</a:t>
                      </a:r>
                      <a:endParaRPr lang="es-CO" sz="12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400" u="none" strike="noStrike" dirty="0">
                          <a:effectLst/>
                          <a:latin typeface="Bio Sans Light" panose="020B0406020202040204" pitchFamily="34" charset="0"/>
                          <a:cs typeface="Microsoft Tai Le" panose="020B0502040204020203" pitchFamily="34" charset="0"/>
                        </a:rPr>
                        <a:t>365 </a:t>
                      </a:r>
                      <a:endParaRPr lang="es-CO"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400" u="none" strike="noStrike" dirty="0">
                          <a:effectLst/>
                          <a:latin typeface="Bio Sans Light" panose="020B0406020202040204" pitchFamily="34" charset="0"/>
                          <a:cs typeface="Microsoft Tai Le" panose="020B0502040204020203" pitchFamily="34" charset="0"/>
                        </a:rPr>
                        <a:t>                 5.547 </a:t>
                      </a:r>
                      <a:endParaRPr lang="es-CO"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3851702"/>
                  </a:ext>
                </a:extLst>
              </a:tr>
              <a:tr h="195240">
                <a:tc>
                  <a:txBody>
                    <a:bodyPr/>
                    <a:lstStyle/>
                    <a:p>
                      <a:pPr algn="l" fontAlgn="ctr"/>
                      <a:r>
                        <a:rPr lang="es-CO" sz="1200" b="0" u="none" strike="noStrike" dirty="0">
                          <a:effectLst/>
                          <a:latin typeface="Bio Sans Light" panose="020B0406020202040204" pitchFamily="34" charset="0"/>
                          <a:cs typeface="Microsoft Tai Le" panose="020B0502040204020203" pitchFamily="34" charset="0"/>
                        </a:rPr>
                        <a:t>Banano</a:t>
                      </a:r>
                      <a:endParaRPr lang="es-CO" sz="12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400" u="none" strike="noStrike" dirty="0">
                          <a:effectLst/>
                          <a:latin typeface="Bio Sans Light" panose="020B0406020202040204" pitchFamily="34" charset="0"/>
                          <a:cs typeface="Microsoft Tai Le" panose="020B0502040204020203" pitchFamily="34" charset="0"/>
                        </a:rPr>
                        <a:t>330 </a:t>
                      </a:r>
                      <a:endParaRPr lang="es-CO"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400" u="none" strike="noStrike" dirty="0">
                          <a:effectLst/>
                          <a:latin typeface="Bio Sans Light" panose="020B0406020202040204" pitchFamily="34" charset="0"/>
                          <a:cs typeface="Microsoft Tai Le" panose="020B0502040204020203" pitchFamily="34" charset="0"/>
                        </a:rPr>
                        <a:t>                 1.680 </a:t>
                      </a:r>
                      <a:endParaRPr lang="es-CO"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7408806"/>
                  </a:ext>
                </a:extLst>
              </a:tr>
              <a:tr h="195240">
                <a:tc>
                  <a:txBody>
                    <a:bodyPr/>
                    <a:lstStyle/>
                    <a:p>
                      <a:pPr algn="l" fontAlgn="ctr"/>
                      <a:r>
                        <a:rPr lang="es-CO" sz="1200" b="0" u="none" strike="noStrike" dirty="0">
                          <a:effectLst/>
                          <a:latin typeface="Bio Sans Light" panose="020B0406020202040204" pitchFamily="34" charset="0"/>
                          <a:cs typeface="Microsoft Tai Le" panose="020B0502040204020203" pitchFamily="34" charset="0"/>
                        </a:rPr>
                        <a:t>Aguacate</a:t>
                      </a:r>
                      <a:endParaRPr lang="es-CO" sz="12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400" u="none" strike="noStrike" dirty="0">
                          <a:effectLst/>
                          <a:latin typeface="Bio Sans Light" panose="020B0406020202040204" pitchFamily="34" charset="0"/>
                          <a:cs typeface="Microsoft Tai Le" panose="020B0502040204020203" pitchFamily="34" charset="0"/>
                        </a:rPr>
                        <a:t>274 </a:t>
                      </a:r>
                      <a:endParaRPr lang="es-CO"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400" u="none" strike="noStrike" dirty="0">
                          <a:effectLst/>
                          <a:latin typeface="Bio Sans Light" panose="020B0406020202040204" pitchFamily="34" charset="0"/>
                          <a:cs typeface="Microsoft Tai Le" panose="020B0502040204020203" pitchFamily="34" charset="0"/>
                        </a:rPr>
                        <a:t>                 1.835 </a:t>
                      </a:r>
                      <a:endParaRPr lang="es-CO"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86745916"/>
                  </a:ext>
                </a:extLst>
              </a:tr>
              <a:tr h="195240">
                <a:tc>
                  <a:txBody>
                    <a:bodyPr/>
                    <a:lstStyle/>
                    <a:p>
                      <a:pPr algn="l" fontAlgn="ctr"/>
                      <a:r>
                        <a:rPr lang="es-CO" sz="1200" b="0" u="none" strike="noStrike" dirty="0">
                          <a:effectLst/>
                          <a:latin typeface="Bio Sans Light" panose="020B0406020202040204" pitchFamily="34" charset="0"/>
                          <a:cs typeface="Microsoft Tai Le" panose="020B0502040204020203" pitchFamily="34" charset="0"/>
                        </a:rPr>
                        <a:t>Naranja</a:t>
                      </a:r>
                      <a:endParaRPr lang="es-CO" sz="12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400" u="none" strike="noStrike" dirty="0">
                          <a:effectLst/>
                          <a:latin typeface="Bio Sans Light" panose="020B0406020202040204" pitchFamily="34" charset="0"/>
                          <a:cs typeface="Microsoft Tai Le" panose="020B0502040204020203" pitchFamily="34" charset="0"/>
                        </a:rPr>
                        <a:t>182 </a:t>
                      </a:r>
                      <a:endParaRPr lang="es-CO"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400" u="none" strike="noStrike" dirty="0">
                          <a:effectLst/>
                          <a:latin typeface="Bio Sans Light" panose="020B0406020202040204" pitchFamily="34" charset="0"/>
                          <a:cs typeface="Microsoft Tai Le" panose="020B0502040204020203" pitchFamily="34" charset="0"/>
                        </a:rPr>
                        <a:t>                 2.297 </a:t>
                      </a:r>
                      <a:endParaRPr lang="es-CO"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84290662"/>
                  </a:ext>
                </a:extLst>
              </a:tr>
              <a:tr h="195240">
                <a:tc>
                  <a:txBody>
                    <a:bodyPr/>
                    <a:lstStyle/>
                    <a:p>
                      <a:pPr algn="l" fontAlgn="ctr"/>
                      <a:r>
                        <a:rPr lang="es-CO" sz="1200" b="0" u="none" strike="noStrike" dirty="0">
                          <a:effectLst/>
                          <a:latin typeface="Bio Sans Light" panose="020B0406020202040204" pitchFamily="34" charset="0"/>
                          <a:cs typeface="Microsoft Tai Le" panose="020B0502040204020203" pitchFamily="34" charset="0"/>
                        </a:rPr>
                        <a:t>Patilla</a:t>
                      </a:r>
                      <a:endParaRPr lang="es-CO" sz="12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400" u="none" strike="noStrike" dirty="0">
                          <a:effectLst/>
                          <a:latin typeface="Bio Sans Light" panose="020B0406020202040204" pitchFamily="34" charset="0"/>
                          <a:cs typeface="Microsoft Tai Le" panose="020B0502040204020203" pitchFamily="34" charset="0"/>
                        </a:rPr>
                        <a:t>144 </a:t>
                      </a:r>
                      <a:endParaRPr lang="es-CO"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400" u="none" strike="noStrike" dirty="0">
                          <a:effectLst/>
                          <a:latin typeface="Bio Sans Light" panose="020B0406020202040204" pitchFamily="34" charset="0"/>
                          <a:cs typeface="Microsoft Tai Le" panose="020B0502040204020203" pitchFamily="34" charset="0"/>
                        </a:rPr>
                        <a:t>                 2.593 </a:t>
                      </a:r>
                      <a:endParaRPr lang="es-CO"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9167681"/>
                  </a:ext>
                </a:extLst>
              </a:tr>
              <a:tr h="195240">
                <a:tc>
                  <a:txBody>
                    <a:bodyPr/>
                    <a:lstStyle/>
                    <a:p>
                      <a:pPr algn="l" fontAlgn="ctr"/>
                      <a:r>
                        <a:rPr lang="es-CO" sz="1200" b="0" u="none" strike="noStrike" dirty="0">
                          <a:effectLst/>
                          <a:latin typeface="Bio Sans Light" panose="020B0406020202040204" pitchFamily="34" charset="0"/>
                          <a:cs typeface="Microsoft Tai Le" panose="020B0502040204020203" pitchFamily="34" charset="0"/>
                        </a:rPr>
                        <a:t>Maracuyá</a:t>
                      </a:r>
                      <a:endParaRPr lang="es-CO" sz="12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400" u="none" strike="noStrike" dirty="0">
                          <a:effectLst/>
                          <a:latin typeface="Bio Sans Light" panose="020B0406020202040204" pitchFamily="34" charset="0"/>
                          <a:cs typeface="Microsoft Tai Le" panose="020B0502040204020203" pitchFamily="34" charset="0"/>
                        </a:rPr>
                        <a:t>130 </a:t>
                      </a:r>
                      <a:endParaRPr lang="es-CO"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400" u="none" strike="noStrike" dirty="0">
                          <a:effectLst/>
                          <a:latin typeface="Bio Sans Light" panose="020B0406020202040204" pitchFamily="34" charset="0"/>
                          <a:cs typeface="Microsoft Tai Le" panose="020B0502040204020203" pitchFamily="34" charset="0"/>
                        </a:rPr>
                        <a:t>                 1.731 </a:t>
                      </a:r>
                      <a:endParaRPr lang="es-CO"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946321"/>
                  </a:ext>
                </a:extLst>
              </a:tr>
              <a:tr h="195240">
                <a:tc>
                  <a:txBody>
                    <a:bodyPr/>
                    <a:lstStyle/>
                    <a:p>
                      <a:pPr algn="l" fontAlgn="ctr"/>
                      <a:r>
                        <a:rPr lang="es-CO" sz="1200" b="0" u="none" strike="noStrike" dirty="0">
                          <a:effectLst/>
                          <a:latin typeface="Bio Sans Light" panose="020B0406020202040204" pitchFamily="34" charset="0"/>
                          <a:cs typeface="Microsoft Tai Le" panose="020B0502040204020203" pitchFamily="34" charset="0"/>
                        </a:rPr>
                        <a:t>Lulo</a:t>
                      </a:r>
                      <a:endParaRPr lang="es-CO" sz="12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400" u="none" strike="noStrike" dirty="0">
                          <a:effectLst/>
                          <a:latin typeface="Bio Sans Light" panose="020B0406020202040204" pitchFamily="34" charset="0"/>
                          <a:cs typeface="Microsoft Tai Le" panose="020B0502040204020203" pitchFamily="34" charset="0"/>
                        </a:rPr>
                        <a:t>112 </a:t>
                      </a:r>
                      <a:endParaRPr lang="es-CO"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400" u="none" strike="noStrike" dirty="0">
                          <a:effectLst/>
                          <a:latin typeface="Bio Sans Light" panose="020B0406020202040204" pitchFamily="34" charset="0"/>
                          <a:cs typeface="Microsoft Tai Le" panose="020B0502040204020203" pitchFamily="34" charset="0"/>
                        </a:rPr>
                        <a:t>                 1.943 </a:t>
                      </a:r>
                      <a:endParaRPr lang="es-CO"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9897562"/>
                  </a:ext>
                </a:extLst>
              </a:tr>
              <a:tr h="203666">
                <a:tc>
                  <a:txBody>
                    <a:bodyPr/>
                    <a:lstStyle/>
                    <a:p>
                      <a:pPr algn="l" fontAlgn="ctr"/>
                      <a:r>
                        <a:rPr lang="it-IT" sz="1200" b="0" u="none" strike="noStrike" dirty="0">
                          <a:effectLst/>
                          <a:latin typeface="Bio Sans Light" panose="020B0406020202040204" pitchFamily="34" charset="0"/>
                          <a:cs typeface="Microsoft Tai Le" panose="020B0502040204020203" pitchFamily="34" charset="0"/>
                        </a:rPr>
                        <a:t>Malanga, Achín, Yota, Papa China, Bore</a:t>
                      </a:r>
                      <a:endParaRPr lang="it-IT" sz="12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400" u="none" strike="noStrike" dirty="0">
                          <a:effectLst/>
                          <a:latin typeface="Bio Sans Light" panose="020B0406020202040204" pitchFamily="34" charset="0"/>
                          <a:cs typeface="Microsoft Tai Le" panose="020B0502040204020203" pitchFamily="34" charset="0"/>
                        </a:rPr>
                        <a:t>69 </a:t>
                      </a:r>
                      <a:endParaRPr lang="es-CO"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400" u="none" strike="noStrike" dirty="0">
                          <a:effectLst/>
                          <a:latin typeface="Bio Sans Light" panose="020B0406020202040204" pitchFamily="34" charset="0"/>
                          <a:cs typeface="Microsoft Tai Le" panose="020B0502040204020203" pitchFamily="34" charset="0"/>
                        </a:rPr>
                        <a:t>                    376 </a:t>
                      </a:r>
                      <a:endParaRPr lang="es-CO"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24313250"/>
                  </a:ext>
                </a:extLst>
              </a:tr>
              <a:tr h="195240">
                <a:tc>
                  <a:txBody>
                    <a:bodyPr/>
                    <a:lstStyle/>
                    <a:p>
                      <a:pPr algn="l" fontAlgn="ctr"/>
                      <a:r>
                        <a:rPr lang="es-CO" sz="1200" b="0" u="none" strike="noStrike" dirty="0">
                          <a:effectLst/>
                          <a:latin typeface="Bio Sans Light" panose="020B0406020202040204" pitchFamily="34" charset="0"/>
                          <a:cs typeface="Microsoft Tai Le" panose="020B0502040204020203" pitchFamily="34" charset="0"/>
                        </a:rPr>
                        <a:t>Melón</a:t>
                      </a:r>
                      <a:endParaRPr lang="es-CO" sz="12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400" u="none" strike="noStrike" dirty="0">
                          <a:effectLst/>
                          <a:latin typeface="Bio Sans Light" panose="020B0406020202040204" pitchFamily="34" charset="0"/>
                          <a:cs typeface="Microsoft Tai Le" panose="020B0502040204020203" pitchFamily="34" charset="0"/>
                        </a:rPr>
                        <a:t>61 </a:t>
                      </a:r>
                      <a:endParaRPr lang="es-CO"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400" u="none" strike="noStrike" dirty="0">
                          <a:effectLst/>
                          <a:latin typeface="Bio Sans Light" panose="020B0406020202040204" pitchFamily="34" charset="0"/>
                          <a:cs typeface="Microsoft Tai Le" panose="020B0502040204020203" pitchFamily="34" charset="0"/>
                        </a:rPr>
                        <a:t>                    918 </a:t>
                      </a:r>
                      <a:endParaRPr lang="es-CO"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6605029"/>
                  </a:ext>
                </a:extLst>
              </a:tr>
              <a:tr h="195240">
                <a:tc>
                  <a:txBody>
                    <a:bodyPr/>
                    <a:lstStyle/>
                    <a:p>
                      <a:pPr algn="l" fontAlgn="ctr"/>
                      <a:r>
                        <a:rPr lang="es-CO" sz="1200" b="0" u="none" strike="noStrike" dirty="0">
                          <a:effectLst/>
                          <a:latin typeface="Bio Sans Light" panose="020B0406020202040204" pitchFamily="34" charset="0"/>
                          <a:cs typeface="Microsoft Tai Le" panose="020B0502040204020203" pitchFamily="34" charset="0"/>
                        </a:rPr>
                        <a:t>Ahuyama</a:t>
                      </a:r>
                      <a:endParaRPr lang="es-CO" sz="12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400" u="none" strike="noStrike" dirty="0">
                          <a:effectLst/>
                          <a:latin typeface="Bio Sans Light" panose="020B0406020202040204" pitchFamily="34" charset="0"/>
                          <a:cs typeface="Microsoft Tai Le" panose="020B0502040204020203" pitchFamily="34" charset="0"/>
                        </a:rPr>
                        <a:t>47 </a:t>
                      </a:r>
                      <a:endParaRPr lang="es-CO"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400" u="none" strike="noStrike">
                          <a:effectLst/>
                          <a:latin typeface="Bio Sans Light" panose="020B0406020202040204" pitchFamily="34" charset="0"/>
                          <a:cs typeface="Microsoft Tai Le" panose="020B0502040204020203" pitchFamily="34" charset="0"/>
                        </a:rPr>
                        <a:t>                    591 </a:t>
                      </a:r>
                      <a:endParaRPr lang="es-CO"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6124696"/>
                  </a:ext>
                </a:extLst>
              </a:tr>
              <a:tr h="195240">
                <a:tc>
                  <a:txBody>
                    <a:bodyPr/>
                    <a:lstStyle/>
                    <a:p>
                      <a:pPr algn="l" fontAlgn="ctr"/>
                      <a:r>
                        <a:rPr lang="es-CO" sz="1200" b="0" u="none" strike="noStrike" dirty="0">
                          <a:effectLst/>
                          <a:latin typeface="Bio Sans Light" panose="020B0406020202040204" pitchFamily="34" charset="0"/>
                          <a:cs typeface="Microsoft Tai Le" panose="020B0502040204020203" pitchFamily="34" charset="0"/>
                        </a:rPr>
                        <a:t>Frijol</a:t>
                      </a:r>
                      <a:endParaRPr lang="es-CO" sz="12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400" u="none" strike="noStrike" dirty="0">
                          <a:effectLst/>
                          <a:latin typeface="Bio Sans Light" panose="020B0406020202040204" pitchFamily="34" charset="0"/>
                          <a:cs typeface="Microsoft Tai Le" panose="020B0502040204020203" pitchFamily="34" charset="0"/>
                        </a:rPr>
                        <a:t>45 </a:t>
                      </a:r>
                      <a:endParaRPr lang="es-CO"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400" u="none" strike="noStrike" dirty="0">
                          <a:effectLst/>
                          <a:latin typeface="Bio Sans Light" panose="020B0406020202040204" pitchFamily="34" charset="0"/>
                          <a:cs typeface="Microsoft Tai Le" panose="020B0502040204020203" pitchFamily="34" charset="0"/>
                        </a:rPr>
                        <a:t>                      63 </a:t>
                      </a:r>
                      <a:endParaRPr lang="es-CO"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0644014"/>
                  </a:ext>
                </a:extLst>
              </a:tr>
              <a:tr h="195240">
                <a:tc>
                  <a:txBody>
                    <a:bodyPr/>
                    <a:lstStyle/>
                    <a:p>
                      <a:pPr algn="l" fontAlgn="ctr"/>
                      <a:r>
                        <a:rPr lang="es-CO" sz="1200" b="0" u="none" strike="noStrike" dirty="0">
                          <a:effectLst/>
                          <a:latin typeface="Bio Sans Light" panose="020B0406020202040204" pitchFamily="34" charset="0"/>
                          <a:cs typeface="Microsoft Tai Le" panose="020B0502040204020203" pitchFamily="34" charset="0"/>
                        </a:rPr>
                        <a:t>Sábila</a:t>
                      </a:r>
                      <a:endParaRPr lang="es-CO" sz="12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400" u="none" strike="noStrike" dirty="0">
                          <a:effectLst/>
                          <a:latin typeface="Bio Sans Light" panose="020B0406020202040204" pitchFamily="34" charset="0"/>
                          <a:cs typeface="Microsoft Tai Le" panose="020B0502040204020203" pitchFamily="34" charset="0"/>
                        </a:rPr>
                        <a:t>36 </a:t>
                      </a:r>
                      <a:endParaRPr lang="es-CO"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400" u="none" strike="noStrike">
                          <a:effectLst/>
                          <a:latin typeface="Bio Sans Light" panose="020B0406020202040204" pitchFamily="34" charset="0"/>
                          <a:cs typeface="Microsoft Tai Le" panose="020B0502040204020203" pitchFamily="34" charset="0"/>
                        </a:rPr>
                        <a:t>                    831 </a:t>
                      </a:r>
                      <a:endParaRPr lang="es-CO"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333860"/>
                  </a:ext>
                </a:extLst>
              </a:tr>
              <a:tr h="195240">
                <a:tc>
                  <a:txBody>
                    <a:bodyPr/>
                    <a:lstStyle/>
                    <a:p>
                      <a:pPr algn="l" fontAlgn="ctr"/>
                      <a:r>
                        <a:rPr lang="es-CO" sz="1200" b="0" u="none" strike="noStrike" dirty="0">
                          <a:effectLst/>
                          <a:latin typeface="Bio Sans Light" panose="020B0406020202040204" pitchFamily="34" charset="0"/>
                          <a:cs typeface="Microsoft Tai Le" panose="020B0502040204020203" pitchFamily="34" charset="0"/>
                        </a:rPr>
                        <a:t>Arracacha</a:t>
                      </a:r>
                      <a:endParaRPr lang="es-CO" sz="12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400" u="none" strike="noStrike" dirty="0">
                          <a:effectLst/>
                          <a:latin typeface="Bio Sans Light" panose="020B0406020202040204" pitchFamily="34" charset="0"/>
                          <a:cs typeface="Microsoft Tai Le" panose="020B0502040204020203" pitchFamily="34" charset="0"/>
                        </a:rPr>
                        <a:t>33 </a:t>
                      </a:r>
                      <a:endParaRPr lang="es-CO"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400" u="none" strike="noStrike" dirty="0">
                          <a:effectLst/>
                          <a:latin typeface="Bio Sans Light" panose="020B0406020202040204" pitchFamily="34" charset="0"/>
                          <a:cs typeface="Microsoft Tai Le" panose="020B0502040204020203" pitchFamily="34" charset="0"/>
                        </a:rPr>
                        <a:t>                    150 </a:t>
                      </a:r>
                      <a:endParaRPr lang="es-CO"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4077333"/>
                  </a:ext>
                </a:extLst>
              </a:tr>
              <a:tr h="195240">
                <a:tc>
                  <a:txBody>
                    <a:bodyPr/>
                    <a:lstStyle/>
                    <a:p>
                      <a:pPr algn="l" fontAlgn="ctr"/>
                      <a:r>
                        <a:rPr lang="es-CO" sz="1200" b="0" u="none" strike="noStrike" dirty="0">
                          <a:effectLst/>
                          <a:latin typeface="Bio Sans Light" panose="020B0406020202040204" pitchFamily="34" charset="0"/>
                          <a:cs typeface="Microsoft Tai Le" panose="020B0502040204020203" pitchFamily="34" charset="0"/>
                        </a:rPr>
                        <a:t>Limón</a:t>
                      </a:r>
                      <a:endParaRPr lang="es-CO" sz="12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400" u="none" strike="noStrike" dirty="0">
                          <a:effectLst/>
                          <a:latin typeface="Bio Sans Light" panose="020B0406020202040204" pitchFamily="34" charset="0"/>
                          <a:cs typeface="Microsoft Tai Le" panose="020B0502040204020203" pitchFamily="34" charset="0"/>
                        </a:rPr>
                        <a:t>31 </a:t>
                      </a:r>
                      <a:endParaRPr lang="es-CO"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400" u="none" strike="noStrike" dirty="0">
                          <a:effectLst/>
                          <a:latin typeface="Bio Sans Light" panose="020B0406020202040204" pitchFamily="34" charset="0"/>
                          <a:cs typeface="Microsoft Tai Le" panose="020B0502040204020203" pitchFamily="34" charset="0"/>
                        </a:rPr>
                        <a:t>                    203 </a:t>
                      </a:r>
                      <a:endParaRPr lang="es-CO"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6456848"/>
                  </a:ext>
                </a:extLst>
              </a:tr>
              <a:tr h="195240">
                <a:tc>
                  <a:txBody>
                    <a:bodyPr/>
                    <a:lstStyle/>
                    <a:p>
                      <a:pPr algn="l" fontAlgn="ctr"/>
                      <a:r>
                        <a:rPr lang="es-CO" sz="1200" b="0" u="none" strike="noStrike" dirty="0">
                          <a:effectLst/>
                          <a:latin typeface="Bio Sans Light" panose="020B0406020202040204" pitchFamily="34" charset="0"/>
                          <a:cs typeface="Microsoft Tai Le" panose="020B0502040204020203" pitchFamily="34" charset="0"/>
                        </a:rPr>
                        <a:t>Arveja</a:t>
                      </a:r>
                      <a:endParaRPr lang="es-CO" sz="12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400" u="none" strike="noStrike" dirty="0">
                          <a:effectLst/>
                          <a:latin typeface="Bio Sans Light" panose="020B0406020202040204" pitchFamily="34" charset="0"/>
                          <a:cs typeface="Microsoft Tai Le" panose="020B0502040204020203" pitchFamily="34" charset="0"/>
                        </a:rPr>
                        <a:t>30 </a:t>
                      </a:r>
                      <a:endParaRPr lang="es-CO"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400" u="none" strike="noStrike" dirty="0">
                          <a:effectLst/>
                          <a:latin typeface="Bio Sans Light" panose="020B0406020202040204" pitchFamily="34" charset="0"/>
                          <a:cs typeface="Microsoft Tai Le" panose="020B0502040204020203" pitchFamily="34" charset="0"/>
                        </a:rPr>
                        <a:t>                      24 </a:t>
                      </a:r>
                      <a:endParaRPr lang="es-CO"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9787095"/>
                  </a:ext>
                </a:extLst>
              </a:tr>
              <a:tr h="195240">
                <a:tc>
                  <a:txBody>
                    <a:bodyPr/>
                    <a:lstStyle/>
                    <a:p>
                      <a:pPr algn="l" fontAlgn="ctr"/>
                      <a:r>
                        <a:rPr lang="es-CO" sz="1200" b="0" u="none" strike="noStrike" dirty="0">
                          <a:effectLst/>
                          <a:latin typeface="Bio Sans Light" panose="020B0406020202040204" pitchFamily="34" charset="0"/>
                          <a:cs typeface="Microsoft Tai Le" panose="020B0502040204020203" pitchFamily="34" charset="0"/>
                        </a:rPr>
                        <a:t>Sacha </a:t>
                      </a:r>
                      <a:r>
                        <a:rPr lang="es-CO" sz="1200" b="0" u="none" strike="noStrike" dirty="0" err="1">
                          <a:effectLst/>
                          <a:latin typeface="Bio Sans Light" panose="020B0406020202040204" pitchFamily="34" charset="0"/>
                          <a:cs typeface="Microsoft Tai Le" panose="020B0502040204020203" pitchFamily="34" charset="0"/>
                        </a:rPr>
                        <a:t>inchi</a:t>
                      </a:r>
                      <a:endParaRPr lang="es-CO" sz="12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400" u="none" strike="noStrike" dirty="0">
                          <a:effectLst/>
                          <a:latin typeface="Bio Sans Light" panose="020B0406020202040204" pitchFamily="34" charset="0"/>
                          <a:cs typeface="Microsoft Tai Le" panose="020B0502040204020203" pitchFamily="34" charset="0"/>
                        </a:rPr>
                        <a:t>20 </a:t>
                      </a:r>
                      <a:endParaRPr lang="es-CO"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400" u="none" strike="noStrike" dirty="0">
                          <a:effectLst/>
                          <a:latin typeface="Bio Sans Light" panose="020B0406020202040204" pitchFamily="34" charset="0"/>
                          <a:cs typeface="Microsoft Tai Le" panose="020B0502040204020203" pitchFamily="34" charset="0"/>
                        </a:rPr>
                        <a:t>                    160 </a:t>
                      </a:r>
                      <a:endParaRPr lang="es-CO"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8436274"/>
                  </a:ext>
                </a:extLst>
              </a:tr>
              <a:tr h="195240">
                <a:tc>
                  <a:txBody>
                    <a:bodyPr/>
                    <a:lstStyle/>
                    <a:p>
                      <a:pPr algn="l" fontAlgn="ctr"/>
                      <a:r>
                        <a:rPr lang="es-CO" sz="1200" b="0" u="none" strike="noStrike" dirty="0">
                          <a:effectLst/>
                          <a:latin typeface="Bio Sans Light" panose="020B0406020202040204" pitchFamily="34" charset="0"/>
                          <a:cs typeface="Microsoft Tai Le" panose="020B0502040204020203" pitchFamily="34" charset="0"/>
                        </a:rPr>
                        <a:t>Mora</a:t>
                      </a:r>
                      <a:endParaRPr lang="es-CO" sz="12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400" u="none" strike="noStrike" dirty="0">
                          <a:effectLst/>
                          <a:latin typeface="Bio Sans Light" panose="020B0406020202040204" pitchFamily="34" charset="0"/>
                          <a:cs typeface="Microsoft Tai Le" panose="020B0502040204020203" pitchFamily="34" charset="0"/>
                        </a:rPr>
                        <a:t>17 </a:t>
                      </a:r>
                      <a:endParaRPr lang="es-CO"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400" u="none" strike="noStrike" dirty="0">
                          <a:effectLst/>
                          <a:latin typeface="Bio Sans Light" panose="020B0406020202040204" pitchFamily="34" charset="0"/>
                          <a:cs typeface="Microsoft Tai Le" panose="020B0502040204020203" pitchFamily="34" charset="0"/>
                        </a:rPr>
                        <a:t>                      74 </a:t>
                      </a:r>
                      <a:endParaRPr lang="es-CO"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2504080"/>
                  </a:ext>
                </a:extLst>
              </a:tr>
              <a:tr h="195240">
                <a:tc>
                  <a:txBody>
                    <a:bodyPr/>
                    <a:lstStyle/>
                    <a:p>
                      <a:pPr algn="l" fontAlgn="ctr"/>
                      <a:r>
                        <a:rPr lang="es-CO" sz="1200" b="0" u="none" strike="noStrike" dirty="0">
                          <a:effectLst/>
                          <a:latin typeface="Bio Sans Light" panose="020B0406020202040204" pitchFamily="34" charset="0"/>
                          <a:cs typeface="Microsoft Tai Le" panose="020B0502040204020203" pitchFamily="34" charset="0"/>
                        </a:rPr>
                        <a:t>Mandarina</a:t>
                      </a:r>
                      <a:endParaRPr lang="es-CO" sz="12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400" u="none" strike="noStrike" dirty="0">
                          <a:effectLst/>
                          <a:latin typeface="Bio Sans Light" panose="020B0406020202040204" pitchFamily="34" charset="0"/>
                          <a:cs typeface="Microsoft Tai Le" panose="020B0502040204020203" pitchFamily="34" charset="0"/>
                        </a:rPr>
                        <a:t>14 </a:t>
                      </a:r>
                      <a:endParaRPr lang="es-CO"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400" u="none" strike="noStrike" dirty="0">
                          <a:effectLst/>
                          <a:latin typeface="Bio Sans Light" panose="020B0406020202040204" pitchFamily="34" charset="0"/>
                          <a:cs typeface="Microsoft Tai Le" panose="020B0502040204020203" pitchFamily="34" charset="0"/>
                        </a:rPr>
                        <a:t>                      55 </a:t>
                      </a:r>
                      <a:endParaRPr lang="es-CO" sz="14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857" marR="7857" marT="78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8679545"/>
                  </a:ext>
                </a:extLst>
              </a:tr>
            </a:tbl>
          </a:graphicData>
        </a:graphic>
      </p:graphicFrame>
      <p:sp>
        <p:nvSpPr>
          <p:cNvPr id="12" name="CuadroTexto 11">
            <a:extLst>
              <a:ext uri="{FF2B5EF4-FFF2-40B4-BE49-F238E27FC236}">
                <a16:creationId xmlns:a16="http://schemas.microsoft.com/office/drawing/2014/main" id="{94B5B5C1-859D-B3BE-515C-18DE5DF23888}"/>
              </a:ext>
            </a:extLst>
          </p:cNvPr>
          <p:cNvSpPr txBox="1"/>
          <p:nvPr/>
        </p:nvSpPr>
        <p:spPr>
          <a:xfrm>
            <a:off x="8095110" y="298202"/>
            <a:ext cx="2112818" cy="353943"/>
          </a:xfrm>
          <a:prstGeom prst="rect">
            <a:avLst/>
          </a:prstGeom>
          <a:noFill/>
        </p:spPr>
        <p:txBody>
          <a:bodyPr wrap="square">
            <a:spAutoFit/>
          </a:bodyPr>
          <a:lstStyle/>
          <a:p>
            <a:pPr algn="ctr"/>
            <a:r>
              <a:rPr lang="es-ES" sz="1700" b="1" dirty="0">
                <a:latin typeface="Bio Sans" panose="020B0506020202040204" pitchFamily="34" charset="0"/>
                <a:ea typeface="Malgun Gothic Semilight" panose="020B0502040204020203" pitchFamily="34" charset="-128"/>
                <a:cs typeface="Malgun Gothic Semilight" panose="020B0502040204020203" pitchFamily="34" charset="-128"/>
              </a:rPr>
              <a:t>Estadísticas 2021</a:t>
            </a:r>
          </a:p>
        </p:txBody>
      </p:sp>
      <p:sp>
        <p:nvSpPr>
          <p:cNvPr id="4" name="CuadroTexto 3">
            <a:extLst>
              <a:ext uri="{FF2B5EF4-FFF2-40B4-BE49-F238E27FC236}">
                <a16:creationId xmlns:a16="http://schemas.microsoft.com/office/drawing/2014/main" id="{6C9091A1-C3BE-4AAF-8179-8674BD5A7F3F}"/>
              </a:ext>
            </a:extLst>
          </p:cNvPr>
          <p:cNvSpPr txBox="1"/>
          <p:nvPr/>
        </p:nvSpPr>
        <p:spPr>
          <a:xfrm>
            <a:off x="9989503" y="6116132"/>
            <a:ext cx="1947968" cy="461665"/>
          </a:xfrm>
          <a:prstGeom prst="rect">
            <a:avLst/>
          </a:prstGeom>
          <a:noFill/>
        </p:spPr>
        <p:txBody>
          <a:bodyPr wrap="square" rtlCol="0">
            <a:spAutoFit/>
          </a:bodyPr>
          <a:lstStyle/>
          <a:p>
            <a:pPr algn="ctr"/>
            <a:r>
              <a:rPr lang="es-ES" sz="1200" dirty="0">
                <a:latin typeface="Bio Sans Light" panose="020B0406020202040204" pitchFamily="34" charset="0"/>
                <a:cs typeface="Microsoft Tai Le" panose="020B0502040204020203" pitchFamily="34" charset="0"/>
              </a:rPr>
              <a:t>Fuente: www.datos.gov.co</a:t>
            </a:r>
            <a:endParaRPr lang="es-CO" sz="1200" dirty="0">
              <a:latin typeface="Bio Sans Light" panose="020B0406020202040204" pitchFamily="34" charset="0"/>
              <a:cs typeface="Microsoft Tai Le" panose="020B0502040204020203" pitchFamily="34" charset="0"/>
            </a:endParaRPr>
          </a:p>
        </p:txBody>
      </p:sp>
    </p:spTree>
    <p:extLst>
      <p:ext uri="{BB962C8B-B14F-4D97-AF65-F5344CB8AC3E}">
        <p14:creationId xmlns:p14="http://schemas.microsoft.com/office/powerpoint/2010/main" val="2977602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F26B8268-F625-4D20-B39A-FF2F12606382}"/>
              </a:ext>
            </a:extLst>
          </p:cNvPr>
          <p:cNvGraphicFramePr>
            <a:graphicFrameLocks noGrp="1"/>
          </p:cNvGraphicFramePr>
          <p:nvPr>
            <p:extLst>
              <p:ext uri="{D42A27DB-BD31-4B8C-83A1-F6EECF244321}">
                <p14:modId xmlns:p14="http://schemas.microsoft.com/office/powerpoint/2010/main" val="148311289"/>
              </p:ext>
            </p:extLst>
          </p:nvPr>
        </p:nvGraphicFramePr>
        <p:xfrm>
          <a:off x="1352675" y="1323777"/>
          <a:ext cx="9977315" cy="3073400"/>
        </p:xfrm>
        <a:graphic>
          <a:graphicData uri="http://schemas.openxmlformats.org/drawingml/2006/table">
            <a:tbl>
              <a:tblPr firstRow="1" bandRow="1">
                <a:tableStyleId>{912C8C85-51F0-491E-9774-3900AFEF0FD7}</a:tableStyleId>
              </a:tblPr>
              <a:tblGrid>
                <a:gridCol w="2252021">
                  <a:extLst>
                    <a:ext uri="{9D8B030D-6E8A-4147-A177-3AD203B41FA5}">
                      <a16:colId xmlns:a16="http://schemas.microsoft.com/office/drawing/2014/main" val="1562121099"/>
                    </a:ext>
                  </a:extLst>
                </a:gridCol>
                <a:gridCol w="2736636">
                  <a:extLst>
                    <a:ext uri="{9D8B030D-6E8A-4147-A177-3AD203B41FA5}">
                      <a16:colId xmlns:a16="http://schemas.microsoft.com/office/drawing/2014/main" val="1383472285"/>
                    </a:ext>
                  </a:extLst>
                </a:gridCol>
                <a:gridCol w="2494329">
                  <a:extLst>
                    <a:ext uri="{9D8B030D-6E8A-4147-A177-3AD203B41FA5}">
                      <a16:colId xmlns:a16="http://schemas.microsoft.com/office/drawing/2014/main" val="2234725615"/>
                    </a:ext>
                  </a:extLst>
                </a:gridCol>
                <a:gridCol w="2494329">
                  <a:extLst>
                    <a:ext uri="{9D8B030D-6E8A-4147-A177-3AD203B41FA5}">
                      <a16:colId xmlns:a16="http://schemas.microsoft.com/office/drawing/2014/main" val="3394785351"/>
                    </a:ext>
                  </a:extLst>
                </a:gridCol>
              </a:tblGrid>
              <a:tr h="370840">
                <a:tc>
                  <a:txBody>
                    <a:bodyPr/>
                    <a:lstStyle/>
                    <a:p>
                      <a:pPr algn="ctr"/>
                      <a:r>
                        <a:rPr lang="es-CO" sz="1800" b="1" spc="300" dirty="0">
                          <a:effectLst/>
                          <a:latin typeface="Bio Sans" panose="020B0506020202040204" pitchFamily="34" charset="0"/>
                          <a:cs typeface="Microsoft Tai Le" panose="020B0502040204020203" pitchFamily="34" charset="0"/>
                        </a:rPr>
                        <a:t>SECTOR</a:t>
                      </a:r>
                    </a:p>
                  </a:txBody>
                  <a:tcPr marL="74295" marR="74295" anchor="ctr">
                    <a:solidFill>
                      <a:schemeClr val="tx2">
                        <a:lumMod val="75000"/>
                      </a:schemeClr>
                    </a:solidFill>
                  </a:tcPr>
                </a:tc>
                <a:tc>
                  <a:txBody>
                    <a:bodyPr/>
                    <a:lstStyle/>
                    <a:p>
                      <a:pPr algn="ctr"/>
                      <a:r>
                        <a:rPr lang="es-CO" sz="1800" b="1" spc="300" dirty="0">
                          <a:effectLst/>
                          <a:latin typeface="Bio Sans" panose="020B0506020202040204" pitchFamily="34" charset="0"/>
                          <a:cs typeface="Microsoft Tai Le" panose="020B0502040204020203" pitchFamily="34" charset="0"/>
                        </a:rPr>
                        <a:t>CRITERIO</a:t>
                      </a:r>
                    </a:p>
                  </a:txBody>
                  <a:tcPr marL="74295" marR="74295" anchor="ctr">
                    <a:solidFill>
                      <a:schemeClr val="tx2">
                        <a:lumMod val="75000"/>
                      </a:schemeClr>
                    </a:solidFill>
                  </a:tcPr>
                </a:tc>
                <a:tc>
                  <a:txBody>
                    <a:bodyPr/>
                    <a:lstStyle/>
                    <a:p>
                      <a:pPr algn="ctr"/>
                      <a:r>
                        <a:rPr lang="es-CO" sz="1800" b="1" spc="300" dirty="0">
                          <a:effectLst/>
                          <a:latin typeface="Bio Sans" panose="020B0506020202040204" pitchFamily="34" charset="0"/>
                          <a:cs typeface="Microsoft Tai Le" panose="020B0502040204020203" pitchFamily="34" charset="0"/>
                        </a:rPr>
                        <a:t>VALOR EN CASANARE</a:t>
                      </a:r>
                    </a:p>
                  </a:txBody>
                  <a:tcPr marL="74295" marR="74295" anchor="ctr">
                    <a:solidFill>
                      <a:schemeClr val="tx2">
                        <a:lumMod val="75000"/>
                      </a:schemeClr>
                    </a:solidFill>
                  </a:tcPr>
                </a:tc>
                <a:tc>
                  <a:txBody>
                    <a:bodyPr/>
                    <a:lstStyle/>
                    <a:p>
                      <a:pPr algn="ctr"/>
                      <a:r>
                        <a:rPr lang="es-CO" sz="1800" b="1" spc="300" dirty="0">
                          <a:effectLst/>
                          <a:latin typeface="Bio Sans" panose="020B0506020202040204" pitchFamily="34" charset="0"/>
                          <a:cs typeface="Microsoft Tai Le" panose="020B0502040204020203" pitchFamily="34" charset="0"/>
                        </a:rPr>
                        <a:t>ESCENARIO IDEAL</a:t>
                      </a:r>
                    </a:p>
                  </a:txBody>
                  <a:tcPr marL="74295" marR="74295" anchor="ctr">
                    <a:solidFill>
                      <a:schemeClr val="tx2">
                        <a:lumMod val="75000"/>
                      </a:schemeClr>
                    </a:solidFill>
                  </a:tcPr>
                </a:tc>
                <a:extLst>
                  <a:ext uri="{0D108BD9-81ED-4DB2-BD59-A6C34878D82A}">
                    <a16:rowId xmlns:a16="http://schemas.microsoft.com/office/drawing/2014/main" val="1609829192"/>
                  </a:ext>
                </a:extLst>
              </a:tr>
              <a:tr h="370840">
                <a:tc>
                  <a:txBody>
                    <a:bodyPr/>
                    <a:lstStyle/>
                    <a:p>
                      <a:pPr algn="ctr"/>
                      <a:r>
                        <a:rPr lang="es-CO" sz="1600" dirty="0">
                          <a:latin typeface="Bio Sans" panose="020B0506020202040204" pitchFamily="34" charset="0"/>
                          <a:cs typeface="Microsoft Tai Le" panose="020B0502040204020203" pitchFamily="34" charset="0"/>
                        </a:rPr>
                        <a:t>Arroz</a:t>
                      </a:r>
                    </a:p>
                  </a:txBody>
                  <a:tcPr marL="74295" marR="74295" anchor="ctr"/>
                </a:tc>
                <a:tc>
                  <a:txBody>
                    <a:bodyPr/>
                    <a:lstStyle/>
                    <a:p>
                      <a:pPr algn="ctr"/>
                      <a:r>
                        <a:rPr lang="es-CO" sz="1600" dirty="0">
                          <a:latin typeface="Bio Sans" panose="020B0506020202040204" pitchFamily="34" charset="0"/>
                          <a:cs typeface="Microsoft Tai Le" panose="020B0502040204020203" pitchFamily="34" charset="0"/>
                        </a:rPr>
                        <a:t>Rendimiento ton/ha</a:t>
                      </a:r>
                      <a:endParaRPr lang="es-CO" sz="1600" b="0" dirty="0">
                        <a:latin typeface="Bio Sans" panose="020B0506020202040204" pitchFamily="34" charset="0"/>
                        <a:cs typeface="Microsoft Tai Le" panose="020B0502040204020203" pitchFamily="34" charset="0"/>
                      </a:endParaRPr>
                    </a:p>
                  </a:txBody>
                  <a:tcPr marL="74295" marR="7429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600" dirty="0">
                          <a:latin typeface="Bio Sans" panose="020B0506020202040204" pitchFamily="34" charset="0"/>
                          <a:cs typeface="Microsoft Tai Le" panose="020B0502040204020203" pitchFamily="34" charset="0"/>
                        </a:rPr>
                        <a:t>5.0 Ton/Ha</a:t>
                      </a:r>
                      <a:endParaRPr lang="es-CO" sz="1600" b="0" dirty="0">
                        <a:latin typeface="Bio Sans" panose="020B0506020202040204" pitchFamily="34" charset="0"/>
                        <a:cs typeface="Microsoft Tai Le" panose="020B0502040204020203" pitchFamily="34" charset="0"/>
                      </a:endParaRPr>
                    </a:p>
                  </a:txBody>
                  <a:tcPr marL="74295" marR="7429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600" dirty="0">
                          <a:latin typeface="Bio Sans" panose="020B0506020202040204" pitchFamily="34" charset="0"/>
                          <a:cs typeface="Microsoft Tai Le" panose="020B0502040204020203" pitchFamily="34" charset="0"/>
                        </a:rPr>
                        <a:t>6.7 Ton/Ha</a:t>
                      </a:r>
                      <a:endParaRPr lang="es-CO" sz="1600" b="0" dirty="0">
                        <a:latin typeface="Bio Sans" panose="020B0506020202040204" pitchFamily="34" charset="0"/>
                        <a:cs typeface="Microsoft Tai Le" panose="020B0502040204020203" pitchFamily="34" charset="0"/>
                      </a:endParaRPr>
                    </a:p>
                  </a:txBody>
                  <a:tcPr marL="74295" marR="74295" anchor="ctr"/>
                </a:tc>
                <a:extLst>
                  <a:ext uri="{0D108BD9-81ED-4DB2-BD59-A6C34878D82A}">
                    <a16:rowId xmlns:a16="http://schemas.microsoft.com/office/drawing/2014/main" val="3049204682"/>
                  </a:ext>
                </a:extLst>
              </a:tr>
              <a:tr h="370840">
                <a:tc>
                  <a:txBody>
                    <a:bodyPr/>
                    <a:lstStyle/>
                    <a:p>
                      <a:pPr algn="ctr"/>
                      <a:r>
                        <a:rPr lang="es-CO" sz="1600" dirty="0">
                          <a:latin typeface="Bio Sans" panose="020B0506020202040204" pitchFamily="34" charset="0"/>
                          <a:cs typeface="Microsoft Tai Le" panose="020B0502040204020203" pitchFamily="34" charset="0"/>
                        </a:rPr>
                        <a:t>Palma</a:t>
                      </a:r>
                    </a:p>
                  </a:txBody>
                  <a:tcPr marL="74295" marR="7429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600" dirty="0">
                          <a:latin typeface="Bio Sans" panose="020B0506020202040204" pitchFamily="34" charset="0"/>
                          <a:cs typeface="Microsoft Tai Le" panose="020B0502040204020203" pitchFamily="34" charset="0"/>
                        </a:rPr>
                        <a:t>Rendimiento Aceite crudo ton/ha</a:t>
                      </a:r>
                      <a:endParaRPr lang="es-CO" sz="1600" b="0" dirty="0">
                        <a:latin typeface="Bio Sans" panose="020B0506020202040204" pitchFamily="34" charset="0"/>
                        <a:cs typeface="Microsoft Tai Le" panose="020B0502040204020203" pitchFamily="34" charset="0"/>
                      </a:endParaRPr>
                    </a:p>
                  </a:txBody>
                  <a:tcPr marL="74295" marR="7429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600" dirty="0">
                          <a:latin typeface="Bio Sans" panose="020B0506020202040204" pitchFamily="34" charset="0"/>
                          <a:cs typeface="Microsoft Tai Le" panose="020B0502040204020203" pitchFamily="34" charset="0"/>
                        </a:rPr>
                        <a:t>3.7 Ton/Ha</a:t>
                      </a:r>
                      <a:endParaRPr lang="es-CO" sz="1600" b="0" dirty="0">
                        <a:latin typeface="Bio Sans" panose="020B0506020202040204" pitchFamily="34" charset="0"/>
                        <a:cs typeface="Microsoft Tai Le" panose="020B0502040204020203" pitchFamily="34" charset="0"/>
                      </a:endParaRPr>
                    </a:p>
                  </a:txBody>
                  <a:tcPr marL="74295" marR="7429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600" dirty="0">
                          <a:latin typeface="Bio Sans" panose="020B0506020202040204" pitchFamily="34" charset="0"/>
                          <a:cs typeface="Microsoft Tai Le" panose="020B0502040204020203" pitchFamily="34" charset="0"/>
                        </a:rPr>
                        <a:t>6.0 Ton/Ha</a:t>
                      </a:r>
                      <a:endParaRPr lang="es-CO" sz="1600" b="0" dirty="0">
                        <a:latin typeface="Bio Sans" panose="020B0506020202040204" pitchFamily="34" charset="0"/>
                        <a:cs typeface="Microsoft Tai Le" panose="020B0502040204020203" pitchFamily="34" charset="0"/>
                      </a:endParaRPr>
                    </a:p>
                  </a:txBody>
                  <a:tcPr marL="74295" marR="74295" anchor="ctr"/>
                </a:tc>
                <a:extLst>
                  <a:ext uri="{0D108BD9-81ED-4DB2-BD59-A6C34878D82A}">
                    <a16:rowId xmlns:a16="http://schemas.microsoft.com/office/drawing/2014/main" val="1823651404"/>
                  </a:ext>
                </a:extLst>
              </a:tr>
              <a:tr h="370840">
                <a:tc>
                  <a:txBody>
                    <a:bodyPr/>
                    <a:lstStyle/>
                    <a:p>
                      <a:pPr algn="ctr"/>
                      <a:r>
                        <a:rPr lang="es-CO" sz="1600" dirty="0">
                          <a:latin typeface="Bio Sans" panose="020B0506020202040204" pitchFamily="34" charset="0"/>
                          <a:cs typeface="Microsoft Tai Le" panose="020B0502040204020203" pitchFamily="34" charset="0"/>
                        </a:rPr>
                        <a:t>Café</a:t>
                      </a:r>
                    </a:p>
                  </a:txBody>
                  <a:tcPr marL="74295" marR="74295" anchor="ctr"/>
                </a:tc>
                <a:tc>
                  <a:txBody>
                    <a:bodyPr/>
                    <a:lstStyle/>
                    <a:p>
                      <a:pPr algn="ctr"/>
                      <a:r>
                        <a:rPr lang="es-CO" sz="1600" dirty="0">
                          <a:latin typeface="Bio Sans" panose="020B0506020202040204" pitchFamily="34" charset="0"/>
                          <a:cs typeface="Microsoft Tai Le" panose="020B0502040204020203" pitchFamily="34" charset="0"/>
                        </a:rPr>
                        <a:t>Rendimiento ton/ha</a:t>
                      </a:r>
                      <a:endParaRPr lang="es-CO" sz="1600" b="0" dirty="0">
                        <a:latin typeface="Bio Sans" panose="020B0506020202040204" pitchFamily="34" charset="0"/>
                        <a:cs typeface="Microsoft Tai Le" panose="020B0502040204020203" pitchFamily="34" charset="0"/>
                      </a:endParaRPr>
                    </a:p>
                  </a:txBody>
                  <a:tcPr marL="74295" marR="7429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600" dirty="0">
                          <a:latin typeface="Bio Sans" panose="020B0506020202040204" pitchFamily="34" charset="0"/>
                          <a:cs typeface="Microsoft Tai Le" panose="020B0502040204020203" pitchFamily="34" charset="0"/>
                        </a:rPr>
                        <a:t>0.9 Ton/Ha</a:t>
                      </a:r>
                      <a:endParaRPr lang="es-CO" sz="1600" b="0" dirty="0">
                        <a:latin typeface="Bio Sans" panose="020B0506020202040204" pitchFamily="34" charset="0"/>
                        <a:cs typeface="Microsoft Tai Le" panose="020B0502040204020203" pitchFamily="34" charset="0"/>
                      </a:endParaRPr>
                    </a:p>
                  </a:txBody>
                  <a:tcPr marL="74295" marR="7429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600" dirty="0">
                          <a:latin typeface="Bio Sans" panose="020B0506020202040204" pitchFamily="34" charset="0"/>
                          <a:cs typeface="Microsoft Tai Le" panose="020B0502040204020203" pitchFamily="34" charset="0"/>
                        </a:rPr>
                        <a:t>2.4 Ton/Ha</a:t>
                      </a:r>
                      <a:endParaRPr lang="es-CO" sz="1600" b="0" dirty="0">
                        <a:latin typeface="Bio Sans" panose="020B0506020202040204" pitchFamily="34" charset="0"/>
                        <a:cs typeface="Microsoft Tai Le" panose="020B0502040204020203" pitchFamily="34" charset="0"/>
                      </a:endParaRPr>
                    </a:p>
                  </a:txBody>
                  <a:tcPr marL="74295" marR="74295" anchor="ctr"/>
                </a:tc>
                <a:extLst>
                  <a:ext uri="{0D108BD9-81ED-4DB2-BD59-A6C34878D82A}">
                    <a16:rowId xmlns:a16="http://schemas.microsoft.com/office/drawing/2014/main" val="2251266790"/>
                  </a:ext>
                </a:extLst>
              </a:tr>
              <a:tr h="370840">
                <a:tc>
                  <a:txBody>
                    <a:bodyPr/>
                    <a:lstStyle/>
                    <a:p>
                      <a:pPr algn="ctr"/>
                      <a:r>
                        <a:rPr lang="es-CO" sz="1600" dirty="0">
                          <a:latin typeface="Bio Sans" panose="020B0506020202040204" pitchFamily="34" charset="0"/>
                          <a:cs typeface="Microsoft Tai Le" panose="020B0502040204020203" pitchFamily="34" charset="0"/>
                        </a:rPr>
                        <a:t>Piña MD2</a:t>
                      </a:r>
                    </a:p>
                  </a:txBody>
                  <a:tcPr marL="74295" marR="74295" anchor="ctr"/>
                </a:tc>
                <a:tc>
                  <a:txBody>
                    <a:bodyPr/>
                    <a:lstStyle/>
                    <a:p>
                      <a:pPr algn="ctr"/>
                      <a:r>
                        <a:rPr lang="es-CO" sz="1600" dirty="0">
                          <a:latin typeface="Bio Sans" panose="020B0506020202040204" pitchFamily="34" charset="0"/>
                          <a:cs typeface="Microsoft Tai Le" panose="020B0502040204020203" pitchFamily="34" charset="0"/>
                        </a:rPr>
                        <a:t>Rendimiento</a:t>
                      </a:r>
                      <a:r>
                        <a:rPr lang="es-CO" sz="1600" baseline="0" dirty="0">
                          <a:latin typeface="Bio Sans" panose="020B0506020202040204" pitchFamily="34" charset="0"/>
                          <a:cs typeface="Microsoft Tai Le" panose="020B0502040204020203" pitchFamily="34" charset="0"/>
                        </a:rPr>
                        <a:t>/ha</a:t>
                      </a:r>
                      <a:endParaRPr lang="es-CO" sz="1600" b="0" dirty="0">
                        <a:latin typeface="Bio Sans" panose="020B0506020202040204" pitchFamily="34" charset="0"/>
                        <a:cs typeface="Microsoft Tai Le" panose="020B0502040204020203" pitchFamily="34" charset="0"/>
                      </a:endParaRPr>
                    </a:p>
                  </a:txBody>
                  <a:tcPr marL="74295" marR="7429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600" dirty="0">
                          <a:latin typeface="Bio Sans" panose="020B0506020202040204" pitchFamily="34" charset="0"/>
                          <a:cs typeface="Microsoft Tai Le" panose="020B0502040204020203" pitchFamily="34" charset="0"/>
                        </a:rPr>
                        <a:t>60 Ton/Ha</a:t>
                      </a:r>
                      <a:endParaRPr lang="es-CO" sz="1600" b="0" dirty="0">
                        <a:latin typeface="Bio Sans" panose="020B0506020202040204" pitchFamily="34" charset="0"/>
                        <a:cs typeface="Microsoft Tai Le" panose="020B0502040204020203" pitchFamily="34" charset="0"/>
                      </a:endParaRPr>
                    </a:p>
                  </a:txBody>
                  <a:tcPr marL="74295" marR="7429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600" dirty="0">
                          <a:latin typeface="Bio Sans" panose="020B0506020202040204" pitchFamily="34" charset="0"/>
                          <a:cs typeface="Microsoft Tai Le" panose="020B0502040204020203" pitchFamily="34" charset="0"/>
                        </a:rPr>
                        <a:t>100Ton/Ha</a:t>
                      </a:r>
                      <a:endParaRPr lang="es-CO" sz="1600" b="0" dirty="0">
                        <a:latin typeface="Bio Sans" panose="020B0506020202040204" pitchFamily="34" charset="0"/>
                        <a:cs typeface="Microsoft Tai Le" panose="020B0502040204020203" pitchFamily="34" charset="0"/>
                      </a:endParaRPr>
                    </a:p>
                  </a:txBody>
                  <a:tcPr marL="74295" marR="74295" anchor="ctr"/>
                </a:tc>
                <a:extLst>
                  <a:ext uri="{0D108BD9-81ED-4DB2-BD59-A6C34878D82A}">
                    <a16:rowId xmlns:a16="http://schemas.microsoft.com/office/drawing/2014/main" val="10006"/>
                  </a:ext>
                </a:extLst>
              </a:tr>
              <a:tr h="370840">
                <a:tc rowSpan="2">
                  <a:txBody>
                    <a:bodyPr/>
                    <a:lstStyle/>
                    <a:p>
                      <a:pPr algn="ctr"/>
                      <a:r>
                        <a:rPr lang="es-MX" sz="1600" dirty="0">
                          <a:latin typeface="Bio Sans" panose="020B0506020202040204" pitchFamily="34" charset="0"/>
                          <a:cs typeface="Microsoft Tai Le" panose="020B0502040204020203" pitchFamily="34" charset="0"/>
                        </a:rPr>
                        <a:t>Ganadería</a:t>
                      </a:r>
                      <a:endParaRPr lang="es-CO" sz="1600" dirty="0">
                        <a:latin typeface="Bio Sans" panose="020B0506020202040204" pitchFamily="34" charset="0"/>
                        <a:cs typeface="Microsoft Tai Le" panose="020B0502040204020203" pitchFamily="34" charset="0"/>
                      </a:endParaRPr>
                    </a:p>
                  </a:txBody>
                  <a:tcPr marL="74295" marR="74295" anchor="ctr"/>
                </a:tc>
                <a:tc>
                  <a:txBody>
                    <a:bodyPr/>
                    <a:lstStyle/>
                    <a:p>
                      <a:pPr algn="ctr"/>
                      <a:r>
                        <a:rPr lang="es-MX" sz="1600" dirty="0">
                          <a:latin typeface="Bio Sans" panose="020B0506020202040204" pitchFamily="34" charset="0"/>
                          <a:cs typeface="Microsoft Tai Le" panose="020B0502040204020203" pitchFamily="34" charset="0"/>
                        </a:rPr>
                        <a:t>Edad  promedio al sacrificio</a:t>
                      </a:r>
                      <a:endParaRPr lang="es-CO" sz="1600" b="0" dirty="0">
                        <a:latin typeface="Bio Sans" panose="020B0506020202040204" pitchFamily="34" charset="0"/>
                        <a:cs typeface="Microsoft Tai Le" panose="020B0502040204020203" pitchFamily="34" charset="0"/>
                      </a:endParaRPr>
                    </a:p>
                  </a:txBody>
                  <a:tcPr marL="74295" marR="7429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600" dirty="0">
                          <a:latin typeface="Bio Sans" panose="020B0506020202040204" pitchFamily="34" charset="0"/>
                          <a:cs typeface="Microsoft Tai Le" panose="020B0502040204020203" pitchFamily="34" charset="0"/>
                        </a:rPr>
                        <a:t>38 -48 meses</a:t>
                      </a:r>
                      <a:endParaRPr lang="es-CO" sz="1600" b="0" dirty="0">
                        <a:latin typeface="Bio Sans" panose="020B0506020202040204" pitchFamily="34" charset="0"/>
                        <a:cs typeface="Microsoft Tai Le" panose="020B0502040204020203" pitchFamily="34" charset="0"/>
                      </a:endParaRPr>
                    </a:p>
                  </a:txBody>
                  <a:tcPr marL="74295" marR="7429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600" dirty="0">
                          <a:latin typeface="Bio Sans" panose="020B0506020202040204" pitchFamily="34" charset="0"/>
                          <a:cs typeface="Microsoft Tai Le" panose="020B0502040204020203" pitchFamily="34" charset="0"/>
                        </a:rPr>
                        <a:t>36 meses</a:t>
                      </a:r>
                      <a:endParaRPr lang="es-CO" sz="1600" b="0" dirty="0">
                        <a:latin typeface="Bio Sans" panose="020B0506020202040204" pitchFamily="34" charset="0"/>
                        <a:cs typeface="Microsoft Tai Le" panose="020B0502040204020203" pitchFamily="34" charset="0"/>
                      </a:endParaRPr>
                    </a:p>
                  </a:txBody>
                  <a:tcPr marL="74295" marR="74295" anchor="ctr"/>
                </a:tc>
                <a:extLst>
                  <a:ext uri="{0D108BD9-81ED-4DB2-BD59-A6C34878D82A}">
                    <a16:rowId xmlns:a16="http://schemas.microsoft.com/office/drawing/2014/main" val="4022189685"/>
                  </a:ext>
                </a:extLst>
              </a:tr>
              <a:tr h="370840">
                <a:tc vMerge="1">
                  <a:txBody>
                    <a:bodyPr/>
                    <a:lstStyle/>
                    <a:p>
                      <a:pPr algn="ctr"/>
                      <a:endParaRPr lang="es-CO" sz="1600" dirty="0">
                        <a:latin typeface="Arial" panose="020B0604020202020204" pitchFamily="34" charset="0"/>
                        <a:cs typeface="Arial" panose="020B0604020202020204" pitchFamily="34" charset="0"/>
                      </a:endParaRPr>
                    </a:p>
                  </a:txBody>
                  <a:tcPr marL="74295" marR="74295"/>
                </a:tc>
                <a:tc>
                  <a:txBody>
                    <a:bodyPr/>
                    <a:lstStyle/>
                    <a:p>
                      <a:pPr algn="ctr"/>
                      <a:r>
                        <a:rPr lang="es-MX" sz="1600" dirty="0">
                          <a:latin typeface="Bio Sans" panose="020B0506020202040204" pitchFamily="34" charset="0"/>
                          <a:cs typeface="Microsoft Tai Le" panose="020B0502040204020203" pitchFamily="34" charset="0"/>
                        </a:rPr>
                        <a:t>Natalidad promedio %</a:t>
                      </a:r>
                      <a:endParaRPr lang="es-CO" sz="1600" b="0" dirty="0">
                        <a:latin typeface="Bio Sans" panose="020B0506020202040204" pitchFamily="34" charset="0"/>
                        <a:cs typeface="Microsoft Tai Le" panose="020B0502040204020203" pitchFamily="34" charset="0"/>
                      </a:endParaRPr>
                    </a:p>
                  </a:txBody>
                  <a:tcPr marL="74295" marR="7429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600" dirty="0">
                          <a:latin typeface="Bio Sans" panose="020B0506020202040204" pitchFamily="34" charset="0"/>
                          <a:cs typeface="Microsoft Tai Le" panose="020B0502040204020203" pitchFamily="34" charset="0"/>
                        </a:rPr>
                        <a:t>40%-50%</a:t>
                      </a:r>
                      <a:endParaRPr lang="es-CO" sz="1600" b="0" dirty="0">
                        <a:latin typeface="Bio Sans" panose="020B0506020202040204" pitchFamily="34" charset="0"/>
                        <a:cs typeface="Microsoft Tai Le" panose="020B0502040204020203" pitchFamily="34" charset="0"/>
                      </a:endParaRPr>
                    </a:p>
                  </a:txBody>
                  <a:tcPr marL="74295" marR="7429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600" dirty="0">
                          <a:latin typeface="Bio Sans" panose="020B0506020202040204" pitchFamily="34" charset="0"/>
                          <a:cs typeface="Microsoft Tai Le" panose="020B0502040204020203" pitchFamily="34" charset="0"/>
                        </a:rPr>
                        <a:t>63%</a:t>
                      </a:r>
                      <a:endParaRPr lang="es-CO" sz="1600" b="0" dirty="0">
                        <a:latin typeface="Bio Sans" panose="020B0506020202040204" pitchFamily="34" charset="0"/>
                        <a:cs typeface="Microsoft Tai Le" panose="020B0502040204020203" pitchFamily="34" charset="0"/>
                      </a:endParaRPr>
                    </a:p>
                  </a:txBody>
                  <a:tcPr marL="74295" marR="74295" anchor="ctr"/>
                </a:tc>
                <a:extLst>
                  <a:ext uri="{0D108BD9-81ED-4DB2-BD59-A6C34878D82A}">
                    <a16:rowId xmlns:a16="http://schemas.microsoft.com/office/drawing/2014/main" val="4014016514"/>
                  </a:ext>
                </a:extLst>
              </a:tr>
            </a:tbl>
          </a:graphicData>
        </a:graphic>
      </p:graphicFrame>
      <p:sp>
        <p:nvSpPr>
          <p:cNvPr id="2" name="CuadroTexto 1">
            <a:extLst>
              <a:ext uri="{FF2B5EF4-FFF2-40B4-BE49-F238E27FC236}">
                <a16:creationId xmlns:a16="http://schemas.microsoft.com/office/drawing/2014/main" id="{7552445F-C0E6-4586-8062-B4227C2DD6F6}"/>
              </a:ext>
            </a:extLst>
          </p:cNvPr>
          <p:cNvSpPr txBox="1"/>
          <p:nvPr/>
        </p:nvSpPr>
        <p:spPr>
          <a:xfrm>
            <a:off x="1248172" y="4397177"/>
            <a:ext cx="2521844" cy="276999"/>
          </a:xfrm>
          <a:prstGeom prst="rect">
            <a:avLst/>
          </a:prstGeom>
          <a:noFill/>
        </p:spPr>
        <p:txBody>
          <a:bodyPr wrap="none" rtlCol="0">
            <a:spAutoFit/>
          </a:bodyPr>
          <a:lstStyle/>
          <a:p>
            <a:r>
              <a:rPr lang="es-MX" sz="1200" dirty="0">
                <a:latin typeface="Bio Sans Light" panose="020B0406020202040204" pitchFamily="34" charset="0"/>
                <a:cs typeface="Microsoft Tai Le" panose="020B0502040204020203" pitchFamily="34" charset="0"/>
              </a:rPr>
              <a:t>Fuente:  Cálculos </a:t>
            </a:r>
            <a:r>
              <a:rPr lang="es-MX" sz="1200" dirty="0" err="1">
                <a:latin typeface="Bio Sans Light" panose="020B0406020202040204" pitchFamily="34" charset="0"/>
                <a:cs typeface="Microsoft Tai Le" panose="020B0502040204020203" pitchFamily="34" charset="0"/>
              </a:rPr>
              <a:t>Clústers</a:t>
            </a:r>
            <a:r>
              <a:rPr lang="es-MX" sz="1200" dirty="0">
                <a:latin typeface="Bio Sans Light" panose="020B0406020202040204" pitchFamily="34" charset="0"/>
                <a:cs typeface="Microsoft Tai Le" panose="020B0502040204020203" pitchFamily="34" charset="0"/>
              </a:rPr>
              <a:t> (2022)</a:t>
            </a:r>
            <a:endParaRPr lang="es-CO" sz="1200" dirty="0">
              <a:latin typeface="Bio Sans Light" panose="020B0406020202040204" pitchFamily="34" charset="0"/>
              <a:cs typeface="Microsoft Tai Le" panose="020B0502040204020203" pitchFamily="34" charset="0"/>
            </a:endParaRPr>
          </a:p>
        </p:txBody>
      </p:sp>
      <p:sp>
        <p:nvSpPr>
          <p:cNvPr id="6" name="CuadroTexto 5">
            <a:extLst>
              <a:ext uri="{FF2B5EF4-FFF2-40B4-BE49-F238E27FC236}">
                <a16:creationId xmlns:a16="http://schemas.microsoft.com/office/drawing/2014/main" id="{0570A1E1-2DDD-6A4A-A2A1-54D6F7A20337}"/>
              </a:ext>
            </a:extLst>
          </p:cNvPr>
          <p:cNvSpPr txBox="1"/>
          <p:nvPr/>
        </p:nvSpPr>
        <p:spPr>
          <a:xfrm>
            <a:off x="1248172" y="5106098"/>
            <a:ext cx="10081818" cy="338554"/>
          </a:xfrm>
          <a:prstGeom prst="rect">
            <a:avLst/>
          </a:prstGeom>
          <a:noFill/>
        </p:spPr>
        <p:txBody>
          <a:bodyPr wrap="square">
            <a:spAutoFit/>
          </a:bodyPr>
          <a:lstStyle/>
          <a:p>
            <a:r>
              <a:rPr lang="es-ES" sz="1600" dirty="0">
                <a:solidFill>
                  <a:srgbClr val="000000"/>
                </a:solidFill>
                <a:latin typeface="Roboto" panose="02000000000000000000" pitchFamily="2" charset="0"/>
              </a:rPr>
              <a:t>S</a:t>
            </a:r>
            <a:r>
              <a:rPr lang="es-ES" sz="1600" b="0" i="0" dirty="0">
                <a:solidFill>
                  <a:srgbClr val="000000"/>
                </a:solidFill>
                <a:effectLst/>
                <a:latin typeface="Roboto" panose="02000000000000000000" pitchFamily="2" charset="0"/>
              </a:rPr>
              <a:t>e requiere apoyo estatal regional para realizar investigación y desarrollo orientado a aumentar productividad</a:t>
            </a:r>
            <a:endParaRPr lang="es-CO" sz="1600" dirty="0"/>
          </a:p>
        </p:txBody>
      </p:sp>
      <p:sp>
        <p:nvSpPr>
          <p:cNvPr id="7" name="CuadroTexto 6">
            <a:extLst>
              <a:ext uri="{FF2B5EF4-FFF2-40B4-BE49-F238E27FC236}">
                <a16:creationId xmlns:a16="http://schemas.microsoft.com/office/drawing/2014/main" id="{FE49FE87-C1B2-496C-9C6F-5ADBA27536F5}"/>
              </a:ext>
            </a:extLst>
          </p:cNvPr>
          <p:cNvSpPr txBox="1"/>
          <p:nvPr/>
        </p:nvSpPr>
        <p:spPr>
          <a:xfrm>
            <a:off x="3282581" y="238890"/>
            <a:ext cx="5626861" cy="461665"/>
          </a:xfrm>
          <a:prstGeom prst="rect">
            <a:avLst/>
          </a:prstGeom>
          <a:solidFill>
            <a:srgbClr val="C00000"/>
          </a:solidFill>
        </p:spPr>
        <p:txBody>
          <a:bodyPr wrap="none" rtlCol="0">
            <a:spAutoFit/>
          </a:bodyPr>
          <a:lstStyle/>
          <a:p>
            <a:pPr algn="ctr"/>
            <a:r>
              <a:rPr lang="es-ES" sz="2400" spc="300" dirty="0">
                <a:solidFill>
                  <a:schemeClr val="bg1"/>
                </a:solidFill>
                <a:latin typeface="Bio Sans Light" panose="020B0406020202040204" pitchFamily="34" charset="0"/>
                <a:ea typeface="Microsoft JhengHei" panose="020B0604030504040204" pitchFamily="34" charset="-120"/>
              </a:rPr>
              <a:t>LA </a:t>
            </a:r>
            <a:r>
              <a:rPr lang="es-ES" sz="2400" b="1" spc="300" dirty="0">
                <a:solidFill>
                  <a:schemeClr val="bg1"/>
                </a:solidFill>
                <a:latin typeface="Bio Sans" panose="020B0506020202040204" pitchFamily="34" charset="0"/>
                <a:ea typeface="Microsoft JhengHei" panose="020B0604030504040204" pitchFamily="34" charset="-120"/>
              </a:rPr>
              <a:t>PRODUCTIVIDAD</a:t>
            </a:r>
            <a:r>
              <a:rPr lang="es-ES" sz="2400" spc="300" dirty="0">
                <a:solidFill>
                  <a:schemeClr val="bg1"/>
                </a:solidFill>
                <a:latin typeface="Bio Sans Light" panose="020B0406020202040204" pitchFamily="34" charset="0"/>
                <a:ea typeface="Microsoft JhengHei" panose="020B0604030504040204" pitchFamily="34" charset="-120"/>
              </a:rPr>
              <a:t> SECTORIAL</a:t>
            </a:r>
            <a:endParaRPr lang="es-CO" sz="2400" spc="300" baseline="30000" dirty="0">
              <a:solidFill>
                <a:schemeClr val="bg1"/>
              </a:solidFill>
              <a:latin typeface="Bio Sans Light" panose="020B0406020202040204" pitchFamily="34" charset="0"/>
              <a:ea typeface="Microsoft JhengHei" panose="020B0604030504040204" pitchFamily="34" charset="-120"/>
            </a:endParaRPr>
          </a:p>
        </p:txBody>
      </p:sp>
    </p:spTree>
    <p:extLst>
      <p:ext uri="{BB962C8B-B14F-4D97-AF65-F5344CB8AC3E}">
        <p14:creationId xmlns:p14="http://schemas.microsoft.com/office/powerpoint/2010/main" val="3399567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0AC951D-C0A9-498F-A71E-D7AD51F97535}"/>
              </a:ext>
            </a:extLst>
          </p:cNvPr>
          <p:cNvSpPr txBox="1"/>
          <p:nvPr/>
        </p:nvSpPr>
        <p:spPr>
          <a:xfrm>
            <a:off x="2040568" y="1067027"/>
            <a:ext cx="1684138" cy="369332"/>
          </a:xfrm>
          <a:prstGeom prst="rect">
            <a:avLst/>
          </a:prstGeom>
          <a:noFill/>
        </p:spPr>
        <p:txBody>
          <a:bodyPr wrap="square">
            <a:spAutoFit/>
          </a:bodyPr>
          <a:lstStyle/>
          <a:p>
            <a:pPr algn="ctr">
              <a:defRPr/>
            </a:pPr>
            <a:r>
              <a:rPr lang="es-CO" sz="1800" b="1" dirty="0">
                <a:solidFill>
                  <a:schemeClr val="tx2">
                    <a:lumMod val="50000"/>
                  </a:schemeClr>
                </a:solidFill>
                <a:latin typeface="Bio Sans" panose="020B0506020202040204" pitchFamily="34" charset="0"/>
                <a:cs typeface="Arial" panose="020B0604020202020204" pitchFamily="34" charset="0"/>
              </a:rPr>
              <a:t>Exportaciones</a:t>
            </a:r>
          </a:p>
        </p:txBody>
      </p:sp>
      <p:cxnSp>
        <p:nvCxnSpPr>
          <p:cNvPr id="12" name="Conector recto 11">
            <a:extLst>
              <a:ext uri="{FF2B5EF4-FFF2-40B4-BE49-F238E27FC236}">
                <a16:creationId xmlns:a16="http://schemas.microsoft.com/office/drawing/2014/main" id="{66FDB259-2766-409C-856B-19E2467CEAA5}"/>
              </a:ext>
            </a:extLst>
          </p:cNvPr>
          <p:cNvCxnSpPr>
            <a:cxnSpLocks/>
          </p:cNvCxnSpPr>
          <p:nvPr/>
        </p:nvCxnSpPr>
        <p:spPr>
          <a:xfrm>
            <a:off x="5852160" y="1217915"/>
            <a:ext cx="0" cy="5563320"/>
          </a:xfrm>
          <a:prstGeom prst="line">
            <a:avLst/>
          </a:prstGeom>
        </p:spPr>
        <p:style>
          <a:lnRef idx="1">
            <a:schemeClr val="dk1"/>
          </a:lnRef>
          <a:fillRef idx="0">
            <a:schemeClr val="dk1"/>
          </a:fillRef>
          <a:effectRef idx="0">
            <a:schemeClr val="dk1"/>
          </a:effectRef>
          <a:fontRef idx="minor">
            <a:schemeClr val="tx1"/>
          </a:fontRef>
        </p:style>
      </p:cxnSp>
      <p:sp>
        <p:nvSpPr>
          <p:cNvPr id="18" name="CuadroTexto 17">
            <a:extLst>
              <a:ext uri="{FF2B5EF4-FFF2-40B4-BE49-F238E27FC236}">
                <a16:creationId xmlns:a16="http://schemas.microsoft.com/office/drawing/2014/main" id="{F4735C42-2AB2-4477-AA01-EF18DDEF8A18}"/>
              </a:ext>
            </a:extLst>
          </p:cNvPr>
          <p:cNvSpPr txBox="1"/>
          <p:nvPr/>
        </p:nvSpPr>
        <p:spPr>
          <a:xfrm>
            <a:off x="1661615" y="1331226"/>
            <a:ext cx="2442044" cy="369332"/>
          </a:xfrm>
          <a:prstGeom prst="rect">
            <a:avLst/>
          </a:prstGeom>
          <a:noFill/>
        </p:spPr>
        <p:txBody>
          <a:bodyPr wrap="square">
            <a:spAutoFit/>
          </a:bodyPr>
          <a:lstStyle/>
          <a:p>
            <a:pPr algn="ctr"/>
            <a:r>
              <a:rPr lang="es-CO" dirty="0">
                <a:latin typeface="Bio Sans" panose="020B0506020202040204" pitchFamily="34" charset="0"/>
              </a:rPr>
              <a:t>Miles de dólares FOB</a:t>
            </a:r>
          </a:p>
        </p:txBody>
      </p:sp>
      <p:sp>
        <p:nvSpPr>
          <p:cNvPr id="21" name="CuadroTexto 20">
            <a:extLst>
              <a:ext uri="{FF2B5EF4-FFF2-40B4-BE49-F238E27FC236}">
                <a16:creationId xmlns:a16="http://schemas.microsoft.com/office/drawing/2014/main" id="{562E561D-7D27-4D16-A2E1-63DA2AFC3CCE}"/>
              </a:ext>
            </a:extLst>
          </p:cNvPr>
          <p:cNvSpPr txBox="1"/>
          <p:nvPr/>
        </p:nvSpPr>
        <p:spPr>
          <a:xfrm>
            <a:off x="6233868" y="4809027"/>
            <a:ext cx="6178732" cy="1815882"/>
          </a:xfrm>
          <a:prstGeom prst="rect">
            <a:avLst/>
          </a:prstGeom>
          <a:noFill/>
        </p:spPr>
        <p:txBody>
          <a:bodyPr wrap="square" rtlCol="0">
            <a:spAutoFit/>
          </a:bodyPr>
          <a:lstStyle/>
          <a:p>
            <a:r>
              <a:rPr lang="es-MX" sz="1400" b="1" dirty="0">
                <a:latin typeface="Bio Sans" panose="020B0506020202040204" pitchFamily="34" charset="0"/>
                <a:cs typeface="Microsoft Tai Le" panose="020B0502040204020203" pitchFamily="34" charset="0"/>
              </a:rPr>
              <a:t>Principales orígenes a May/23. </a:t>
            </a:r>
          </a:p>
          <a:p>
            <a:pPr marL="342900" indent="-342900">
              <a:buFont typeface="+mj-lt"/>
              <a:buAutoNum type="arabicPeriod"/>
            </a:pPr>
            <a:r>
              <a:rPr lang="es-MX" sz="1400" dirty="0">
                <a:latin typeface="Bio Sans" panose="020B0506020202040204" pitchFamily="34" charset="0"/>
                <a:cs typeface="Microsoft Tai Le" panose="020B0502040204020203" pitchFamily="34" charset="0"/>
              </a:rPr>
              <a:t>Brasil 34%</a:t>
            </a:r>
          </a:p>
          <a:p>
            <a:pPr marL="342900" indent="-342900">
              <a:buFont typeface="+mj-lt"/>
              <a:buAutoNum type="arabicPeriod"/>
            </a:pPr>
            <a:r>
              <a:rPr lang="es-MX" sz="1400" dirty="0">
                <a:latin typeface="Bio Sans" panose="020B0506020202040204" pitchFamily="34" charset="0"/>
                <a:cs typeface="Microsoft Tai Le" panose="020B0502040204020203" pitchFamily="34" charset="0"/>
              </a:rPr>
              <a:t>Estados Unidos 28%</a:t>
            </a:r>
          </a:p>
          <a:p>
            <a:pPr marL="342900" indent="-342900">
              <a:buFont typeface="+mj-lt"/>
              <a:buAutoNum type="arabicPeriod"/>
            </a:pPr>
            <a:r>
              <a:rPr lang="es-MX" sz="1400" dirty="0">
                <a:latin typeface="Bio Sans" panose="020B0506020202040204" pitchFamily="34" charset="0"/>
                <a:cs typeface="Microsoft Tai Le" panose="020B0502040204020203" pitchFamily="34" charset="0"/>
              </a:rPr>
              <a:t>China 24%</a:t>
            </a:r>
          </a:p>
          <a:p>
            <a:pPr marL="342900" indent="-342900">
              <a:buFont typeface="+mj-lt"/>
              <a:buAutoNum type="arabicPeriod"/>
            </a:pPr>
            <a:r>
              <a:rPr lang="es-MX" sz="1400" dirty="0">
                <a:latin typeface="Bio Sans" panose="020B0506020202040204" pitchFamily="34" charset="0"/>
                <a:cs typeface="Microsoft Tai Le" panose="020B0502040204020203" pitchFamily="34" charset="0"/>
              </a:rPr>
              <a:t>Bélgica 5%</a:t>
            </a:r>
          </a:p>
          <a:p>
            <a:pPr marL="342900" indent="-342900">
              <a:buFont typeface="+mj-lt"/>
              <a:buAutoNum type="arabicPeriod"/>
            </a:pPr>
            <a:r>
              <a:rPr lang="es-MX" sz="1400" dirty="0">
                <a:latin typeface="Bio Sans" panose="020B0506020202040204" pitchFamily="34" charset="0"/>
                <a:cs typeface="Microsoft Tai Le" panose="020B0502040204020203" pitchFamily="34" charset="0"/>
              </a:rPr>
              <a:t>Alemania 2%</a:t>
            </a:r>
          </a:p>
          <a:p>
            <a:pPr marL="342900" indent="-342900">
              <a:buFont typeface="+mj-lt"/>
              <a:buAutoNum type="arabicPeriod"/>
            </a:pPr>
            <a:r>
              <a:rPr lang="es-MX" sz="1400" b="1" dirty="0">
                <a:latin typeface="Bio Sans" panose="020B0506020202040204" pitchFamily="34" charset="0"/>
                <a:cs typeface="Microsoft Tai Le" panose="020B0502040204020203" pitchFamily="34" charset="0"/>
              </a:rPr>
              <a:t>Por  Acuerdos Comerciales: Mercosur, Estados Unidos, EU</a:t>
            </a:r>
          </a:p>
          <a:p>
            <a:pPr marL="342900" indent="-342900">
              <a:buFont typeface="+mj-lt"/>
              <a:buAutoNum type="arabicPeriod"/>
            </a:pPr>
            <a:endParaRPr lang="es-CO" sz="1400" dirty="0">
              <a:latin typeface="Bio Sans" panose="020B0506020202040204" pitchFamily="34" charset="0"/>
              <a:cs typeface="Microsoft Tai Le" panose="020B0502040204020203" pitchFamily="34" charset="0"/>
            </a:endParaRPr>
          </a:p>
        </p:txBody>
      </p:sp>
      <p:sp>
        <p:nvSpPr>
          <p:cNvPr id="22" name="CuadroTexto 21">
            <a:extLst>
              <a:ext uri="{FF2B5EF4-FFF2-40B4-BE49-F238E27FC236}">
                <a16:creationId xmlns:a16="http://schemas.microsoft.com/office/drawing/2014/main" id="{135A73E0-AAD7-4A1B-B5AD-4116AD162322}"/>
              </a:ext>
            </a:extLst>
          </p:cNvPr>
          <p:cNvSpPr txBox="1"/>
          <p:nvPr/>
        </p:nvSpPr>
        <p:spPr>
          <a:xfrm>
            <a:off x="366189" y="4877394"/>
            <a:ext cx="4055741" cy="1169551"/>
          </a:xfrm>
          <a:prstGeom prst="rect">
            <a:avLst/>
          </a:prstGeom>
          <a:noFill/>
        </p:spPr>
        <p:txBody>
          <a:bodyPr wrap="square" rtlCol="0">
            <a:spAutoFit/>
          </a:bodyPr>
          <a:lstStyle/>
          <a:p>
            <a:r>
              <a:rPr lang="es-MX" sz="1400" b="1" dirty="0">
                <a:latin typeface="Bio Sans" panose="020B0506020202040204" pitchFamily="34" charset="0"/>
                <a:cs typeface="Microsoft Tai Le" panose="020B0502040204020203" pitchFamily="34" charset="0"/>
              </a:rPr>
              <a:t>Principales destinos a May/23.</a:t>
            </a:r>
          </a:p>
          <a:p>
            <a:pPr marL="342900" indent="-342900">
              <a:buFont typeface="+mj-lt"/>
              <a:buAutoNum type="arabicPeriod"/>
            </a:pPr>
            <a:r>
              <a:rPr lang="es-MX" sz="1400" dirty="0">
                <a:latin typeface="Bio Sans" panose="020B0506020202040204" pitchFamily="34" charset="0"/>
                <a:cs typeface="Microsoft Tai Le" panose="020B0502040204020203" pitchFamily="34" charset="0"/>
              </a:rPr>
              <a:t>Panamá 56%</a:t>
            </a:r>
          </a:p>
          <a:p>
            <a:pPr marL="342900" indent="-342900">
              <a:buFont typeface="+mj-lt"/>
              <a:buAutoNum type="arabicPeriod"/>
            </a:pPr>
            <a:r>
              <a:rPr lang="es-MX" sz="1400" dirty="0">
                <a:latin typeface="Bio Sans" panose="020B0506020202040204" pitchFamily="34" charset="0"/>
                <a:cs typeface="Microsoft Tai Le" panose="020B0502040204020203" pitchFamily="34" charset="0"/>
              </a:rPr>
              <a:t>Estados Unidos 38%</a:t>
            </a:r>
          </a:p>
          <a:p>
            <a:pPr marL="342900" indent="-342900">
              <a:buFont typeface="+mj-lt"/>
              <a:buAutoNum type="arabicPeriod"/>
            </a:pPr>
            <a:r>
              <a:rPr lang="es-MX" sz="1400" dirty="0">
                <a:latin typeface="Bio Sans" panose="020B0506020202040204" pitchFamily="34" charset="0"/>
                <a:cs typeface="Microsoft Tai Le" panose="020B0502040204020203" pitchFamily="34" charset="0"/>
              </a:rPr>
              <a:t>Jamaica 5,9%</a:t>
            </a:r>
          </a:p>
          <a:p>
            <a:r>
              <a:rPr lang="es-MX" sz="1400" b="1" dirty="0">
                <a:latin typeface="Bio Sans" panose="020B0506020202040204" pitchFamily="34" charset="0"/>
                <a:cs typeface="Microsoft Tai Le" panose="020B0502040204020203" pitchFamily="34" charset="0"/>
              </a:rPr>
              <a:t>Por  Acuerdos Comerciales: EE.UU,  CAN</a:t>
            </a:r>
          </a:p>
        </p:txBody>
      </p:sp>
      <p:pic>
        <p:nvPicPr>
          <p:cNvPr id="2" name="Imagen 1">
            <a:extLst>
              <a:ext uri="{FF2B5EF4-FFF2-40B4-BE49-F238E27FC236}">
                <a16:creationId xmlns:a16="http://schemas.microsoft.com/office/drawing/2014/main" id="{B8487A0A-CA06-42CB-B1AA-8DC097F6812D}"/>
              </a:ext>
            </a:extLst>
          </p:cNvPr>
          <p:cNvPicPr>
            <a:picLocks noChangeAspect="1"/>
          </p:cNvPicPr>
          <p:nvPr/>
        </p:nvPicPr>
        <p:blipFill>
          <a:blip r:embed="rId3"/>
          <a:stretch>
            <a:fillRect/>
          </a:stretch>
        </p:blipFill>
        <p:spPr>
          <a:xfrm>
            <a:off x="173981" y="1765640"/>
            <a:ext cx="5525302" cy="2463109"/>
          </a:xfrm>
          <a:prstGeom prst="rect">
            <a:avLst/>
          </a:prstGeom>
        </p:spPr>
      </p:pic>
      <p:sp>
        <p:nvSpPr>
          <p:cNvPr id="4" name="Rectángulo 3">
            <a:extLst>
              <a:ext uri="{FF2B5EF4-FFF2-40B4-BE49-F238E27FC236}">
                <a16:creationId xmlns:a16="http://schemas.microsoft.com/office/drawing/2014/main" id="{6F330712-D66C-4913-A2BB-BA34979FAB52}"/>
              </a:ext>
            </a:extLst>
          </p:cNvPr>
          <p:cNvSpPr/>
          <p:nvPr/>
        </p:nvSpPr>
        <p:spPr>
          <a:xfrm>
            <a:off x="366189" y="4347362"/>
            <a:ext cx="5140887" cy="461665"/>
          </a:xfrm>
          <a:prstGeom prst="rect">
            <a:avLst/>
          </a:prstGeom>
        </p:spPr>
        <p:txBody>
          <a:bodyPr wrap="square">
            <a:spAutoFit/>
          </a:bodyPr>
          <a:lstStyle/>
          <a:p>
            <a:r>
              <a:rPr lang="es-ES" sz="1200" dirty="0">
                <a:latin typeface="Bio Sans" panose="020B0506020202040204" pitchFamily="34" charset="0"/>
                <a:cs typeface="Microsoft Tai Le" panose="020B0502040204020203" pitchFamily="34" charset="0"/>
              </a:rPr>
              <a:t>A mayo 2023, Petróleo crudo representaron el 99,7 % de las exportaciones del departamento.</a:t>
            </a:r>
            <a:endParaRPr lang="es-CO" sz="1200" dirty="0">
              <a:latin typeface="Bio Sans" panose="020B0506020202040204" pitchFamily="34" charset="0"/>
              <a:cs typeface="Microsoft Tai Le" panose="020B0502040204020203" pitchFamily="34" charset="0"/>
            </a:endParaRPr>
          </a:p>
        </p:txBody>
      </p:sp>
      <p:pic>
        <p:nvPicPr>
          <p:cNvPr id="7" name="Imagen 6">
            <a:extLst>
              <a:ext uri="{FF2B5EF4-FFF2-40B4-BE49-F238E27FC236}">
                <a16:creationId xmlns:a16="http://schemas.microsoft.com/office/drawing/2014/main" id="{EC0C4F10-EDA7-4EEF-A9E0-E310C64FFA9A}"/>
              </a:ext>
            </a:extLst>
          </p:cNvPr>
          <p:cNvPicPr>
            <a:picLocks noChangeAspect="1"/>
          </p:cNvPicPr>
          <p:nvPr/>
        </p:nvPicPr>
        <p:blipFill>
          <a:blip r:embed="rId4"/>
          <a:stretch>
            <a:fillRect/>
          </a:stretch>
        </p:blipFill>
        <p:spPr>
          <a:xfrm>
            <a:off x="6011684" y="1762795"/>
            <a:ext cx="5802649" cy="2358081"/>
          </a:xfrm>
          <a:prstGeom prst="rect">
            <a:avLst/>
          </a:prstGeom>
        </p:spPr>
      </p:pic>
      <p:sp>
        <p:nvSpPr>
          <p:cNvPr id="9" name="Rectángulo 8">
            <a:extLst>
              <a:ext uri="{FF2B5EF4-FFF2-40B4-BE49-F238E27FC236}">
                <a16:creationId xmlns:a16="http://schemas.microsoft.com/office/drawing/2014/main" id="{70F6862D-DD83-4F84-8E08-8AC188202C32}"/>
              </a:ext>
            </a:extLst>
          </p:cNvPr>
          <p:cNvSpPr/>
          <p:nvPr/>
        </p:nvSpPr>
        <p:spPr>
          <a:xfrm>
            <a:off x="6233868" y="4228749"/>
            <a:ext cx="5719910" cy="461665"/>
          </a:xfrm>
          <a:prstGeom prst="rect">
            <a:avLst/>
          </a:prstGeom>
        </p:spPr>
        <p:txBody>
          <a:bodyPr wrap="square">
            <a:spAutoFit/>
          </a:bodyPr>
          <a:lstStyle/>
          <a:p>
            <a:r>
              <a:rPr lang="es-ES" sz="1200" dirty="0">
                <a:latin typeface="Bio Sans" panose="020B0506020202040204" pitchFamily="34" charset="0"/>
                <a:cs typeface="Microsoft Tai Le" panose="020B0502040204020203" pitchFamily="34" charset="0"/>
              </a:rPr>
              <a:t>A mayo 2023, el Grupos electrógenos representó el 32,4 % de las importaciones del departamento.</a:t>
            </a:r>
            <a:endParaRPr lang="es-CO" sz="1200" dirty="0">
              <a:latin typeface="Bio Sans" panose="020B0506020202040204" pitchFamily="34" charset="0"/>
              <a:cs typeface="Microsoft Tai Le" panose="020B0502040204020203" pitchFamily="34" charset="0"/>
            </a:endParaRPr>
          </a:p>
        </p:txBody>
      </p:sp>
      <p:sp>
        <p:nvSpPr>
          <p:cNvPr id="14" name="CuadroTexto 13">
            <a:extLst>
              <a:ext uri="{FF2B5EF4-FFF2-40B4-BE49-F238E27FC236}">
                <a16:creationId xmlns:a16="http://schemas.microsoft.com/office/drawing/2014/main" id="{04853889-822B-4938-A90C-BB8C68D7C3C1}"/>
              </a:ext>
            </a:extLst>
          </p:cNvPr>
          <p:cNvSpPr txBox="1"/>
          <p:nvPr/>
        </p:nvSpPr>
        <p:spPr>
          <a:xfrm>
            <a:off x="2882637" y="238890"/>
            <a:ext cx="6426759" cy="461665"/>
          </a:xfrm>
          <a:prstGeom prst="rect">
            <a:avLst/>
          </a:prstGeom>
          <a:solidFill>
            <a:srgbClr val="C00000"/>
          </a:solidFill>
        </p:spPr>
        <p:txBody>
          <a:bodyPr wrap="none" rtlCol="0">
            <a:spAutoFit/>
          </a:bodyPr>
          <a:lstStyle/>
          <a:p>
            <a:pPr algn="ctr"/>
            <a:r>
              <a:rPr lang="es-ES" sz="2400" b="1" spc="300" dirty="0">
                <a:solidFill>
                  <a:schemeClr val="bg1"/>
                </a:solidFill>
                <a:latin typeface="Bio Sans" panose="020B0506020202040204" pitchFamily="34" charset="0"/>
                <a:ea typeface="Microsoft JhengHei" panose="020B0604030504040204" pitchFamily="34" charset="-120"/>
              </a:rPr>
              <a:t>COMERCIO EXTERIOR </a:t>
            </a:r>
            <a:r>
              <a:rPr lang="es-ES" sz="2400" spc="300" dirty="0">
                <a:solidFill>
                  <a:schemeClr val="bg1"/>
                </a:solidFill>
                <a:latin typeface="Bio Sans Light" panose="020B0406020202040204" pitchFamily="34" charset="0"/>
                <a:ea typeface="Microsoft JhengHei" panose="020B0604030504040204" pitchFamily="34" charset="-120"/>
              </a:rPr>
              <a:t>DE CASANARE</a:t>
            </a:r>
            <a:endParaRPr lang="es-CO" sz="2400" spc="300" baseline="30000" dirty="0">
              <a:solidFill>
                <a:schemeClr val="bg1"/>
              </a:solidFill>
              <a:latin typeface="Bio Sans Light" panose="020B0406020202040204" pitchFamily="34" charset="0"/>
              <a:ea typeface="Microsoft JhengHei" panose="020B0604030504040204" pitchFamily="34" charset="-120"/>
            </a:endParaRPr>
          </a:p>
        </p:txBody>
      </p:sp>
      <p:sp>
        <p:nvSpPr>
          <p:cNvPr id="15" name="CuadroTexto 14">
            <a:extLst>
              <a:ext uri="{FF2B5EF4-FFF2-40B4-BE49-F238E27FC236}">
                <a16:creationId xmlns:a16="http://schemas.microsoft.com/office/drawing/2014/main" id="{0308663D-651C-4ACC-B2B4-F720EFA21147}"/>
              </a:ext>
            </a:extLst>
          </p:cNvPr>
          <p:cNvSpPr txBox="1"/>
          <p:nvPr/>
        </p:nvSpPr>
        <p:spPr>
          <a:xfrm>
            <a:off x="8545106" y="987181"/>
            <a:ext cx="1757134" cy="369332"/>
          </a:xfrm>
          <a:prstGeom prst="rect">
            <a:avLst/>
          </a:prstGeom>
          <a:noFill/>
        </p:spPr>
        <p:txBody>
          <a:bodyPr wrap="square">
            <a:spAutoFit/>
          </a:bodyPr>
          <a:lstStyle/>
          <a:p>
            <a:pPr algn="ctr">
              <a:defRPr/>
            </a:pPr>
            <a:r>
              <a:rPr lang="es-CO" sz="1800" b="1" dirty="0">
                <a:solidFill>
                  <a:schemeClr val="tx2">
                    <a:lumMod val="50000"/>
                  </a:schemeClr>
                </a:solidFill>
                <a:latin typeface="Bio Sans" panose="020B0506020202040204" pitchFamily="34" charset="0"/>
                <a:cs typeface="Arial" panose="020B0604020202020204" pitchFamily="34" charset="0"/>
              </a:rPr>
              <a:t>Importaciones</a:t>
            </a:r>
          </a:p>
        </p:txBody>
      </p:sp>
      <p:sp>
        <p:nvSpPr>
          <p:cNvPr id="16" name="CuadroTexto 15">
            <a:extLst>
              <a:ext uri="{FF2B5EF4-FFF2-40B4-BE49-F238E27FC236}">
                <a16:creationId xmlns:a16="http://schemas.microsoft.com/office/drawing/2014/main" id="{223449E4-6157-41D4-8689-969A96E43444}"/>
              </a:ext>
            </a:extLst>
          </p:cNvPr>
          <p:cNvSpPr txBox="1"/>
          <p:nvPr/>
        </p:nvSpPr>
        <p:spPr>
          <a:xfrm>
            <a:off x="8166153" y="1251380"/>
            <a:ext cx="2442044" cy="369332"/>
          </a:xfrm>
          <a:prstGeom prst="rect">
            <a:avLst/>
          </a:prstGeom>
          <a:noFill/>
        </p:spPr>
        <p:txBody>
          <a:bodyPr wrap="square">
            <a:spAutoFit/>
          </a:bodyPr>
          <a:lstStyle/>
          <a:p>
            <a:pPr algn="ctr"/>
            <a:r>
              <a:rPr lang="es-CO" dirty="0">
                <a:latin typeface="Bio Sans" panose="020B0506020202040204" pitchFamily="34" charset="0"/>
              </a:rPr>
              <a:t>Miles de dólares CIF</a:t>
            </a:r>
          </a:p>
        </p:txBody>
      </p:sp>
    </p:spTree>
    <p:extLst>
      <p:ext uri="{BB962C8B-B14F-4D97-AF65-F5344CB8AC3E}">
        <p14:creationId xmlns:p14="http://schemas.microsoft.com/office/powerpoint/2010/main" val="192452285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16019</TotalTime>
  <Words>4694</Words>
  <Application>Microsoft Office PowerPoint</Application>
  <PresentationFormat>Panorámica</PresentationFormat>
  <Paragraphs>873</Paragraphs>
  <Slides>51</Slides>
  <Notes>3</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51</vt:i4>
      </vt:variant>
    </vt:vector>
  </HeadingPairs>
  <TitlesOfParts>
    <vt:vector size="65" baseType="lpstr">
      <vt:lpstr>Arial</vt:lpstr>
      <vt:lpstr>Arial Black</vt:lpstr>
      <vt:lpstr>Bio Sans</vt:lpstr>
      <vt:lpstr>Bio Sans ExtraBold</vt:lpstr>
      <vt:lpstr>Bio Sans Light</vt:lpstr>
      <vt:lpstr>Calibri</vt:lpstr>
      <vt:lpstr>Calibri Light</vt:lpstr>
      <vt:lpstr>Geomanist Regular</vt:lpstr>
      <vt:lpstr>Microsoft Tai Le</vt:lpstr>
      <vt:lpstr>Montserrat</vt:lpstr>
      <vt:lpstr>Open Sans</vt:lpstr>
      <vt:lpstr>Roboto</vt:lpstr>
      <vt:lpstr>Wingdings</vt:lpstr>
      <vt:lpstr>Tema de Office</vt:lpstr>
      <vt:lpstr>Presentación de PowerPoint</vt:lpstr>
      <vt:lpstr>COYUNTURA ECONÓMICA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Juan Francisco</dc:creator>
  <cp:lastModifiedBy>Cámara de Comercio Casanare</cp:lastModifiedBy>
  <cp:revision>353</cp:revision>
  <dcterms:created xsi:type="dcterms:W3CDTF">2022-08-19T15:55:48Z</dcterms:created>
  <dcterms:modified xsi:type="dcterms:W3CDTF">2024-01-04T20:46:49Z</dcterms:modified>
</cp:coreProperties>
</file>