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3.xml" ContentType="application/vnd.openxmlformats-officedocument.drawingml.chartshapes+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4.xml" ContentType="application/vnd.openxmlformats-officedocument.drawingml.chartshapes+xml"/>
  <Override PartName="/ppt/notesSlides/notesSlide1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80"/>
  </p:notesMasterIdLst>
  <p:sldIdLst>
    <p:sldId id="258" r:id="rId3"/>
    <p:sldId id="2145707486" r:id="rId4"/>
    <p:sldId id="262" r:id="rId5"/>
    <p:sldId id="296" r:id="rId6"/>
    <p:sldId id="298" r:id="rId7"/>
    <p:sldId id="302" r:id="rId8"/>
    <p:sldId id="263" r:id="rId9"/>
    <p:sldId id="266" r:id="rId10"/>
    <p:sldId id="291" r:id="rId11"/>
    <p:sldId id="308" r:id="rId12"/>
    <p:sldId id="311" r:id="rId13"/>
    <p:sldId id="312" r:id="rId14"/>
    <p:sldId id="476" r:id="rId15"/>
    <p:sldId id="472" r:id="rId16"/>
    <p:sldId id="2145707487" r:id="rId17"/>
    <p:sldId id="287" r:id="rId18"/>
    <p:sldId id="278" r:id="rId19"/>
    <p:sldId id="2145707488" r:id="rId20"/>
    <p:sldId id="295" r:id="rId21"/>
    <p:sldId id="297" r:id="rId22"/>
    <p:sldId id="2145707489" r:id="rId23"/>
    <p:sldId id="299" r:id="rId24"/>
    <p:sldId id="301" r:id="rId25"/>
    <p:sldId id="271" r:id="rId26"/>
    <p:sldId id="300" r:id="rId27"/>
    <p:sldId id="290" r:id="rId28"/>
    <p:sldId id="2145707449" r:id="rId29"/>
    <p:sldId id="327" r:id="rId30"/>
    <p:sldId id="292" r:id="rId31"/>
    <p:sldId id="363" r:id="rId32"/>
    <p:sldId id="2145707436" r:id="rId33"/>
    <p:sldId id="265" r:id="rId34"/>
    <p:sldId id="487" r:id="rId35"/>
    <p:sldId id="2145707437" r:id="rId36"/>
    <p:sldId id="2145707438" r:id="rId37"/>
    <p:sldId id="370" r:id="rId38"/>
    <p:sldId id="279" r:id="rId39"/>
    <p:sldId id="2145707439" r:id="rId40"/>
    <p:sldId id="283" r:id="rId41"/>
    <p:sldId id="442" r:id="rId42"/>
    <p:sldId id="2145707453" r:id="rId43"/>
    <p:sldId id="2145707455" r:id="rId44"/>
    <p:sldId id="2145707456" r:id="rId45"/>
    <p:sldId id="2145707457" r:id="rId46"/>
    <p:sldId id="2145707458" r:id="rId47"/>
    <p:sldId id="2145707459" r:id="rId48"/>
    <p:sldId id="2145707460" r:id="rId49"/>
    <p:sldId id="2145707461" r:id="rId50"/>
    <p:sldId id="2145707462" r:id="rId51"/>
    <p:sldId id="2145707463" r:id="rId52"/>
    <p:sldId id="2145707464" r:id="rId53"/>
    <p:sldId id="2145707465" r:id="rId54"/>
    <p:sldId id="2145707466" r:id="rId55"/>
    <p:sldId id="2145707467" r:id="rId56"/>
    <p:sldId id="2145707468" r:id="rId57"/>
    <p:sldId id="2145707469" r:id="rId58"/>
    <p:sldId id="2145707470" r:id="rId59"/>
    <p:sldId id="2145707471" r:id="rId60"/>
    <p:sldId id="2145707472" r:id="rId61"/>
    <p:sldId id="2145707473" r:id="rId62"/>
    <p:sldId id="2145707474" r:id="rId63"/>
    <p:sldId id="2145707475" r:id="rId64"/>
    <p:sldId id="2145707476" r:id="rId65"/>
    <p:sldId id="2145707477" r:id="rId66"/>
    <p:sldId id="326" r:id="rId67"/>
    <p:sldId id="2145707484" r:id="rId68"/>
    <p:sldId id="329" r:id="rId69"/>
    <p:sldId id="328" r:id="rId70"/>
    <p:sldId id="330" r:id="rId71"/>
    <p:sldId id="2145707478" r:id="rId72"/>
    <p:sldId id="2145707479" r:id="rId73"/>
    <p:sldId id="2145707480" r:id="rId74"/>
    <p:sldId id="2145707481" r:id="rId75"/>
    <p:sldId id="2145707482" r:id="rId76"/>
    <p:sldId id="2145707483" r:id="rId77"/>
    <p:sldId id="2145707490" r:id="rId78"/>
    <p:sldId id="2145707485" r:id="rId7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111A"/>
    <a:srgbClr val="00FF00"/>
    <a:srgbClr val="D3111C"/>
    <a:srgbClr val="78230D"/>
    <a:srgbClr val="E84C22"/>
    <a:srgbClr val="993300"/>
    <a:srgbClr val="DDDDDD"/>
    <a:srgbClr val="C00000"/>
    <a:srgbClr val="343434"/>
    <a:srgbClr val="2525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4061" autoAdjust="0"/>
  </p:normalViewPr>
  <p:slideViewPr>
    <p:cSldViewPr snapToGrid="0">
      <p:cViewPr varScale="1">
        <p:scale>
          <a:sx n="107" d="100"/>
          <a:sy n="107" d="100"/>
        </p:scale>
        <p:origin x="134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1290123508675369E-2"/>
          <c:y val="6.8425093884533425E-3"/>
          <c:w val="0.91309891732283466"/>
          <c:h val="0.72563325457893568"/>
        </c:manualLayout>
      </c:layout>
      <c:barChart>
        <c:barDir val="col"/>
        <c:grouping val="clustered"/>
        <c:varyColors val="0"/>
        <c:ser>
          <c:idx val="0"/>
          <c:order val="0"/>
          <c:tx>
            <c:strRef>
              <c:f>Hoja1!$B$1</c:f>
              <c:strCache>
                <c:ptCount val="1"/>
                <c:pt idx="0">
                  <c:v>Columna1</c:v>
                </c:pt>
              </c:strCache>
            </c:strRef>
          </c:tx>
          <c:spPr>
            <a:solidFill>
              <a:srgbClr val="1F497D">
                <a:lumMod val="40000"/>
                <a:lumOff val="60000"/>
              </a:srgbClr>
            </a:solidFill>
            <a:ln>
              <a:noFill/>
            </a:ln>
            <a:effectLst/>
          </c:spPr>
          <c:invertIfNegative val="0"/>
          <c:dPt>
            <c:idx val="16"/>
            <c:invertIfNegative val="0"/>
            <c:bubble3D val="0"/>
            <c:spPr>
              <a:solidFill>
                <a:srgbClr val="1F497D">
                  <a:lumMod val="40000"/>
                  <a:lumOff val="60000"/>
                </a:srgbClr>
              </a:solidFill>
              <a:ln>
                <a:noFill/>
              </a:ln>
              <a:effectLst/>
            </c:spPr>
            <c:extLst>
              <c:ext xmlns:c16="http://schemas.microsoft.com/office/drawing/2014/chart" uri="{C3380CC4-5D6E-409C-BE32-E72D297353CC}">
                <c16:uniqueId val="{00000001-291D-4203-9F61-C156CA03B4C9}"/>
              </c:ext>
            </c:extLst>
          </c:dPt>
          <c:dLbls>
            <c:dLbl>
              <c:idx val="0"/>
              <c:layout>
                <c:manualLayout>
                  <c:x val="0"/>
                  <c:y val="4.73503246429934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1D-4203-9F61-C156CA03B4C9}"/>
                </c:ext>
              </c:extLst>
            </c:dLbl>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Hoja1!$A$2:$A$32</c:f>
              <c:strCache>
                <c:ptCount val="31"/>
                <c:pt idx="0">
                  <c:v>Bogotá</c:v>
                </c:pt>
                <c:pt idx="1">
                  <c:v>Medellín</c:v>
                </c:pt>
                <c:pt idx="2">
                  <c:v>Cali</c:v>
                </c:pt>
                <c:pt idx="3">
                  <c:v>Barranquilla</c:v>
                </c:pt>
                <c:pt idx="4">
                  <c:v>Cartagena</c:v>
                </c:pt>
                <c:pt idx="5">
                  <c:v>Bucaramanga</c:v>
                </c:pt>
                <c:pt idx="6">
                  <c:v>Pereira</c:v>
                </c:pt>
                <c:pt idx="7">
                  <c:v>Cúcuta</c:v>
                </c:pt>
                <c:pt idx="8">
                  <c:v>Ibagué</c:v>
                </c:pt>
                <c:pt idx="9">
                  <c:v>Villavicencio</c:v>
                </c:pt>
                <c:pt idx="10">
                  <c:v>Manizales</c:v>
                </c:pt>
                <c:pt idx="11">
                  <c:v>Neiva</c:v>
                </c:pt>
                <c:pt idx="12">
                  <c:v>Santa Marta</c:v>
                </c:pt>
                <c:pt idx="13">
                  <c:v>Pasto</c:v>
                </c:pt>
                <c:pt idx="14">
                  <c:v>Valledupar</c:v>
                </c:pt>
                <c:pt idx="15">
                  <c:v>Montería</c:v>
                </c:pt>
                <c:pt idx="16">
                  <c:v>Yopal</c:v>
                </c:pt>
                <c:pt idx="17">
                  <c:v>Popayán</c:v>
                </c:pt>
                <c:pt idx="18">
                  <c:v>Armenia</c:v>
                </c:pt>
                <c:pt idx="19">
                  <c:v>Tunja</c:v>
                </c:pt>
                <c:pt idx="20">
                  <c:v>Sincelejo</c:v>
                </c:pt>
                <c:pt idx="21">
                  <c:v>Rioacha</c:v>
                </c:pt>
                <c:pt idx="22">
                  <c:v>Arauca</c:v>
                </c:pt>
                <c:pt idx="23">
                  <c:v>Florencia</c:v>
                </c:pt>
                <c:pt idx="24">
                  <c:v>Quibdó</c:v>
                </c:pt>
                <c:pt idx="25">
                  <c:v>San Andrés</c:v>
                </c:pt>
                <c:pt idx="26">
                  <c:v>Mocoa</c:v>
                </c:pt>
                <c:pt idx="27">
                  <c:v>S.J del Guaviare</c:v>
                </c:pt>
                <c:pt idx="28">
                  <c:v>Inírida</c:v>
                </c:pt>
                <c:pt idx="29">
                  <c:v>Mitú</c:v>
                </c:pt>
                <c:pt idx="30">
                  <c:v>P. Carreño</c:v>
                </c:pt>
              </c:strCache>
            </c:strRef>
          </c:cat>
          <c:val>
            <c:numRef>
              <c:f>Hoja1!$B$2:$B$32</c:f>
              <c:numCache>
                <c:formatCode>#,##0</c:formatCode>
                <c:ptCount val="31"/>
                <c:pt idx="0">
                  <c:v>267782</c:v>
                </c:pt>
                <c:pt idx="1">
                  <c:v>66432</c:v>
                </c:pt>
                <c:pt idx="2">
                  <c:v>48331</c:v>
                </c:pt>
                <c:pt idx="3">
                  <c:v>31277</c:v>
                </c:pt>
                <c:pt idx="4">
                  <c:v>24559</c:v>
                </c:pt>
                <c:pt idx="5">
                  <c:v>16442</c:v>
                </c:pt>
                <c:pt idx="6">
                  <c:v>10579</c:v>
                </c:pt>
                <c:pt idx="7">
                  <c:v>10055</c:v>
                </c:pt>
                <c:pt idx="8">
                  <c:v>9549</c:v>
                </c:pt>
                <c:pt idx="9">
                  <c:v>9181</c:v>
                </c:pt>
                <c:pt idx="10">
                  <c:v>8405</c:v>
                </c:pt>
                <c:pt idx="11">
                  <c:v>6852</c:v>
                </c:pt>
                <c:pt idx="12">
                  <c:v>6756</c:v>
                </c:pt>
                <c:pt idx="13">
                  <c:v>6815</c:v>
                </c:pt>
                <c:pt idx="14">
                  <c:v>6213</c:v>
                </c:pt>
                <c:pt idx="15">
                  <c:v>5826</c:v>
                </c:pt>
                <c:pt idx="16">
                  <c:v>5565</c:v>
                </c:pt>
                <c:pt idx="17">
                  <c:v>5429</c:v>
                </c:pt>
                <c:pt idx="18">
                  <c:v>4987</c:v>
                </c:pt>
                <c:pt idx="19">
                  <c:v>3979</c:v>
                </c:pt>
                <c:pt idx="20">
                  <c:v>4053</c:v>
                </c:pt>
                <c:pt idx="21">
                  <c:v>2509</c:v>
                </c:pt>
                <c:pt idx="22">
                  <c:v>2292</c:v>
                </c:pt>
                <c:pt idx="23">
                  <c:v>2196</c:v>
                </c:pt>
                <c:pt idx="24">
                  <c:v>1659</c:v>
                </c:pt>
                <c:pt idx="25">
                  <c:v>1433</c:v>
                </c:pt>
                <c:pt idx="26">
                  <c:v>737</c:v>
                </c:pt>
                <c:pt idx="27">
                  <c:v>604</c:v>
                </c:pt>
                <c:pt idx="28">
                  <c:v>310</c:v>
                </c:pt>
                <c:pt idx="29">
                  <c:v>257</c:v>
                </c:pt>
                <c:pt idx="30">
                  <c:v>157</c:v>
                </c:pt>
              </c:numCache>
            </c:numRef>
          </c:val>
          <c:extLst>
            <c:ext xmlns:c16="http://schemas.microsoft.com/office/drawing/2014/chart" uri="{C3380CC4-5D6E-409C-BE32-E72D297353CC}">
              <c16:uniqueId val="{00000003-291D-4203-9F61-C156CA03B4C9}"/>
            </c:ext>
          </c:extLst>
        </c:ser>
        <c:dLbls>
          <c:dLblPos val="outEnd"/>
          <c:showLegendKey val="0"/>
          <c:showVal val="1"/>
          <c:showCatName val="0"/>
          <c:showSerName val="0"/>
          <c:showPercent val="0"/>
          <c:showBubbleSize val="0"/>
        </c:dLbls>
        <c:gapWidth val="25"/>
        <c:axId val="173819648"/>
        <c:axId val="173820824"/>
      </c:barChart>
      <c:catAx>
        <c:axId val="1738196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73820824"/>
        <c:crosses val="autoZero"/>
        <c:auto val="1"/>
        <c:lblAlgn val="ctr"/>
        <c:lblOffset val="100"/>
        <c:noMultiLvlLbl val="0"/>
      </c:catAx>
      <c:valAx>
        <c:axId val="173820824"/>
        <c:scaling>
          <c:orientation val="minMax"/>
          <c:max val="270000"/>
          <c:min val="0"/>
        </c:scaling>
        <c:delete val="1"/>
        <c:axPos val="l"/>
        <c:majorGridlines>
          <c:spPr>
            <a:ln w="9525" cap="flat" cmpd="sng" algn="ctr">
              <a:solidFill>
                <a:schemeClr val="tx1">
                  <a:lumMod val="15000"/>
                  <a:lumOff val="85000"/>
                </a:schemeClr>
              </a:solidFill>
              <a:prstDash val="dash"/>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S" sz="1200" dirty="0">
                    <a:latin typeface="Arial" panose="020B0604020202020204" pitchFamily="34" charset="0"/>
                    <a:cs typeface="Arial" panose="020B0604020202020204" pitchFamily="34" charset="0"/>
                  </a:rPr>
                  <a:t>Miles de millones</a:t>
                </a:r>
                <a:endParaRPr lang="es-CO" sz="1200" dirty="0">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title>
        <c:numFmt formatCode="#,##0" sourceLinked="1"/>
        <c:majorTickMark val="out"/>
        <c:minorTickMark val="none"/>
        <c:tickLblPos val="nextTo"/>
        <c:crossAx val="173819648"/>
        <c:crosses val="autoZero"/>
        <c:crossBetween val="between"/>
        <c:majorUnit val="50000"/>
        <c:minorUnit val="5000"/>
      </c:valAx>
      <c:spPr>
        <a:solidFill>
          <a:srgbClr val="EEECE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602758437625504E-2"/>
          <c:y val="5.9218143320030232E-3"/>
          <c:w val="0.97167120714826494"/>
          <c:h val="0.62564364759516056"/>
        </c:manualLayout>
      </c:layout>
      <c:barChart>
        <c:barDir val="col"/>
        <c:grouping val="clustered"/>
        <c:varyColors val="0"/>
        <c:ser>
          <c:idx val="0"/>
          <c:order val="0"/>
          <c:tx>
            <c:strRef>
              <c:f>Hoja1!$B$1</c:f>
              <c:strCache>
                <c:ptCount val="1"/>
                <c:pt idx="0">
                  <c:v>Serie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EAF-43F8-AD33-C69D6732761E}"/>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3-5EAF-43F8-AD33-C69D6732761E}"/>
              </c:ext>
            </c:extLst>
          </c:dPt>
          <c:dPt>
            <c:idx val="14"/>
            <c:invertIfNegative val="0"/>
            <c:bubble3D val="0"/>
            <c:spPr>
              <a:solidFill>
                <a:srgbClr val="00FF00"/>
              </a:solidFill>
              <a:ln>
                <a:noFill/>
              </a:ln>
              <a:effectLst/>
            </c:spPr>
            <c:extLst>
              <c:ext xmlns:c16="http://schemas.microsoft.com/office/drawing/2014/chart" uri="{C3380CC4-5D6E-409C-BE32-E72D297353CC}">
                <c16:uniqueId val="{00000005-5EAF-43F8-AD33-C69D6732761E}"/>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Hoja1!$A$2:$A$33</c:f>
              <c:strCache>
                <c:ptCount val="32"/>
                <c:pt idx="0">
                  <c:v>Quibdó </c:v>
                </c:pt>
                <c:pt idx="1">
                  <c:v>Puerto Carreño </c:v>
                </c:pt>
                <c:pt idx="2">
                  <c:v>San Andrés </c:v>
                </c:pt>
                <c:pt idx="3">
                  <c:v>San José del Guaviare </c:v>
                </c:pt>
                <c:pt idx="4">
                  <c:v>Arauca </c:v>
                </c:pt>
                <c:pt idx="5">
                  <c:v>Leticia </c:v>
                </c:pt>
                <c:pt idx="6">
                  <c:v>Cali </c:v>
                </c:pt>
                <c:pt idx="7">
                  <c:v>Santa Marta </c:v>
                </c:pt>
                <c:pt idx="8">
                  <c:v>Armenia </c:v>
                </c:pt>
                <c:pt idx="9">
                  <c:v>Popayán </c:v>
                </c:pt>
                <c:pt idx="10">
                  <c:v>Mitú </c:v>
                </c:pt>
                <c:pt idx="11">
                  <c:v>Pereira </c:v>
                </c:pt>
                <c:pt idx="12">
                  <c:v>Riohacha </c:v>
                </c:pt>
                <c:pt idx="13">
                  <c:v>Cartagena </c:v>
                </c:pt>
                <c:pt idx="14">
                  <c:v>Yopal </c:v>
                </c:pt>
                <c:pt idx="15">
                  <c:v>Pasto </c:v>
                </c:pt>
                <c:pt idx="16">
                  <c:v>Neiva </c:v>
                </c:pt>
                <c:pt idx="17">
                  <c:v>Mocoa </c:v>
                </c:pt>
                <c:pt idx="18">
                  <c:v>Valledupar </c:v>
                </c:pt>
                <c:pt idx="19">
                  <c:v>Villavicencio </c:v>
                </c:pt>
                <c:pt idx="20">
                  <c:v>Florencia </c:v>
                </c:pt>
                <c:pt idx="21">
                  <c:v>Cúcuta </c:v>
                </c:pt>
                <c:pt idx="22">
                  <c:v>Sincelejo </c:v>
                </c:pt>
                <c:pt idx="23">
                  <c:v>Montería </c:v>
                </c:pt>
                <c:pt idx="24">
                  <c:v>Ibagué </c:v>
                </c:pt>
                <c:pt idx="25">
                  <c:v>Barranquilla </c:v>
                </c:pt>
                <c:pt idx="26">
                  <c:v>Bucaramanga </c:v>
                </c:pt>
                <c:pt idx="27">
                  <c:v>Medellín </c:v>
                </c:pt>
                <c:pt idx="28">
                  <c:v>Manizales </c:v>
                </c:pt>
                <c:pt idx="29">
                  <c:v>Inírida </c:v>
                </c:pt>
                <c:pt idx="30">
                  <c:v>Tunja </c:v>
                </c:pt>
                <c:pt idx="31">
                  <c:v>Bogotá D.C. </c:v>
                </c:pt>
              </c:strCache>
            </c:strRef>
          </c:cat>
          <c:val>
            <c:numRef>
              <c:f>Hoja1!$B$2:$B$33</c:f>
              <c:numCache>
                <c:formatCode>0</c:formatCode>
                <c:ptCount val="32"/>
                <c:pt idx="0">
                  <c:v>156.71962215543152</c:v>
                </c:pt>
                <c:pt idx="1">
                  <c:v>123.46808121456009</c:v>
                </c:pt>
                <c:pt idx="2">
                  <c:v>111.86476792499732</c:v>
                </c:pt>
                <c:pt idx="3">
                  <c:v>92.351607757535049</c:v>
                </c:pt>
                <c:pt idx="4">
                  <c:v>77.732661014002105</c:v>
                </c:pt>
                <c:pt idx="5">
                  <c:v>73.306892727580305</c:v>
                </c:pt>
                <c:pt idx="6">
                  <c:v>67.483142394702568</c:v>
                </c:pt>
                <c:pt idx="7">
                  <c:v>66.216467652434687</c:v>
                </c:pt>
                <c:pt idx="8">
                  <c:v>62.061689319183273</c:v>
                </c:pt>
                <c:pt idx="9">
                  <c:v>61.341289834616731</c:v>
                </c:pt>
                <c:pt idx="10">
                  <c:v>60.300901498477401</c:v>
                </c:pt>
                <c:pt idx="11">
                  <c:v>59.283727760801604</c:v>
                </c:pt>
                <c:pt idx="12">
                  <c:v>58.791377876988228</c:v>
                </c:pt>
                <c:pt idx="13">
                  <c:v>58.666487727488409</c:v>
                </c:pt>
                <c:pt idx="14">
                  <c:v>55.864732860167919</c:v>
                </c:pt>
                <c:pt idx="15">
                  <c:v>55.343595570553283</c:v>
                </c:pt>
                <c:pt idx="16">
                  <c:v>53.77202789756695</c:v>
                </c:pt>
                <c:pt idx="17">
                  <c:v>52.414231257941552</c:v>
                </c:pt>
                <c:pt idx="18">
                  <c:v>52.246984420568204</c:v>
                </c:pt>
                <c:pt idx="19">
                  <c:v>51.947504940277923</c:v>
                </c:pt>
                <c:pt idx="20">
                  <c:v>50.953971579006961</c:v>
                </c:pt>
                <c:pt idx="21">
                  <c:v>50.224758927419586</c:v>
                </c:pt>
                <c:pt idx="22">
                  <c:v>47.686237621175302</c:v>
                </c:pt>
                <c:pt idx="23">
                  <c:v>47.24184740690464</c:v>
                </c:pt>
                <c:pt idx="24">
                  <c:v>45.762350739701155</c:v>
                </c:pt>
                <c:pt idx="25">
                  <c:v>43.048078750506619</c:v>
                </c:pt>
                <c:pt idx="26">
                  <c:v>41.630813357918463</c:v>
                </c:pt>
                <c:pt idx="27">
                  <c:v>38.447334149707466</c:v>
                </c:pt>
                <c:pt idx="28">
                  <c:v>34.970297380326329</c:v>
                </c:pt>
                <c:pt idx="29">
                  <c:v>33.311125916055964</c:v>
                </c:pt>
                <c:pt idx="30">
                  <c:v>33.227658485036663</c:v>
                </c:pt>
                <c:pt idx="31">
                  <c:v>30.457306679930035</c:v>
                </c:pt>
              </c:numCache>
            </c:numRef>
          </c:val>
          <c:extLst>
            <c:ext xmlns:c16="http://schemas.microsoft.com/office/drawing/2014/chart" uri="{C3380CC4-5D6E-409C-BE32-E72D297353CC}">
              <c16:uniqueId val="{00000004-5EAF-43F8-AD33-C69D6732761E}"/>
            </c:ext>
          </c:extLst>
        </c:ser>
        <c:dLbls>
          <c:showLegendKey val="0"/>
          <c:showVal val="0"/>
          <c:showCatName val="0"/>
          <c:showSerName val="0"/>
          <c:showPercent val="0"/>
          <c:showBubbleSize val="0"/>
        </c:dLbls>
        <c:gapWidth val="40"/>
        <c:overlap val="-27"/>
        <c:axId val="369088303"/>
        <c:axId val="364213631"/>
      </c:barChart>
      <c:catAx>
        <c:axId val="36908830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364213631"/>
        <c:crosses val="autoZero"/>
        <c:auto val="1"/>
        <c:lblAlgn val="ctr"/>
        <c:lblOffset val="100"/>
        <c:noMultiLvlLbl val="0"/>
      </c:catAx>
      <c:valAx>
        <c:axId val="364213631"/>
        <c:scaling>
          <c:orientation val="minMax"/>
          <c:max val="170"/>
        </c:scaling>
        <c:delete val="1"/>
        <c:axPos val="l"/>
        <c:numFmt formatCode="0" sourceLinked="1"/>
        <c:majorTickMark val="out"/>
        <c:minorTickMark val="none"/>
        <c:tickLblPos val="nextTo"/>
        <c:crossAx val="36908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s-CO"/>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bar"/>
        <c:grouping val="clustered"/>
        <c:varyColors val="0"/>
        <c:ser>
          <c:idx val="0"/>
          <c:order val="0"/>
          <c:tx>
            <c:strRef>
              <c:f>Hoja1!$B$1</c:f>
              <c:strCache>
                <c:ptCount val="1"/>
                <c:pt idx="0">
                  <c:v>Tasa de homicios por cada 100mil hab (2022)</c:v>
                </c:pt>
              </c:strCache>
            </c:strRef>
          </c:tx>
          <c:spPr>
            <a:solidFill>
              <a:schemeClr val="accent1"/>
            </a:solidFill>
            <a:ln>
              <a:noFill/>
            </a:ln>
            <a:effectLst/>
          </c:spPr>
          <c:invertIfNegative val="0"/>
          <c:dPt>
            <c:idx val="2"/>
            <c:invertIfNegative val="0"/>
            <c:bubble3D val="0"/>
            <c:spPr>
              <a:solidFill>
                <a:schemeClr val="accent1"/>
              </a:solidFill>
              <a:ln>
                <a:noFill/>
              </a:ln>
              <a:effectLst/>
            </c:spPr>
            <c:extLst>
              <c:ext xmlns:c16="http://schemas.microsoft.com/office/drawing/2014/chart" uri="{C3380CC4-5D6E-409C-BE32-E72D297353CC}">
                <c16:uniqueId val="{00000004-7C8F-4BC9-AD74-897D76890F8F}"/>
              </c:ext>
            </c:extLst>
          </c:dPt>
          <c:dPt>
            <c:idx val="8"/>
            <c:invertIfNegative val="0"/>
            <c:bubble3D val="0"/>
            <c:spPr>
              <a:solidFill>
                <a:srgbClr val="00FF00"/>
              </a:solidFill>
              <a:ln>
                <a:noFill/>
              </a:ln>
              <a:effectLst/>
            </c:spPr>
            <c:extLst>
              <c:ext xmlns:c16="http://schemas.microsoft.com/office/drawing/2014/chart" uri="{C3380CC4-5D6E-409C-BE32-E72D297353CC}">
                <c16:uniqueId val="{00000003-37B7-4916-950C-7DDE005622A8}"/>
              </c:ext>
            </c:extLst>
          </c:dPt>
          <c:dPt>
            <c:idx val="11"/>
            <c:invertIfNegative val="0"/>
            <c:bubble3D val="0"/>
            <c:spPr>
              <a:solidFill>
                <a:schemeClr val="accent1"/>
              </a:solidFill>
              <a:ln>
                <a:noFill/>
              </a:ln>
              <a:effectLst/>
            </c:spPr>
            <c:extLst>
              <c:ext xmlns:c16="http://schemas.microsoft.com/office/drawing/2014/chart" uri="{C3380CC4-5D6E-409C-BE32-E72D297353CC}">
                <c16:uniqueId val="{00000008-E98C-45B5-AF02-5F81285251B9}"/>
              </c:ext>
            </c:extLst>
          </c:dPt>
          <c:dPt>
            <c:idx val="17"/>
            <c:invertIfNegative val="0"/>
            <c:bubble3D val="0"/>
            <c:spPr>
              <a:solidFill>
                <a:schemeClr val="accent1"/>
              </a:solidFill>
              <a:ln>
                <a:noFill/>
              </a:ln>
              <a:effectLst/>
            </c:spPr>
            <c:extLst>
              <c:ext xmlns:c16="http://schemas.microsoft.com/office/drawing/2014/chart" uri="{C3380CC4-5D6E-409C-BE32-E72D297353CC}">
                <c16:uniqueId val="{00000007-E98C-45B5-AF02-5F81285251B9}"/>
              </c:ext>
            </c:extLst>
          </c:dPt>
          <c:dLbls>
            <c:dLbl>
              <c:idx val="17"/>
              <c:layout>
                <c:manualLayout>
                  <c:x val="-2.3809447882855161E-3"/>
                  <c:y val="3.9843403919252373E-3"/>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extLst>
                <c:ext xmlns:c15="http://schemas.microsoft.com/office/drawing/2012/chart" uri="{CE6537A1-D6FC-4f65-9D91-7224C49458BB}">
                  <c15:layout>
                    <c:manualLayout>
                      <c:w val="3.5551328926985232E-2"/>
                      <c:h val="4.5394918198668206E-2"/>
                    </c:manualLayout>
                  </c15:layout>
                </c:ext>
                <c:ext xmlns:c16="http://schemas.microsoft.com/office/drawing/2014/chart" uri="{C3380CC4-5D6E-409C-BE32-E72D297353CC}">
                  <c16:uniqueId val="{00000007-E98C-45B5-AF02-5F81285251B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Hoja1!$A$2:$A$20</c:f>
              <c:strCache>
                <c:ptCount val="19"/>
                <c:pt idx="0">
                  <c:v>Chámeza</c:v>
                </c:pt>
                <c:pt idx="1">
                  <c:v>La Salina</c:v>
                </c:pt>
                <c:pt idx="2">
                  <c:v>Recetor</c:v>
                </c:pt>
                <c:pt idx="3">
                  <c:v>Sácama</c:v>
                </c:pt>
                <c:pt idx="4">
                  <c:v>San Luis de Palenque</c:v>
                </c:pt>
                <c:pt idx="5">
                  <c:v>Támara</c:v>
                </c:pt>
                <c:pt idx="6">
                  <c:v>Pore</c:v>
                </c:pt>
                <c:pt idx="7">
                  <c:v>Monterrey</c:v>
                </c:pt>
                <c:pt idx="8">
                  <c:v>Yopal</c:v>
                </c:pt>
                <c:pt idx="9">
                  <c:v>Trinidad</c:v>
                </c:pt>
                <c:pt idx="10">
                  <c:v>Aguazul</c:v>
                </c:pt>
                <c:pt idx="11">
                  <c:v>Tauramena</c:v>
                </c:pt>
                <c:pt idx="12">
                  <c:v>Hato Corozal</c:v>
                </c:pt>
                <c:pt idx="13">
                  <c:v>Paz de Ariporo</c:v>
                </c:pt>
                <c:pt idx="14">
                  <c:v>Orocué</c:v>
                </c:pt>
                <c:pt idx="15">
                  <c:v>Sabanalarga</c:v>
                </c:pt>
                <c:pt idx="16">
                  <c:v>Nunchía</c:v>
                </c:pt>
                <c:pt idx="17">
                  <c:v>Villanueva</c:v>
                </c:pt>
                <c:pt idx="18">
                  <c:v>Maní</c:v>
                </c:pt>
              </c:strCache>
            </c:strRef>
          </c:cat>
          <c:val>
            <c:numRef>
              <c:f>Hoja1!$B$2:$B$20</c:f>
              <c:numCache>
                <c:formatCode>0</c:formatCode>
                <c:ptCount val="19"/>
                <c:pt idx="0">
                  <c:v>0</c:v>
                </c:pt>
                <c:pt idx="1">
                  <c:v>0</c:v>
                </c:pt>
                <c:pt idx="2">
                  <c:v>0</c:v>
                </c:pt>
                <c:pt idx="3">
                  <c:v>0</c:v>
                </c:pt>
                <c:pt idx="4">
                  <c:v>0</c:v>
                </c:pt>
                <c:pt idx="5">
                  <c:v>0</c:v>
                </c:pt>
                <c:pt idx="6">
                  <c:v>8.1645983017635544</c:v>
                </c:pt>
                <c:pt idx="7">
                  <c:v>10.933741526350317</c:v>
                </c:pt>
                <c:pt idx="8">
                  <c:v>12.187487881759209</c:v>
                </c:pt>
                <c:pt idx="9">
                  <c:v>14.641288433382137</c:v>
                </c:pt>
                <c:pt idx="10">
                  <c:v>15.541223094257518</c:v>
                </c:pt>
                <c:pt idx="11">
                  <c:v>15.641496891252492</c:v>
                </c:pt>
                <c:pt idx="12">
                  <c:v>16.262806960481381</c:v>
                </c:pt>
                <c:pt idx="13">
                  <c:v>18.453589223103894</c:v>
                </c:pt>
                <c:pt idx="14">
                  <c:v>23.344486810364952</c:v>
                </c:pt>
                <c:pt idx="15">
                  <c:v>27.586206896551726</c:v>
                </c:pt>
                <c:pt idx="16">
                  <c:v>33.898305084745765</c:v>
                </c:pt>
                <c:pt idx="17">
                  <c:v>35.372224640835874</c:v>
                </c:pt>
                <c:pt idx="18">
                  <c:v>73.293116085020017</c:v>
                </c:pt>
              </c:numCache>
            </c:numRef>
          </c:val>
          <c:extLst>
            <c:ext xmlns:c16="http://schemas.microsoft.com/office/drawing/2014/chart" uri="{C3380CC4-5D6E-409C-BE32-E72D297353CC}">
              <c16:uniqueId val="{00000000-E98C-45B5-AF02-5F81285251B9}"/>
            </c:ext>
          </c:extLst>
        </c:ser>
        <c:dLbls>
          <c:dLblPos val="outEnd"/>
          <c:showLegendKey val="0"/>
          <c:showVal val="1"/>
          <c:showCatName val="0"/>
          <c:showSerName val="0"/>
          <c:showPercent val="0"/>
          <c:showBubbleSize val="0"/>
        </c:dLbls>
        <c:gapWidth val="50"/>
        <c:axId val="169223808"/>
        <c:axId val="169218320"/>
      </c:barChart>
      <c:catAx>
        <c:axId val="16922380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69218320"/>
        <c:crosses val="autoZero"/>
        <c:auto val="1"/>
        <c:lblAlgn val="ctr"/>
        <c:lblOffset val="100"/>
        <c:noMultiLvlLbl val="0"/>
      </c:catAx>
      <c:valAx>
        <c:axId val="169218320"/>
        <c:scaling>
          <c:orientation val="minMax"/>
          <c:max val="80"/>
        </c:scaling>
        <c:delete val="1"/>
        <c:axPos val="b"/>
        <c:numFmt formatCode="0" sourceLinked="1"/>
        <c:majorTickMark val="out"/>
        <c:minorTickMark val="none"/>
        <c:tickLblPos val="nextTo"/>
        <c:crossAx val="169223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022624199964451E-2"/>
          <c:y val="2.6608628747292834E-2"/>
          <c:w val="0.94288956860545148"/>
          <c:h val="0.6446256852118587"/>
        </c:manualLayout>
      </c:layout>
      <c:barChart>
        <c:barDir val="col"/>
        <c:grouping val="clustered"/>
        <c:varyColors val="0"/>
        <c:ser>
          <c:idx val="0"/>
          <c:order val="0"/>
          <c:tx>
            <c:strRef>
              <c:f>Hoja1!$D$1</c:f>
              <c:strCache>
                <c:ptCount val="1"/>
              </c:strCache>
            </c:strRef>
          </c:tx>
          <c:spPr>
            <a:solidFill>
              <a:schemeClr val="bg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CCAB-4C9A-96E9-66A81CB5A4F9}"/>
              </c:ext>
            </c:extLst>
          </c:dPt>
          <c:dPt>
            <c:idx val="1"/>
            <c:invertIfNegative val="0"/>
            <c:bubble3D val="0"/>
            <c:spPr>
              <a:solidFill>
                <a:srgbClr val="00B050"/>
              </a:solidFill>
              <a:ln>
                <a:noFill/>
              </a:ln>
              <a:effectLst/>
            </c:spPr>
            <c:extLst>
              <c:ext xmlns:c16="http://schemas.microsoft.com/office/drawing/2014/chart" uri="{C3380CC4-5D6E-409C-BE32-E72D297353CC}">
                <c16:uniqueId val="{00000003-CCAB-4C9A-96E9-66A81CB5A4F9}"/>
              </c:ext>
            </c:extLst>
          </c:dPt>
          <c:dPt>
            <c:idx val="2"/>
            <c:invertIfNegative val="0"/>
            <c:bubble3D val="0"/>
            <c:spPr>
              <a:solidFill>
                <a:srgbClr val="00B050"/>
              </a:solidFill>
              <a:ln>
                <a:noFill/>
              </a:ln>
              <a:effectLst/>
            </c:spPr>
            <c:extLst>
              <c:ext xmlns:c16="http://schemas.microsoft.com/office/drawing/2014/chart" uri="{C3380CC4-5D6E-409C-BE32-E72D297353CC}">
                <c16:uniqueId val="{00000005-CCAB-4C9A-96E9-66A81CB5A4F9}"/>
              </c:ext>
            </c:extLst>
          </c:dPt>
          <c:dPt>
            <c:idx val="3"/>
            <c:invertIfNegative val="0"/>
            <c:bubble3D val="0"/>
            <c:spPr>
              <a:solidFill>
                <a:srgbClr val="00B050"/>
              </a:solidFill>
              <a:ln>
                <a:noFill/>
              </a:ln>
              <a:effectLst/>
            </c:spPr>
            <c:extLst>
              <c:ext xmlns:c16="http://schemas.microsoft.com/office/drawing/2014/chart" uri="{C3380CC4-5D6E-409C-BE32-E72D297353CC}">
                <c16:uniqueId val="{00000007-CCAB-4C9A-96E9-66A81CB5A4F9}"/>
              </c:ext>
            </c:extLst>
          </c:dPt>
          <c:dPt>
            <c:idx val="4"/>
            <c:invertIfNegative val="0"/>
            <c:bubble3D val="0"/>
            <c:spPr>
              <a:solidFill>
                <a:srgbClr val="00B050"/>
              </a:solidFill>
              <a:ln>
                <a:noFill/>
              </a:ln>
              <a:effectLst/>
            </c:spPr>
            <c:extLst>
              <c:ext xmlns:c16="http://schemas.microsoft.com/office/drawing/2014/chart" uri="{C3380CC4-5D6E-409C-BE32-E72D297353CC}">
                <c16:uniqueId val="{00000009-CCAB-4C9A-96E9-66A81CB5A4F9}"/>
              </c:ext>
            </c:extLst>
          </c:dPt>
          <c:dPt>
            <c:idx val="5"/>
            <c:invertIfNegative val="0"/>
            <c:bubble3D val="0"/>
            <c:spPr>
              <a:solidFill>
                <a:srgbClr val="66FF33"/>
              </a:solidFill>
              <a:ln>
                <a:noFill/>
              </a:ln>
              <a:effectLst/>
            </c:spPr>
            <c:extLst>
              <c:ext xmlns:c16="http://schemas.microsoft.com/office/drawing/2014/chart" uri="{C3380CC4-5D6E-409C-BE32-E72D297353CC}">
                <c16:uniqueId val="{0000000B-CCAB-4C9A-96E9-66A81CB5A4F9}"/>
              </c:ext>
            </c:extLst>
          </c:dPt>
          <c:dPt>
            <c:idx val="6"/>
            <c:invertIfNegative val="0"/>
            <c:bubble3D val="0"/>
            <c:spPr>
              <a:solidFill>
                <a:srgbClr val="66FF33"/>
              </a:solidFill>
              <a:ln>
                <a:noFill/>
              </a:ln>
              <a:effectLst/>
            </c:spPr>
            <c:extLst>
              <c:ext xmlns:c16="http://schemas.microsoft.com/office/drawing/2014/chart" uri="{C3380CC4-5D6E-409C-BE32-E72D297353CC}">
                <c16:uniqueId val="{0000000D-CCAB-4C9A-96E9-66A81CB5A4F9}"/>
              </c:ext>
            </c:extLst>
          </c:dPt>
          <c:dPt>
            <c:idx val="7"/>
            <c:invertIfNegative val="0"/>
            <c:bubble3D val="0"/>
            <c:spPr>
              <a:solidFill>
                <a:srgbClr val="66FF33"/>
              </a:solidFill>
              <a:ln>
                <a:noFill/>
              </a:ln>
              <a:effectLst/>
            </c:spPr>
            <c:extLst>
              <c:ext xmlns:c16="http://schemas.microsoft.com/office/drawing/2014/chart" uri="{C3380CC4-5D6E-409C-BE32-E72D297353CC}">
                <c16:uniqueId val="{0000000F-CCAB-4C9A-96E9-66A81CB5A4F9}"/>
              </c:ext>
            </c:extLst>
          </c:dPt>
          <c:dPt>
            <c:idx val="8"/>
            <c:invertIfNegative val="0"/>
            <c:bubble3D val="0"/>
            <c:spPr>
              <a:solidFill>
                <a:srgbClr val="66FF33"/>
              </a:solidFill>
              <a:ln>
                <a:noFill/>
              </a:ln>
              <a:effectLst/>
            </c:spPr>
            <c:extLst>
              <c:ext xmlns:c16="http://schemas.microsoft.com/office/drawing/2014/chart" uri="{C3380CC4-5D6E-409C-BE32-E72D297353CC}">
                <c16:uniqueId val="{00000011-CCAB-4C9A-96E9-66A81CB5A4F9}"/>
              </c:ext>
            </c:extLst>
          </c:dPt>
          <c:dPt>
            <c:idx val="9"/>
            <c:invertIfNegative val="0"/>
            <c:bubble3D val="0"/>
            <c:spPr>
              <a:solidFill>
                <a:srgbClr val="66FF33"/>
              </a:solidFill>
              <a:ln>
                <a:noFill/>
              </a:ln>
              <a:effectLst/>
            </c:spPr>
            <c:extLst>
              <c:ext xmlns:c16="http://schemas.microsoft.com/office/drawing/2014/chart" uri="{C3380CC4-5D6E-409C-BE32-E72D297353CC}">
                <c16:uniqueId val="{00000013-CCAB-4C9A-96E9-66A81CB5A4F9}"/>
              </c:ext>
            </c:extLst>
          </c:dPt>
          <c:dPt>
            <c:idx val="10"/>
            <c:invertIfNegative val="0"/>
            <c:bubble3D val="0"/>
            <c:spPr>
              <a:solidFill>
                <a:srgbClr val="66FF33"/>
              </a:solidFill>
              <a:ln>
                <a:noFill/>
              </a:ln>
              <a:effectLst/>
            </c:spPr>
            <c:extLst>
              <c:ext xmlns:c16="http://schemas.microsoft.com/office/drawing/2014/chart" uri="{C3380CC4-5D6E-409C-BE32-E72D297353CC}">
                <c16:uniqueId val="{00000015-CCAB-4C9A-96E9-66A81CB5A4F9}"/>
              </c:ext>
            </c:extLst>
          </c:dPt>
          <c:dPt>
            <c:idx val="11"/>
            <c:invertIfNegative val="0"/>
            <c:bubble3D val="0"/>
            <c:spPr>
              <a:solidFill>
                <a:srgbClr val="CCFF33"/>
              </a:solidFill>
              <a:ln>
                <a:noFill/>
              </a:ln>
              <a:effectLst/>
            </c:spPr>
            <c:extLst>
              <c:ext xmlns:c16="http://schemas.microsoft.com/office/drawing/2014/chart" uri="{C3380CC4-5D6E-409C-BE32-E72D297353CC}">
                <c16:uniqueId val="{00000017-CCAB-4C9A-96E9-66A81CB5A4F9}"/>
              </c:ext>
            </c:extLst>
          </c:dPt>
          <c:dPt>
            <c:idx val="12"/>
            <c:invertIfNegative val="0"/>
            <c:bubble3D val="0"/>
            <c:spPr>
              <a:solidFill>
                <a:srgbClr val="CCFF33"/>
              </a:solidFill>
              <a:ln>
                <a:noFill/>
              </a:ln>
              <a:effectLst/>
            </c:spPr>
            <c:extLst>
              <c:ext xmlns:c16="http://schemas.microsoft.com/office/drawing/2014/chart" uri="{C3380CC4-5D6E-409C-BE32-E72D297353CC}">
                <c16:uniqueId val="{00000019-CCAB-4C9A-96E9-66A81CB5A4F9}"/>
              </c:ext>
            </c:extLst>
          </c:dPt>
          <c:dPt>
            <c:idx val="13"/>
            <c:invertIfNegative val="0"/>
            <c:bubble3D val="0"/>
            <c:spPr>
              <a:solidFill>
                <a:srgbClr val="CCFF33"/>
              </a:solidFill>
              <a:ln>
                <a:noFill/>
              </a:ln>
              <a:effectLst/>
            </c:spPr>
            <c:extLst>
              <c:ext xmlns:c16="http://schemas.microsoft.com/office/drawing/2014/chart" uri="{C3380CC4-5D6E-409C-BE32-E72D297353CC}">
                <c16:uniqueId val="{0000001B-CCAB-4C9A-96E9-66A81CB5A4F9}"/>
              </c:ext>
            </c:extLst>
          </c:dPt>
          <c:dPt>
            <c:idx val="14"/>
            <c:invertIfNegative val="0"/>
            <c:bubble3D val="0"/>
            <c:spPr>
              <a:solidFill>
                <a:srgbClr val="CCFF33"/>
              </a:solidFill>
              <a:ln>
                <a:noFill/>
              </a:ln>
              <a:effectLst/>
            </c:spPr>
            <c:extLst>
              <c:ext xmlns:c16="http://schemas.microsoft.com/office/drawing/2014/chart" uri="{C3380CC4-5D6E-409C-BE32-E72D297353CC}">
                <c16:uniqueId val="{0000001D-CCAB-4C9A-96E9-66A81CB5A4F9}"/>
              </c:ext>
            </c:extLst>
          </c:dPt>
          <c:dPt>
            <c:idx val="15"/>
            <c:invertIfNegative val="0"/>
            <c:bubble3D val="0"/>
            <c:spPr>
              <a:solidFill>
                <a:srgbClr val="CCFF33"/>
              </a:solidFill>
              <a:ln>
                <a:noFill/>
              </a:ln>
              <a:effectLst/>
            </c:spPr>
            <c:extLst>
              <c:ext xmlns:c16="http://schemas.microsoft.com/office/drawing/2014/chart" uri="{C3380CC4-5D6E-409C-BE32-E72D297353CC}">
                <c16:uniqueId val="{0000001F-CCAB-4C9A-96E9-66A81CB5A4F9}"/>
              </c:ext>
            </c:extLst>
          </c:dPt>
          <c:dPt>
            <c:idx val="16"/>
            <c:invertIfNegative val="0"/>
            <c:bubble3D val="0"/>
            <c:spPr>
              <a:solidFill>
                <a:srgbClr val="CCFF33"/>
              </a:solidFill>
              <a:ln>
                <a:noFill/>
              </a:ln>
              <a:effectLst/>
            </c:spPr>
            <c:extLst>
              <c:ext xmlns:c16="http://schemas.microsoft.com/office/drawing/2014/chart" uri="{C3380CC4-5D6E-409C-BE32-E72D297353CC}">
                <c16:uniqueId val="{00000021-CCAB-4C9A-96E9-66A81CB5A4F9}"/>
              </c:ext>
            </c:extLst>
          </c:dPt>
          <c:dPt>
            <c:idx val="17"/>
            <c:invertIfNegative val="0"/>
            <c:bubble3D val="0"/>
            <c:spPr>
              <a:solidFill>
                <a:srgbClr val="CCFF33"/>
              </a:solidFill>
              <a:ln>
                <a:noFill/>
              </a:ln>
              <a:effectLst/>
            </c:spPr>
            <c:extLst>
              <c:ext xmlns:c16="http://schemas.microsoft.com/office/drawing/2014/chart" uri="{C3380CC4-5D6E-409C-BE32-E72D297353CC}">
                <c16:uniqueId val="{00000023-CCAB-4C9A-96E9-66A81CB5A4F9}"/>
              </c:ext>
            </c:extLst>
          </c:dPt>
          <c:dPt>
            <c:idx val="18"/>
            <c:invertIfNegative val="0"/>
            <c:bubble3D val="0"/>
            <c:spPr>
              <a:solidFill>
                <a:srgbClr val="FFC000"/>
              </a:solidFill>
              <a:ln>
                <a:noFill/>
              </a:ln>
              <a:effectLst/>
            </c:spPr>
            <c:extLst>
              <c:ext xmlns:c16="http://schemas.microsoft.com/office/drawing/2014/chart" uri="{C3380CC4-5D6E-409C-BE32-E72D297353CC}">
                <c16:uniqueId val="{00000025-CCAB-4C9A-96E9-66A81CB5A4F9}"/>
              </c:ext>
            </c:extLst>
          </c:dPt>
          <c:dPt>
            <c:idx val="19"/>
            <c:invertIfNegative val="0"/>
            <c:bubble3D val="0"/>
            <c:spPr>
              <a:solidFill>
                <a:srgbClr val="FFC000"/>
              </a:solidFill>
              <a:ln>
                <a:noFill/>
              </a:ln>
              <a:effectLst/>
            </c:spPr>
            <c:extLst>
              <c:ext xmlns:c16="http://schemas.microsoft.com/office/drawing/2014/chart" uri="{C3380CC4-5D6E-409C-BE32-E72D297353CC}">
                <c16:uniqueId val="{00000027-CCAB-4C9A-96E9-66A81CB5A4F9}"/>
              </c:ext>
            </c:extLst>
          </c:dPt>
          <c:dPt>
            <c:idx val="20"/>
            <c:invertIfNegative val="0"/>
            <c:bubble3D val="0"/>
            <c:spPr>
              <a:solidFill>
                <a:srgbClr val="FFC000"/>
              </a:solidFill>
              <a:ln>
                <a:noFill/>
              </a:ln>
              <a:effectLst/>
            </c:spPr>
            <c:extLst>
              <c:ext xmlns:c16="http://schemas.microsoft.com/office/drawing/2014/chart" uri="{C3380CC4-5D6E-409C-BE32-E72D297353CC}">
                <c16:uniqueId val="{00000029-CCAB-4C9A-96E9-66A81CB5A4F9}"/>
              </c:ext>
            </c:extLst>
          </c:dPt>
          <c:dPt>
            <c:idx val="21"/>
            <c:invertIfNegative val="0"/>
            <c:bubble3D val="0"/>
            <c:spPr>
              <a:solidFill>
                <a:srgbClr val="FFC000"/>
              </a:solidFill>
              <a:ln>
                <a:noFill/>
              </a:ln>
              <a:effectLst/>
            </c:spPr>
            <c:extLst>
              <c:ext xmlns:c16="http://schemas.microsoft.com/office/drawing/2014/chart" uri="{C3380CC4-5D6E-409C-BE32-E72D297353CC}">
                <c16:uniqueId val="{0000002B-CCAB-4C9A-96E9-66A81CB5A4F9}"/>
              </c:ext>
            </c:extLst>
          </c:dPt>
          <c:dPt>
            <c:idx val="22"/>
            <c:invertIfNegative val="0"/>
            <c:bubble3D val="0"/>
            <c:spPr>
              <a:solidFill>
                <a:srgbClr val="FFC000"/>
              </a:solidFill>
              <a:ln>
                <a:noFill/>
              </a:ln>
              <a:effectLst/>
            </c:spPr>
            <c:extLst>
              <c:ext xmlns:c16="http://schemas.microsoft.com/office/drawing/2014/chart" uri="{C3380CC4-5D6E-409C-BE32-E72D297353CC}">
                <c16:uniqueId val="{0000002D-CCAB-4C9A-96E9-66A81CB5A4F9}"/>
              </c:ext>
            </c:extLst>
          </c:dPt>
          <c:dPt>
            <c:idx val="23"/>
            <c:invertIfNegative val="0"/>
            <c:bubble3D val="0"/>
            <c:spPr>
              <a:solidFill>
                <a:srgbClr val="FFC000"/>
              </a:solidFill>
              <a:ln>
                <a:noFill/>
              </a:ln>
              <a:effectLst/>
            </c:spPr>
            <c:extLst>
              <c:ext xmlns:c16="http://schemas.microsoft.com/office/drawing/2014/chart" uri="{C3380CC4-5D6E-409C-BE32-E72D297353CC}">
                <c16:uniqueId val="{0000002F-CCAB-4C9A-96E9-66A81CB5A4F9}"/>
              </c:ext>
            </c:extLst>
          </c:dPt>
          <c:dPt>
            <c:idx val="24"/>
            <c:invertIfNegative val="0"/>
            <c:bubble3D val="0"/>
            <c:spPr>
              <a:solidFill>
                <a:srgbClr val="FFC000"/>
              </a:solidFill>
              <a:ln>
                <a:noFill/>
              </a:ln>
              <a:effectLst/>
            </c:spPr>
            <c:extLst>
              <c:ext xmlns:c16="http://schemas.microsoft.com/office/drawing/2014/chart" uri="{C3380CC4-5D6E-409C-BE32-E72D297353CC}">
                <c16:uniqueId val="{00000031-CCAB-4C9A-96E9-66A81CB5A4F9}"/>
              </c:ext>
            </c:extLst>
          </c:dPt>
          <c:dPt>
            <c:idx val="25"/>
            <c:invertIfNegative val="0"/>
            <c:bubble3D val="0"/>
            <c:spPr>
              <a:solidFill>
                <a:srgbClr val="FFC000"/>
              </a:solidFill>
              <a:ln>
                <a:noFill/>
              </a:ln>
              <a:effectLst/>
            </c:spPr>
            <c:extLst>
              <c:ext xmlns:c16="http://schemas.microsoft.com/office/drawing/2014/chart" uri="{C3380CC4-5D6E-409C-BE32-E72D297353CC}">
                <c16:uniqueId val="{00000033-CCAB-4C9A-96E9-66A81CB5A4F9}"/>
              </c:ext>
            </c:extLst>
          </c:dPt>
          <c:dPt>
            <c:idx val="26"/>
            <c:invertIfNegative val="0"/>
            <c:bubble3D val="0"/>
            <c:spPr>
              <a:solidFill>
                <a:srgbClr val="FFC000"/>
              </a:solidFill>
              <a:ln>
                <a:noFill/>
              </a:ln>
              <a:effectLst/>
            </c:spPr>
            <c:extLst>
              <c:ext xmlns:c16="http://schemas.microsoft.com/office/drawing/2014/chart" uri="{C3380CC4-5D6E-409C-BE32-E72D297353CC}">
                <c16:uniqueId val="{00000035-CCAB-4C9A-96E9-66A81CB5A4F9}"/>
              </c:ext>
            </c:extLst>
          </c:dPt>
          <c:dPt>
            <c:idx val="27"/>
            <c:invertIfNegative val="0"/>
            <c:bubble3D val="0"/>
            <c:spPr>
              <a:solidFill>
                <a:srgbClr val="FFC000"/>
              </a:solidFill>
              <a:ln>
                <a:noFill/>
              </a:ln>
              <a:effectLst/>
            </c:spPr>
            <c:extLst>
              <c:ext xmlns:c16="http://schemas.microsoft.com/office/drawing/2014/chart" uri="{C3380CC4-5D6E-409C-BE32-E72D297353CC}">
                <c16:uniqueId val="{00000037-CCAB-4C9A-96E9-66A81CB5A4F9}"/>
              </c:ext>
            </c:extLst>
          </c:dPt>
          <c:dPt>
            <c:idx val="28"/>
            <c:invertIfNegative val="0"/>
            <c:bubble3D val="0"/>
            <c:spPr>
              <a:solidFill>
                <a:srgbClr val="FFC000"/>
              </a:solidFill>
              <a:ln>
                <a:noFill/>
              </a:ln>
              <a:effectLst/>
            </c:spPr>
            <c:extLst>
              <c:ext xmlns:c16="http://schemas.microsoft.com/office/drawing/2014/chart" uri="{C3380CC4-5D6E-409C-BE32-E72D297353CC}">
                <c16:uniqueId val="{00000039-CCAB-4C9A-96E9-66A81CB5A4F9}"/>
              </c:ext>
            </c:extLst>
          </c:dPt>
          <c:dPt>
            <c:idx val="29"/>
            <c:invertIfNegative val="0"/>
            <c:bubble3D val="0"/>
            <c:spPr>
              <a:solidFill>
                <a:srgbClr val="FF0000"/>
              </a:solidFill>
              <a:ln>
                <a:noFill/>
              </a:ln>
              <a:effectLst/>
            </c:spPr>
            <c:extLst>
              <c:ext xmlns:c16="http://schemas.microsoft.com/office/drawing/2014/chart" uri="{C3380CC4-5D6E-409C-BE32-E72D297353CC}">
                <c16:uniqueId val="{0000003B-CCAB-4C9A-96E9-66A81CB5A4F9}"/>
              </c:ext>
            </c:extLst>
          </c:dPt>
          <c:dPt>
            <c:idx val="30"/>
            <c:invertIfNegative val="0"/>
            <c:bubble3D val="0"/>
            <c:spPr>
              <a:solidFill>
                <a:srgbClr val="FF0000"/>
              </a:solidFill>
              <a:ln>
                <a:noFill/>
              </a:ln>
              <a:effectLst/>
            </c:spPr>
            <c:extLst>
              <c:ext xmlns:c16="http://schemas.microsoft.com/office/drawing/2014/chart" uri="{C3380CC4-5D6E-409C-BE32-E72D297353CC}">
                <c16:uniqueId val="{0000003D-CCAB-4C9A-96E9-66A81CB5A4F9}"/>
              </c:ext>
            </c:extLst>
          </c:dPt>
          <c:dPt>
            <c:idx val="31"/>
            <c:invertIfNegative val="0"/>
            <c:bubble3D val="0"/>
            <c:spPr>
              <a:solidFill>
                <a:srgbClr val="FF0000"/>
              </a:solidFill>
              <a:ln>
                <a:noFill/>
              </a:ln>
              <a:effectLst/>
            </c:spPr>
            <c:extLst>
              <c:ext xmlns:c16="http://schemas.microsoft.com/office/drawing/2014/chart" uri="{C3380CC4-5D6E-409C-BE32-E72D297353CC}">
                <c16:uniqueId val="{0000003F-CCAB-4C9A-96E9-66A81CB5A4F9}"/>
              </c:ext>
            </c:extLst>
          </c:dPt>
          <c:dLbls>
            <c:spPr>
              <a:noFill/>
              <a:ln>
                <a:noFill/>
              </a:ln>
              <a:effectLst/>
            </c:spPr>
            <c:txPr>
              <a:bodyPr rot="-5400000" spcFirstLastPara="1" vertOverflow="ellipsis"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Hoja1!$A$2:$A$33</c:f>
              <c:strCache>
                <c:ptCount val="32"/>
                <c:pt idx="0">
                  <c:v>1-Bogotá</c:v>
                </c:pt>
                <c:pt idx="1">
                  <c:v>2-Yopal</c:v>
                </c:pt>
                <c:pt idx="2">
                  <c:v>3-Bucaramanga</c:v>
                </c:pt>
                <c:pt idx="3">
                  <c:v>4-Medellín</c:v>
                </c:pt>
                <c:pt idx="4">
                  <c:v>5-San Andres</c:v>
                </c:pt>
                <c:pt idx="5">
                  <c:v>6-Barranquilla</c:v>
                </c:pt>
                <c:pt idx="6">
                  <c:v>7-Cartagena</c:v>
                </c:pt>
                <c:pt idx="7">
                  <c:v>8-Arauca</c:v>
                </c:pt>
                <c:pt idx="8">
                  <c:v>9-Pereira</c:v>
                </c:pt>
                <c:pt idx="9">
                  <c:v>10-Tunja</c:v>
                </c:pt>
                <c:pt idx="10">
                  <c:v>11-Cali</c:v>
                </c:pt>
                <c:pt idx="11">
                  <c:v>12-Manizales</c:v>
                </c:pt>
                <c:pt idx="12">
                  <c:v>13-Neiva</c:v>
                </c:pt>
                <c:pt idx="13">
                  <c:v>14-Ibagué</c:v>
                </c:pt>
                <c:pt idx="14">
                  <c:v>15-Pasto</c:v>
                </c:pt>
                <c:pt idx="15">
                  <c:v>16-Armenia</c:v>
                </c:pt>
                <c:pt idx="16">
                  <c:v>17-Popayán</c:v>
                </c:pt>
                <c:pt idx="17">
                  <c:v>18-Villavicencio</c:v>
                </c:pt>
                <c:pt idx="18">
                  <c:v>19-Sincelejo</c:v>
                </c:pt>
                <c:pt idx="19">
                  <c:v>20-Cúcuta</c:v>
                </c:pt>
                <c:pt idx="20">
                  <c:v>21-Florencia</c:v>
                </c:pt>
                <c:pt idx="21">
                  <c:v>22-Santa Marta</c:v>
                </c:pt>
                <c:pt idx="22">
                  <c:v>23-Leticia</c:v>
                </c:pt>
                <c:pt idx="23">
                  <c:v>24-Quibdó</c:v>
                </c:pt>
                <c:pt idx="24">
                  <c:v>25-Mocoa</c:v>
                </c:pt>
                <c:pt idx="25">
                  <c:v>26-Riohacha</c:v>
                </c:pt>
                <c:pt idx="26">
                  <c:v>27-Valledupar</c:v>
                </c:pt>
                <c:pt idx="27">
                  <c:v>28-Montería</c:v>
                </c:pt>
                <c:pt idx="28">
                  <c:v>29-S.J del Guaviare</c:v>
                </c:pt>
                <c:pt idx="29">
                  <c:v>30-Inírida</c:v>
                </c:pt>
                <c:pt idx="30">
                  <c:v>31-Mitú</c:v>
                </c:pt>
                <c:pt idx="31">
                  <c:v>32-P. Carreño</c:v>
                </c:pt>
              </c:strCache>
            </c:strRef>
          </c:cat>
          <c:val>
            <c:numRef>
              <c:f>Hoja1!$D$2:$D$33</c:f>
              <c:numCache>
                <c:formatCode>"$"#,##0.0</c:formatCode>
                <c:ptCount val="32"/>
                <c:pt idx="0">
                  <c:v>34.011336519453806</c:v>
                </c:pt>
                <c:pt idx="1">
                  <c:v>29.608308415888995</c:v>
                </c:pt>
                <c:pt idx="2">
                  <c:v>26.91415693505429</c:v>
                </c:pt>
                <c:pt idx="3">
                  <c:v>25.825412560499153</c:v>
                </c:pt>
                <c:pt idx="4">
                  <c:v>25.444795624844634</c:v>
                </c:pt>
                <c:pt idx="5">
                  <c:v>23.871838847532711</c:v>
                </c:pt>
                <c:pt idx="6">
                  <c:v>23.541366104765693</c:v>
                </c:pt>
                <c:pt idx="7">
                  <c:v>23.44253408474906</c:v>
                </c:pt>
                <c:pt idx="8">
                  <c:v>22.003623587851205</c:v>
                </c:pt>
                <c:pt idx="9">
                  <c:v>21.674238215075551</c:v>
                </c:pt>
                <c:pt idx="10">
                  <c:v>21.233904655458137</c:v>
                </c:pt>
                <c:pt idx="11">
                  <c:v>18.60287022035714</c:v>
                </c:pt>
                <c:pt idx="12">
                  <c:v>18.237235798328278</c:v>
                </c:pt>
                <c:pt idx="13">
                  <c:v>17.691687741433455</c:v>
                </c:pt>
                <c:pt idx="14">
                  <c:v>16.688787779350474</c:v>
                </c:pt>
                <c:pt idx="15">
                  <c:v>16.286293839234094</c:v>
                </c:pt>
                <c:pt idx="16">
                  <c:v>16.166109830686128</c:v>
                </c:pt>
                <c:pt idx="17">
                  <c:v>16.110746464586192</c:v>
                </c:pt>
                <c:pt idx="18">
                  <c:v>13.237830210864624</c:v>
                </c:pt>
                <c:pt idx="19">
                  <c:v>12.592511876715125</c:v>
                </c:pt>
                <c:pt idx="20">
                  <c:v>12.427107512880031</c:v>
                </c:pt>
                <c:pt idx="21">
                  <c:v>12.322100247718906</c:v>
                </c:pt>
                <c:pt idx="22">
                  <c:v>12.236612093757637</c:v>
                </c:pt>
                <c:pt idx="23">
                  <c:v>11.872048089308716</c:v>
                </c:pt>
                <c:pt idx="24">
                  <c:v>11.705844980940279</c:v>
                </c:pt>
                <c:pt idx="25">
                  <c:v>11.524028679169021</c:v>
                </c:pt>
                <c:pt idx="26">
                  <c:v>11.310470878222656</c:v>
                </c:pt>
                <c:pt idx="27">
                  <c:v>11.233918489494956</c:v>
                </c:pt>
                <c:pt idx="28">
                  <c:v>10.125094450507934</c:v>
                </c:pt>
                <c:pt idx="29">
                  <c:v>8.605374194981124</c:v>
                </c:pt>
                <c:pt idx="30">
                  <c:v>7.7486658425543453</c:v>
                </c:pt>
                <c:pt idx="31">
                  <c:v>7.1337113590634713</c:v>
                </c:pt>
              </c:numCache>
            </c:numRef>
          </c:val>
          <c:extLst>
            <c:ext xmlns:c16="http://schemas.microsoft.com/office/drawing/2014/chart" uri="{C3380CC4-5D6E-409C-BE32-E72D297353CC}">
              <c16:uniqueId val="{00000040-CCAB-4C9A-96E9-66A81CB5A4F9}"/>
            </c:ext>
          </c:extLst>
        </c:ser>
        <c:dLbls>
          <c:showLegendKey val="0"/>
          <c:showVal val="0"/>
          <c:showCatName val="0"/>
          <c:showSerName val="0"/>
          <c:showPercent val="0"/>
          <c:showBubbleSize val="0"/>
        </c:dLbls>
        <c:gapWidth val="20"/>
        <c:axId val="173822784"/>
        <c:axId val="173823176"/>
      </c:barChart>
      <c:lineChart>
        <c:grouping val="standard"/>
        <c:varyColors val="0"/>
        <c:ser>
          <c:idx val="1"/>
          <c:order val="1"/>
          <c:tx>
            <c:strRef>
              <c:f>Hoja1!$E$1</c:f>
              <c:strCache>
                <c:ptCount val="1"/>
              </c:strCache>
            </c:strRef>
          </c:tx>
          <c:spPr>
            <a:ln w="25400" cap="rnd">
              <a:solidFill>
                <a:schemeClr val="accent6">
                  <a:lumMod val="75000"/>
                </a:schemeClr>
              </a:solidFill>
              <a:round/>
            </a:ln>
            <a:effectLst/>
          </c:spPr>
          <c:marker>
            <c:symbol val="circle"/>
            <c:size val="9"/>
            <c:spPr>
              <a:solidFill>
                <a:schemeClr val="accent6">
                  <a:lumMod val="60000"/>
                  <a:lumOff val="40000"/>
                </a:schemeClr>
              </a:solidFill>
              <a:ln w="9525">
                <a:solidFill>
                  <a:schemeClr val="accent6">
                    <a:lumMod val="75000"/>
                  </a:schemeClr>
                </a:solidFill>
              </a:ln>
              <a:effectLst/>
            </c:spPr>
          </c:marker>
          <c:cat>
            <c:strRef>
              <c:f>Hoja1!$A$2:$A$33</c:f>
              <c:strCache>
                <c:ptCount val="32"/>
                <c:pt idx="0">
                  <c:v>1-Bogotá</c:v>
                </c:pt>
                <c:pt idx="1">
                  <c:v>2-Yopal</c:v>
                </c:pt>
                <c:pt idx="2">
                  <c:v>3-Bucaramanga</c:v>
                </c:pt>
                <c:pt idx="3">
                  <c:v>4-Medellín</c:v>
                </c:pt>
                <c:pt idx="4">
                  <c:v>5-San Andres</c:v>
                </c:pt>
                <c:pt idx="5">
                  <c:v>6-Barranquilla</c:v>
                </c:pt>
                <c:pt idx="6">
                  <c:v>7-Cartagena</c:v>
                </c:pt>
                <c:pt idx="7">
                  <c:v>8-Arauca</c:v>
                </c:pt>
                <c:pt idx="8">
                  <c:v>9-Pereira</c:v>
                </c:pt>
                <c:pt idx="9">
                  <c:v>10-Tunja</c:v>
                </c:pt>
                <c:pt idx="10">
                  <c:v>11-Cali</c:v>
                </c:pt>
                <c:pt idx="11">
                  <c:v>12-Manizales</c:v>
                </c:pt>
                <c:pt idx="12">
                  <c:v>13-Neiva</c:v>
                </c:pt>
                <c:pt idx="13">
                  <c:v>14-Ibagué</c:v>
                </c:pt>
                <c:pt idx="14">
                  <c:v>15-Pasto</c:v>
                </c:pt>
                <c:pt idx="15">
                  <c:v>16-Armenia</c:v>
                </c:pt>
                <c:pt idx="16">
                  <c:v>17-Popayán</c:v>
                </c:pt>
                <c:pt idx="17">
                  <c:v>18-Villavicencio</c:v>
                </c:pt>
                <c:pt idx="18">
                  <c:v>19-Sincelejo</c:v>
                </c:pt>
                <c:pt idx="19">
                  <c:v>20-Cúcuta</c:v>
                </c:pt>
                <c:pt idx="20">
                  <c:v>21-Florencia</c:v>
                </c:pt>
                <c:pt idx="21">
                  <c:v>22-Santa Marta</c:v>
                </c:pt>
                <c:pt idx="22">
                  <c:v>23-Leticia</c:v>
                </c:pt>
                <c:pt idx="23">
                  <c:v>24-Quibdó</c:v>
                </c:pt>
                <c:pt idx="24">
                  <c:v>25-Mocoa</c:v>
                </c:pt>
                <c:pt idx="25">
                  <c:v>26-Riohacha</c:v>
                </c:pt>
                <c:pt idx="26">
                  <c:v>27-Valledupar</c:v>
                </c:pt>
                <c:pt idx="27">
                  <c:v>28-Montería</c:v>
                </c:pt>
                <c:pt idx="28">
                  <c:v>29-S.J del Guaviare</c:v>
                </c:pt>
                <c:pt idx="29">
                  <c:v>30-Inírida</c:v>
                </c:pt>
                <c:pt idx="30">
                  <c:v>31-Mitú</c:v>
                </c:pt>
                <c:pt idx="31">
                  <c:v>32-P. Carreño</c:v>
                </c:pt>
              </c:strCache>
            </c:strRef>
          </c:cat>
          <c:val>
            <c:numRef>
              <c:f>Hoja1!$E$2:$E$33</c:f>
              <c:numCache>
                <c:formatCode>"$"#,##0.0</c:formatCode>
                <c:ptCount val="32"/>
                <c:pt idx="0">
                  <c:v>34.011336519453806</c:v>
                </c:pt>
                <c:pt idx="1">
                  <c:v>29.608308415888995</c:v>
                </c:pt>
                <c:pt idx="2">
                  <c:v>26.91415693505429</c:v>
                </c:pt>
                <c:pt idx="3">
                  <c:v>25.825412560499153</c:v>
                </c:pt>
                <c:pt idx="4">
                  <c:v>25.444795624844634</c:v>
                </c:pt>
                <c:pt idx="5">
                  <c:v>23.871838847532711</c:v>
                </c:pt>
                <c:pt idx="6">
                  <c:v>23.541366104765693</c:v>
                </c:pt>
                <c:pt idx="7">
                  <c:v>23.44253408474906</c:v>
                </c:pt>
                <c:pt idx="8">
                  <c:v>22.003623587851205</c:v>
                </c:pt>
                <c:pt idx="9">
                  <c:v>21.674238215075551</c:v>
                </c:pt>
                <c:pt idx="10">
                  <c:v>21.233904655458137</c:v>
                </c:pt>
                <c:pt idx="11">
                  <c:v>18.60287022035714</c:v>
                </c:pt>
                <c:pt idx="12">
                  <c:v>18.237235798328278</c:v>
                </c:pt>
                <c:pt idx="13">
                  <c:v>17.691687741433455</c:v>
                </c:pt>
                <c:pt idx="14">
                  <c:v>16.688787779350474</c:v>
                </c:pt>
                <c:pt idx="15">
                  <c:v>16.286293839234094</c:v>
                </c:pt>
                <c:pt idx="16">
                  <c:v>16.166109830686128</c:v>
                </c:pt>
                <c:pt idx="17">
                  <c:v>16.110746464586192</c:v>
                </c:pt>
                <c:pt idx="18">
                  <c:v>13.237830210864624</c:v>
                </c:pt>
                <c:pt idx="19">
                  <c:v>12.592511876715125</c:v>
                </c:pt>
                <c:pt idx="20">
                  <c:v>12.427107512880031</c:v>
                </c:pt>
                <c:pt idx="21">
                  <c:v>12.322100247718906</c:v>
                </c:pt>
                <c:pt idx="22">
                  <c:v>12.236612093757637</c:v>
                </c:pt>
                <c:pt idx="23">
                  <c:v>11.872048089308716</c:v>
                </c:pt>
                <c:pt idx="24">
                  <c:v>11.705844980940279</c:v>
                </c:pt>
                <c:pt idx="25">
                  <c:v>11.524028679169021</c:v>
                </c:pt>
                <c:pt idx="26">
                  <c:v>11.310470878222656</c:v>
                </c:pt>
                <c:pt idx="27">
                  <c:v>11.233918489494956</c:v>
                </c:pt>
                <c:pt idx="28">
                  <c:v>10.125094450507934</c:v>
                </c:pt>
                <c:pt idx="29">
                  <c:v>8.605374194981124</c:v>
                </c:pt>
                <c:pt idx="30">
                  <c:v>7.7486658425543453</c:v>
                </c:pt>
                <c:pt idx="31">
                  <c:v>7.1337113590634713</c:v>
                </c:pt>
              </c:numCache>
            </c:numRef>
          </c:val>
          <c:smooth val="0"/>
          <c:extLst>
            <c:ext xmlns:c16="http://schemas.microsoft.com/office/drawing/2014/chart" uri="{C3380CC4-5D6E-409C-BE32-E72D297353CC}">
              <c16:uniqueId val="{00000041-CCAB-4C9A-96E9-66A81CB5A4F9}"/>
            </c:ext>
          </c:extLst>
        </c:ser>
        <c:dLbls>
          <c:showLegendKey val="0"/>
          <c:showVal val="0"/>
          <c:showCatName val="0"/>
          <c:showSerName val="0"/>
          <c:showPercent val="0"/>
          <c:showBubbleSize val="0"/>
        </c:dLbls>
        <c:marker val="1"/>
        <c:smooth val="0"/>
        <c:axId val="173823960"/>
        <c:axId val="173820040"/>
      </c:lineChart>
      <c:catAx>
        <c:axId val="173822784"/>
        <c:scaling>
          <c:orientation val="minMax"/>
        </c:scaling>
        <c:delete val="0"/>
        <c:axPos val="b"/>
        <c:majorGridlines>
          <c:spPr>
            <a:ln w="9525" cap="flat" cmpd="sng" algn="ctr">
              <a:noFill/>
              <a:prstDash val="sysDot"/>
              <a:round/>
            </a:ln>
            <a:effectLst/>
          </c:spPr>
        </c:majorGridlines>
        <c:numFmt formatCode="General" sourceLinked="1"/>
        <c:majorTickMark val="cross"/>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Ebrima" panose="02000000000000000000" pitchFamily="2" charset="0"/>
                <a:cs typeface="Ebrima" panose="02000000000000000000" pitchFamily="2" charset="0"/>
              </a:defRPr>
            </a:pPr>
            <a:endParaRPr lang="es-CO"/>
          </a:p>
        </c:txPr>
        <c:crossAx val="173823176"/>
        <c:crosses val="autoZero"/>
        <c:auto val="1"/>
        <c:lblAlgn val="ctr"/>
        <c:lblOffset val="1"/>
        <c:noMultiLvlLbl val="0"/>
      </c:catAx>
      <c:valAx>
        <c:axId val="173823176"/>
        <c:scaling>
          <c:orientation val="minMax"/>
        </c:scaling>
        <c:delete val="1"/>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s-MX" dirty="0"/>
                  <a:t>Millones  de pesos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s-CO"/>
            </a:p>
          </c:txPr>
        </c:title>
        <c:numFmt formatCode="&quot;$&quot;#,##0.0" sourceLinked="1"/>
        <c:majorTickMark val="none"/>
        <c:minorTickMark val="none"/>
        <c:tickLblPos val="nextTo"/>
        <c:crossAx val="173822784"/>
        <c:crosses val="autoZero"/>
        <c:crossBetween val="between"/>
      </c:valAx>
      <c:valAx>
        <c:axId val="173820040"/>
        <c:scaling>
          <c:orientation val="minMax"/>
        </c:scaling>
        <c:delete val="1"/>
        <c:axPos val="r"/>
        <c:numFmt formatCode="&quot;$&quot;#,##0.0" sourceLinked="1"/>
        <c:majorTickMark val="out"/>
        <c:minorTickMark val="none"/>
        <c:tickLblPos val="nextTo"/>
        <c:crossAx val="173823960"/>
        <c:crosses val="max"/>
        <c:crossBetween val="between"/>
      </c:valAx>
      <c:catAx>
        <c:axId val="173823960"/>
        <c:scaling>
          <c:orientation val="minMax"/>
        </c:scaling>
        <c:delete val="1"/>
        <c:axPos val="b"/>
        <c:numFmt formatCode="General" sourceLinked="1"/>
        <c:majorTickMark val="out"/>
        <c:minorTickMark val="none"/>
        <c:tickLblPos val="nextTo"/>
        <c:crossAx val="17382004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76206728197003E-2"/>
          <c:y val="1.5247653318367388E-2"/>
          <c:w val="0.97421874920702356"/>
          <c:h val="0.74310519913758366"/>
        </c:manualLayout>
      </c:layout>
      <c:lineChart>
        <c:grouping val="standard"/>
        <c:varyColors val="0"/>
        <c:ser>
          <c:idx val="0"/>
          <c:order val="0"/>
          <c:tx>
            <c:strRef>
              <c:f>Hoja1!$B$1</c:f>
              <c:strCache>
                <c:ptCount val="1"/>
                <c:pt idx="0">
                  <c:v>Columna2</c:v>
                </c:pt>
              </c:strCache>
            </c:strRef>
          </c:tx>
          <c:spPr>
            <a:ln w="22225" cap="rnd">
              <a:solidFill>
                <a:schemeClr val="accent1"/>
              </a:solidFill>
              <a:round/>
            </a:ln>
            <a:effectLst/>
          </c:spPr>
          <c:marker>
            <c:symbol val="circle"/>
            <c:size val="41"/>
            <c:spPr>
              <a:solidFill>
                <a:schemeClr val="lt1"/>
              </a:solidFill>
              <a:ln w="15875">
                <a:solidFill>
                  <a:schemeClr val="accent1"/>
                </a:solidFill>
                <a:round/>
              </a:ln>
              <a:effectLst/>
            </c:spPr>
          </c:marker>
          <c:dLbls>
            <c:dLbl>
              <c:idx val="0"/>
              <c:layout>
                <c:manualLayout>
                  <c:x val="-0.11514505926277023"/>
                  <c:y val="-1.800885237623335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68E-4726-8828-73C3128CBEC0}"/>
                </c:ext>
              </c:extLst>
            </c:dLbl>
            <c:dLbl>
              <c:idx val="1"/>
              <c:layout>
                <c:manualLayout>
                  <c:x val="-0.11514505926277023"/>
                  <c:y val="-7.706189270109125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6ED-45C8-8AA4-6DD9D23532DD}"/>
                </c:ext>
              </c:extLst>
            </c:dLbl>
            <c:dLbl>
              <c:idx val="2"/>
              <c:layout>
                <c:manualLayout>
                  <c:x val="-0.12334238194403058"/>
                  <c:y val="-7.706189270109125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8E-4726-8828-73C3128CBEC0}"/>
                </c:ext>
              </c:extLst>
            </c:dLbl>
            <c:dLbl>
              <c:idx val="3"/>
              <c:layout>
                <c:manualLayout>
                  <c:x val="-0.12060994105027713"/>
                  <c:y val="-1.95167973350804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6ED-45C8-8AA4-6DD9D23532DD}"/>
                </c:ext>
              </c:extLst>
            </c:dLbl>
            <c:dLbl>
              <c:idx val="4"/>
              <c:layout>
                <c:manualLayout>
                  <c:x val="-4.6366724980254452E-2"/>
                  <c:y val="-1.95167973350804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8E-4726-8828-73C3128CBEC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Hoja1!$A$2:$A$6</c:f>
              <c:numCache>
                <c:formatCode>General</c:formatCode>
                <c:ptCount val="5"/>
                <c:pt idx="0">
                  <c:v>2018</c:v>
                </c:pt>
                <c:pt idx="1">
                  <c:v>2019</c:v>
                </c:pt>
                <c:pt idx="2">
                  <c:v>2020</c:v>
                </c:pt>
                <c:pt idx="3">
                  <c:v>2021</c:v>
                </c:pt>
                <c:pt idx="4">
                  <c:v>2022</c:v>
                </c:pt>
              </c:numCache>
            </c:numRef>
          </c:cat>
          <c:val>
            <c:numRef>
              <c:f>Hoja1!$B$2:$B$6</c:f>
              <c:numCache>
                <c:formatCode>#,##0</c:formatCode>
                <c:ptCount val="5"/>
                <c:pt idx="0">
                  <c:v>10871</c:v>
                </c:pt>
                <c:pt idx="1">
                  <c:v>11447</c:v>
                </c:pt>
                <c:pt idx="2">
                  <c:v>10884</c:v>
                </c:pt>
                <c:pt idx="3">
                  <c:v>11289</c:v>
                </c:pt>
                <c:pt idx="4">
                  <c:v>12097</c:v>
                </c:pt>
              </c:numCache>
            </c:numRef>
          </c:val>
          <c:smooth val="0"/>
          <c:extLst>
            <c:ext xmlns:c16="http://schemas.microsoft.com/office/drawing/2014/chart" uri="{C3380CC4-5D6E-409C-BE32-E72D297353CC}">
              <c16:uniqueId val="{00000006-058B-4840-A12A-8E5615D85D8E}"/>
            </c:ext>
          </c:extLst>
        </c:ser>
        <c:dLbls>
          <c:dLblPos val="t"/>
          <c:showLegendKey val="0"/>
          <c:showVal val="1"/>
          <c:showCatName val="0"/>
          <c:showSerName val="0"/>
          <c:showPercent val="0"/>
          <c:showBubbleSize val="0"/>
        </c:dLbls>
        <c:marker val="1"/>
        <c:smooth val="0"/>
        <c:axId val="184687816"/>
        <c:axId val="184688600"/>
      </c:lineChart>
      <c:catAx>
        <c:axId val="184687816"/>
        <c:scaling>
          <c:orientation val="minMax"/>
        </c:scaling>
        <c:delete val="0"/>
        <c:axPos val="b"/>
        <c:majorGridlines>
          <c:spPr>
            <a:ln w="9525" cap="flat" cmpd="sng" algn="ctr">
              <a:solidFill>
                <a:schemeClr val="bg1">
                  <a:alpha val="54000"/>
                </a:schemeClr>
              </a:solidFill>
              <a:round/>
            </a:ln>
            <a:effectLst/>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s-CO"/>
          </a:p>
        </c:txPr>
        <c:crossAx val="184688600"/>
        <c:crosses val="autoZero"/>
        <c:auto val="1"/>
        <c:lblAlgn val="ctr"/>
        <c:lblOffset val="100"/>
        <c:noMultiLvlLbl val="0"/>
      </c:catAx>
      <c:valAx>
        <c:axId val="184688600"/>
        <c:scaling>
          <c:orientation val="minMax"/>
          <c:max val="13000"/>
          <c:min val="9000"/>
        </c:scaling>
        <c:delete val="1"/>
        <c:axPos val="l"/>
        <c:majorGridlines>
          <c:spPr>
            <a:ln w="9525" cap="flat" cmpd="sng" algn="ctr">
              <a:solidFill>
                <a:schemeClr val="dk1">
                  <a:lumMod val="15000"/>
                  <a:lumOff val="85000"/>
                  <a:alpha val="54000"/>
                </a:schemeClr>
              </a:solidFill>
              <a:round/>
            </a:ln>
            <a:effectLst/>
          </c:spPr>
        </c:majorGridlines>
        <c:numFmt formatCode="#,##0" sourceLinked="1"/>
        <c:majorTickMark val="out"/>
        <c:minorTickMark val="none"/>
        <c:tickLblPos val="nextTo"/>
        <c:crossAx val="184687816"/>
        <c:crosses val="autoZero"/>
        <c:crossBetween val="between"/>
        <c:majorUnit val="1000"/>
        <c:minorUnit val="10"/>
      </c:valAx>
      <c:spPr>
        <a:noFill/>
        <a:ln>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Hoja1!$B$1</c:f>
              <c:strCache>
                <c:ptCount val="1"/>
                <c:pt idx="0">
                  <c:v>Columna3</c:v>
                </c:pt>
              </c:strCache>
            </c:strRef>
          </c:tx>
          <c:spPr>
            <a:pattFill prst="narHorz">
              <a:fgClr>
                <a:srgbClr val="C00000"/>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invertIfNegative val="0"/>
          <c:dPt>
            <c:idx val="0"/>
            <c:invertIfNegative val="0"/>
            <c:bubble3D val="0"/>
            <c:spPr>
              <a:pattFill prst="pct90">
                <a:fgClr>
                  <a:srgbClr val="C00000"/>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extLst>
              <c:ext xmlns:c16="http://schemas.microsoft.com/office/drawing/2014/chart" uri="{C3380CC4-5D6E-409C-BE32-E72D297353CC}">
                <c16:uniqueId val="{00000001-FCA2-4D42-A051-9F1538BC5B15}"/>
              </c:ext>
            </c:extLst>
          </c:dPt>
          <c:dPt>
            <c:idx val="1"/>
            <c:invertIfNegative val="0"/>
            <c:bubble3D val="0"/>
            <c:spPr>
              <a:pattFill prst="pct80">
                <a:fgClr>
                  <a:srgbClr val="C00000"/>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extLst>
              <c:ext xmlns:c16="http://schemas.microsoft.com/office/drawing/2014/chart" uri="{C3380CC4-5D6E-409C-BE32-E72D297353CC}">
                <c16:uniqueId val="{00000003-FCA2-4D42-A051-9F1538BC5B15}"/>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Persona Natural</c:v>
                </c:pt>
                <c:pt idx="1">
                  <c:v>Persona Jurídica</c:v>
                </c:pt>
              </c:strCache>
            </c:strRef>
          </c:cat>
          <c:val>
            <c:numRef>
              <c:f>Hoja1!$B$2:$B$3</c:f>
              <c:numCache>
                <c:formatCode>General</c:formatCode>
                <c:ptCount val="2"/>
                <c:pt idx="0">
                  <c:v>1974</c:v>
                </c:pt>
                <c:pt idx="1">
                  <c:v>398</c:v>
                </c:pt>
              </c:numCache>
            </c:numRef>
          </c:val>
          <c:extLst>
            <c:ext xmlns:c16="http://schemas.microsoft.com/office/drawing/2014/chart" uri="{C3380CC4-5D6E-409C-BE32-E72D297353CC}">
              <c16:uniqueId val="{00000004-FCA2-4D42-A051-9F1538BC5B15}"/>
            </c:ext>
          </c:extLst>
        </c:ser>
        <c:dLbls>
          <c:showLegendKey val="0"/>
          <c:showVal val="0"/>
          <c:showCatName val="0"/>
          <c:showSerName val="0"/>
          <c:showPercent val="0"/>
          <c:showBubbleSize val="0"/>
        </c:dLbls>
        <c:gapWidth val="10"/>
        <c:overlap val="10"/>
        <c:axId val="42001439"/>
        <c:axId val="37514639"/>
      </c:barChart>
      <c:catAx>
        <c:axId val="4200143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37514639"/>
        <c:crosses val="autoZero"/>
        <c:auto val="1"/>
        <c:lblAlgn val="ctr"/>
        <c:lblOffset val="100"/>
        <c:noMultiLvlLbl val="0"/>
      </c:catAx>
      <c:valAx>
        <c:axId val="37514639"/>
        <c:scaling>
          <c:orientation val="minMax"/>
          <c:max val="3500"/>
        </c:scaling>
        <c:delete val="1"/>
        <c:axPos val="l"/>
        <c:numFmt formatCode="General" sourceLinked="1"/>
        <c:majorTickMark val="out"/>
        <c:minorTickMark val="none"/>
        <c:tickLblPos val="nextTo"/>
        <c:crossAx val="420014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392106369433876E-2"/>
          <c:y val="1.9162298517438656E-2"/>
          <c:w val="0.90529027060110656"/>
          <c:h val="0.75142193784335121"/>
        </c:manualLayout>
      </c:layout>
      <c:barChart>
        <c:barDir val="col"/>
        <c:grouping val="clustered"/>
        <c:varyColors val="0"/>
        <c:ser>
          <c:idx val="0"/>
          <c:order val="0"/>
          <c:tx>
            <c:strRef>
              <c:f>Hoja1!$B$1</c:f>
              <c:strCache>
                <c:ptCount val="1"/>
                <c:pt idx="0">
                  <c:v>Pasajeros Movilizados</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icrosoft Tai Le" panose="020B0502040204020203" pitchFamily="34" charset="0"/>
                    <a:ea typeface="+mn-ea"/>
                    <a:cs typeface="Microsoft Tai Le" panose="020B0502040204020203"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2017</c:v>
                </c:pt>
                <c:pt idx="1">
                  <c:v>2018</c:v>
                </c:pt>
                <c:pt idx="2">
                  <c:v>2019</c:v>
                </c:pt>
                <c:pt idx="3">
                  <c:v>2020</c:v>
                </c:pt>
                <c:pt idx="4">
                  <c:v>2021</c:v>
                </c:pt>
                <c:pt idx="5">
                  <c:v>2022</c:v>
                </c:pt>
                <c:pt idx="6">
                  <c:v>Ene-Oct 2023</c:v>
                </c:pt>
              </c:strCache>
            </c:strRef>
          </c:cat>
          <c:val>
            <c:numRef>
              <c:f>Hoja1!$B$2:$B$8</c:f>
              <c:numCache>
                <c:formatCode>#,##0</c:formatCode>
                <c:ptCount val="7"/>
                <c:pt idx="0">
                  <c:v>331006</c:v>
                </c:pt>
                <c:pt idx="1">
                  <c:v>323488</c:v>
                </c:pt>
                <c:pt idx="2">
                  <c:v>237176</c:v>
                </c:pt>
                <c:pt idx="3">
                  <c:v>66013</c:v>
                </c:pt>
                <c:pt idx="4">
                  <c:v>141368</c:v>
                </c:pt>
                <c:pt idx="5">
                  <c:v>230438</c:v>
                </c:pt>
                <c:pt idx="6">
                  <c:v>249562</c:v>
                </c:pt>
              </c:numCache>
            </c:numRef>
          </c:val>
          <c:extLst>
            <c:ext xmlns:c16="http://schemas.microsoft.com/office/drawing/2014/chart" uri="{C3380CC4-5D6E-409C-BE32-E72D297353CC}">
              <c16:uniqueId val="{00000000-59EB-49E2-B3F4-B64D80F44B98}"/>
            </c:ext>
          </c:extLst>
        </c:ser>
        <c:dLbls>
          <c:showLegendKey val="0"/>
          <c:showVal val="0"/>
          <c:showCatName val="0"/>
          <c:showSerName val="0"/>
          <c:showPercent val="0"/>
          <c:showBubbleSize val="0"/>
        </c:dLbls>
        <c:gapWidth val="50"/>
        <c:axId val="1970183264"/>
        <c:axId val="1856389456"/>
      </c:barChart>
      <c:lineChart>
        <c:grouping val="standard"/>
        <c:varyColors val="0"/>
        <c:ser>
          <c:idx val="1"/>
          <c:order val="1"/>
          <c:tx>
            <c:strRef>
              <c:f>Hoja1!$C$1</c:f>
              <c:strCache>
                <c:ptCount val="1"/>
                <c:pt idx="0">
                  <c:v>Oferta</c:v>
                </c:pt>
              </c:strCache>
            </c:strRef>
          </c:tx>
          <c:spPr>
            <a:ln w="28575" cap="rnd">
              <a:solidFill>
                <a:schemeClr val="accent3"/>
              </a:solidFill>
              <a:round/>
            </a:ln>
            <a:effectLst/>
          </c:spPr>
          <c:marker>
            <c:symbol val="circle"/>
            <c:size val="8"/>
            <c:spPr>
              <a:solidFill>
                <a:schemeClr val="accent3"/>
              </a:solidFill>
              <a:ln w="9525">
                <a:solidFill>
                  <a:schemeClr val="accent3"/>
                </a:solidFill>
              </a:ln>
              <a:effectLst/>
            </c:spPr>
          </c:marker>
          <c:dLbls>
            <c:dLbl>
              <c:idx val="0"/>
              <c:layout>
                <c:manualLayout>
                  <c:x val="-4.0382824350393559E-2"/>
                  <c:y val="-3.4101100364640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9EB-49E2-B3F4-B64D80F44B98}"/>
                </c:ext>
              </c:extLst>
            </c:dLbl>
            <c:dLbl>
              <c:idx val="1"/>
              <c:layout>
                <c:manualLayout>
                  <c:x val="-4.6856811855142351E-2"/>
                  <c:y val="-4.5067873503883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9EB-49E2-B3F4-B64D80F44B98}"/>
                </c:ext>
              </c:extLst>
            </c:dLbl>
            <c:dLbl>
              <c:idx val="2"/>
              <c:layout>
                <c:manualLayout>
                  <c:x val="-3.6816066457611846E-2"/>
                  <c:y val="-5.07013576918683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9EB-49E2-B3F4-B64D80F44B98}"/>
                </c:ext>
              </c:extLst>
            </c:dLbl>
            <c:dLbl>
              <c:idx val="3"/>
              <c:layout>
                <c:manualLayout>
                  <c:x val="-2.8448778626336428E-2"/>
                  <c:y val="-4.22511314098903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9EB-49E2-B3F4-B64D80F44B98}"/>
                </c:ext>
              </c:extLst>
            </c:dLbl>
            <c:dLbl>
              <c:idx val="4"/>
              <c:layout>
                <c:manualLayout>
                  <c:x val="-5.5224099686417769E-2"/>
                  <c:y val="-3.9434389315897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9EB-49E2-B3F4-B64D80F44B98}"/>
                </c:ext>
              </c:extLst>
            </c:dLbl>
            <c:dLbl>
              <c:idx val="5"/>
              <c:layout>
                <c:manualLayout>
                  <c:x val="-5.1877184553907725E-2"/>
                  <c:y val="-4.7884615597875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9EB-49E2-B3F4-B64D80F44B98}"/>
                </c:ext>
              </c:extLst>
            </c:dLbl>
            <c:dLbl>
              <c:idx val="6"/>
              <c:layout>
                <c:manualLayout>
                  <c:x val="-1.7614060371828996E-2"/>
                  <c:y val="-3.94343802708508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9EB-49E2-B3F4-B64D80F44B98}"/>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50000"/>
                      </a:schemeClr>
                    </a:solidFill>
                    <a:latin typeface="Microsoft Tai Le" panose="020B0502040204020203" pitchFamily="34" charset="0"/>
                    <a:ea typeface="+mn-ea"/>
                    <a:cs typeface="Microsoft Tai Le" panose="020B0502040204020203"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Hoja1!$A$2:$A$8</c:f>
              <c:strCache>
                <c:ptCount val="7"/>
                <c:pt idx="0">
                  <c:v>2017</c:v>
                </c:pt>
                <c:pt idx="1">
                  <c:v>2018</c:v>
                </c:pt>
                <c:pt idx="2">
                  <c:v>2019</c:v>
                </c:pt>
                <c:pt idx="3">
                  <c:v>2020</c:v>
                </c:pt>
                <c:pt idx="4">
                  <c:v>2021</c:v>
                </c:pt>
                <c:pt idx="5">
                  <c:v>2022</c:v>
                </c:pt>
                <c:pt idx="6">
                  <c:v>Ene-Oct 2023</c:v>
                </c:pt>
              </c:strCache>
            </c:strRef>
          </c:cat>
          <c:val>
            <c:numRef>
              <c:f>Hoja1!$C$2:$C$8</c:f>
              <c:numCache>
                <c:formatCode>#,##0</c:formatCode>
                <c:ptCount val="7"/>
                <c:pt idx="0">
                  <c:v>459260</c:v>
                </c:pt>
                <c:pt idx="1">
                  <c:v>425110</c:v>
                </c:pt>
                <c:pt idx="2">
                  <c:v>319854</c:v>
                </c:pt>
                <c:pt idx="3">
                  <c:v>92164</c:v>
                </c:pt>
                <c:pt idx="4">
                  <c:v>193000</c:v>
                </c:pt>
                <c:pt idx="5">
                  <c:v>301024</c:v>
                </c:pt>
                <c:pt idx="6">
                  <c:v>332556</c:v>
                </c:pt>
              </c:numCache>
            </c:numRef>
          </c:val>
          <c:smooth val="1"/>
          <c:extLst>
            <c:ext xmlns:c16="http://schemas.microsoft.com/office/drawing/2014/chart" uri="{C3380CC4-5D6E-409C-BE32-E72D297353CC}">
              <c16:uniqueId val="{00000008-59EB-49E2-B3F4-B64D80F44B98}"/>
            </c:ext>
          </c:extLst>
        </c:ser>
        <c:dLbls>
          <c:showLegendKey val="0"/>
          <c:showVal val="0"/>
          <c:showCatName val="0"/>
          <c:showSerName val="0"/>
          <c:showPercent val="0"/>
          <c:showBubbleSize val="0"/>
        </c:dLbls>
        <c:marker val="1"/>
        <c:smooth val="0"/>
        <c:axId val="1970183264"/>
        <c:axId val="1856389456"/>
      </c:lineChart>
      <c:catAx>
        <c:axId val="197018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856389456"/>
        <c:crosses val="autoZero"/>
        <c:auto val="1"/>
        <c:lblAlgn val="ctr"/>
        <c:lblOffset val="100"/>
        <c:noMultiLvlLbl val="0"/>
      </c:catAx>
      <c:valAx>
        <c:axId val="1856389456"/>
        <c:scaling>
          <c:orientation val="minMax"/>
        </c:scaling>
        <c:delete val="1"/>
        <c:axPos val="l"/>
        <c:numFmt formatCode="#,##0" sourceLinked="1"/>
        <c:majorTickMark val="none"/>
        <c:minorTickMark val="none"/>
        <c:tickLblPos val="nextTo"/>
        <c:crossAx val="1970183264"/>
        <c:crosses val="autoZero"/>
        <c:crossBetween val="between"/>
      </c:valAx>
      <c:spPr>
        <a:noFill/>
        <a:ln>
          <a:noFill/>
        </a:ln>
        <a:effectLst/>
      </c:spPr>
    </c:plotArea>
    <c:legend>
      <c:legendPos val="b"/>
      <c:layout>
        <c:manualLayout>
          <c:xMode val="edge"/>
          <c:yMode val="edge"/>
          <c:x val="0.16709793809736409"/>
          <c:y val="0.91862366749590207"/>
          <c:w val="0.51768953923810734"/>
          <c:h val="8.137633250409791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1"/>
          <c:tx>
            <c:strRef>
              <c:f>Hoja1!$C$1</c:f>
              <c:strCache>
                <c:ptCount val="1"/>
                <c:pt idx="0">
                  <c:v>Columna1</c:v>
                </c:pt>
              </c:strCache>
            </c:strRef>
          </c:tx>
          <c:spPr>
            <a:solidFill>
              <a:schemeClr val="accent2"/>
            </a:solidFill>
            <a:ln>
              <a:noFill/>
            </a:ln>
            <a:effectLst/>
          </c:spPr>
          <c:invertIfNegative val="0"/>
          <c:cat>
            <c:strRef>
              <c:f>Hoja1!$A$2:$A$13</c:f>
              <c:strCache>
                <c:ptCount val="12"/>
                <c:pt idx="0">
                  <c:v>Innovación</c:v>
                </c:pt>
                <c:pt idx="1">
                  <c:v>Tamaño del mercado</c:v>
                </c:pt>
                <c:pt idx="2">
                  <c:v>Sistema financiero</c:v>
                </c:pt>
                <c:pt idx="3">
                  <c:v>Entorno para los negocios</c:v>
                </c:pt>
                <c:pt idx="4">
                  <c:v>Educación superior y formación para el trabajo</c:v>
                </c:pt>
                <c:pt idx="5">
                  <c:v>Educación básica y media</c:v>
                </c:pt>
                <c:pt idx="6">
                  <c:v>Salud</c:v>
                </c:pt>
                <c:pt idx="7">
                  <c:v>Sostenibilidad Ambiental</c:v>
                </c:pt>
                <c:pt idx="8">
                  <c:v>Adopción TIC</c:v>
                </c:pt>
                <c:pt idx="9">
                  <c:v>Infraestructura</c:v>
                </c:pt>
                <c:pt idx="10">
                  <c:v>Instituciones</c:v>
                </c:pt>
                <c:pt idx="11">
                  <c:v>IMC YOPAL 2023</c:v>
                </c:pt>
              </c:strCache>
            </c:strRef>
          </c:cat>
          <c:val>
            <c:numRef>
              <c:f>Hoja1!$C$2:$C$13</c:f>
              <c:numCache>
                <c:formatCode>General</c:formatCode>
                <c:ptCount val="12"/>
                <c:pt idx="0">
                  <c:v>10</c:v>
                </c:pt>
                <c:pt idx="1">
                  <c:v>10</c:v>
                </c:pt>
                <c:pt idx="2">
                  <c:v>10</c:v>
                </c:pt>
                <c:pt idx="3">
                  <c:v>10</c:v>
                </c:pt>
                <c:pt idx="4">
                  <c:v>10</c:v>
                </c:pt>
                <c:pt idx="5">
                  <c:v>10</c:v>
                </c:pt>
                <c:pt idx="6">
                  <c:v>10</c:v>
                </c:pt>
                <c:pt idx="7">
                  <c:v>10</c:v>
                </c:pt>
                <c:pt idx="8">
                  <c:v>10</c:v>
                </c:pt>
                <c:pt idx="9">
                  <c:v>10</c:v>
                </c:pt>
                <c:pt idx="10">
                  <c:v>10</c:v>
                </c:pt>
                <c:pt idx="11">
                  <c:v>10</c:v>
                </c:pt>
              </c:numCache>
            </c:numRef>
          </c:val>
          <c:extLst>
            <c:ext xmlns:c16="http://schemas.microsoft.com/office/drawing/2014/chart" uri="{C3380CC4-5D6E-409C-BE32-E72D297353CC}">
              <c16:uniqueId val="{00000000-F95E-4C93-A64A-E723090A5146}"/>
            </c:ext>
          </c:extLst>
        </c:ser>
        <c:dLbls>
          <c:showLegendKey val="0"/>
          <c:showVal val="0"/>
          <c:showCatName val="0"/>
          <c:showSerName val="0"/>
          <c:showPercent val="0"/>
          <c:showBubbleSize val="0"/>
        </c:dLbls>
        <c:gapWidth val="50"/>
        <c:overlap val="100"/>
        <c:axId val="224096936"/>
        <c:axId val="224099288"/>
      </c:barChart>
      <c:barChart>
        <c:barDir val="bar"/>
        <c:grouping val="clustered"/>
        <c:varyColors val="0"/>
        <c:ser>
          <c:idx val="0"/>
          <c:order val="0"/>
          <c:tx>
            <c:strRef>
              <c:f>Hoja1!$B$1</c:f>
              <c:strCache>
                <c:ptCount val="1"/>
                <c:pt idx="0">
                  <c:v>Serie 1</c:v>
                </c:pt>
              </c:strCache>
            </c:strRef>
          </c:tx>
          <c:spPr>
            <a:solidFill>
              <a:schemeClr val="accent1"/>
            </a:solidFill>
            <a:ln>
              <a:noFill/>
            </a:ln>
            <a:effectLst/>
          </c:spPr>
          <c:invertIfNegative val="0"/>
          <c:dLbls>
            <c:dLbl>
              <c:idx val="11"/>
              <c:tx>
                <c:rich>
                  <a:bodyPr/>
                  <a:lstStyle/>
                  <a:p>
                    <a:r>
                      <a:rPr lang="en-US" dirty="0"/>
                      <a:t>6.99</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D6-43D1-8BA7-E7F18FFB7A2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Hoja1!$A$2:$A$13</c:f>
              <c:strCache>
                <c:ptCount val="12"/>
                <c:pt idx="0">
                  <c:v>Innovación</c:v>
                </c:pt>
                <c:pt idx="1">
                  <c:v>Tamaño del mercado</c:v>
                </c:pt>
                <c:pt idx="2">
                  <c:v>Sistema financiero</c:v>
                </c:pt>
                <c:pt idx="3">
                  <c:v>Entorno para los negocios</c:v>
                </c:pt>
                <c:pt idx="4">
                  <c:v>Educación superior y formación para el trabajo</c:v>
                </c:pt>
                <c:pt idx="5">
                  <c:v>Educación básica y media</c:v>
                </c:pt>
                <c:pt idx="6">
                  <c:v>Salud</c:v>
                </c:pt>
                <c:pt idx="7">
                  <c:v>Sostenibilidad Ambiental</c:v>
                </c:pt>
                <c:pt idx="8">
                  <c:v>Adopción TIC</c:v>
                </c:pt>
                <c:pt idx="9">
                  <c:v>Infraestructura</c:v>
                </c:pt>
                <c:pt idx="10">
                  <c:v>Instituciones</c:v>
                </c:pt>
                <c:pt idx="11">
                  <c:v>IMC YOPAL 2023</c:v>
                </c:pt>
              </c:strCache>
            </c:strRef>
          </c:cat>
          <c:val>
            <c:numRef>
              <c:f>Hoja1!$B$2:$B$13</c:f>
              <c:numCache>
                <c:formatCode>0.00</c:formatCode>
                <c:ptCount val="12"/>
                <c:pt idx="0">
                  <c:v>5.99</c:v>
                </c:pt>
                <c:pt idx="1">
                  <c:v>9.4</c:v>
                </c:pt>
                <c:pt idx="2">
                  <c:v>7.83</c:v>
                </c:pt>
                <c:pt idx="3">
                  <c:v>5.6</c:v>
                </c:pt>
                <c:pt idx="4">
                  <c:v>8.7799999999999994</c:v>
                </c:pt>
                <c:pt idx="5">
                  <c:v>8.5299999999999994</c:v>
                </c:pt>
                <c:pt idx="6">
                  <c:v>7.55</c:v>
                </c:pt>
                <c:pt idx="7">
                  <c:v>5.76</c:v>
                </c:pt>
                <c:pt idx="8">
                  <c:v>6.35</c:v>
                </c:pt>
                <c:pt idx="9">
                  <c:v>6.15</c:v>
                </c:pt>
                <c:pt idx="10">
                  <c:v>6.07</c:v>
                </c:pt>
                <c:pt idx="11">
                  <c:v>6.99</c:v>
                </c:pt>
              </c:numCache>
            </c:numRef>
          </c:val>
          <c:extLst>
            <c:ext xmlns:c16="http://schemas.microsoft.com/office/drawing/2014/chart" uri="{C3380CC4-5D6E-409C-BE32-E72D297353CC}">
              <c16:uniqueId val="{00000001-F95E-4C93-A64A-E723090A5146}"/>
            </c:ext>
          </c:extLst>
        </c:ser>
        <c:dLbls>
          <c:showLegendKey val="0"/>
          <c:showVal val="0"/>
          <c:showCatName val="0"/>
          <c:showSerName val="0"/>
          <c:showPercent val="0"/>
          <c:showBubbleSize val="0"/>
        </c:dLbls>
        <c:gapWidth val="50"/>
        <c:overlap val="100"/>
        <c:axId val="224097720"/>
        <c:axId val="224098504"/>
      </c:barChart>
      <c:catAx>
        <c:axId val="224096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Ebrima" panose="02000000000000000000" pitchFamily="2" charset="0"/>
                <a:cs typeface="Arial" panose="020B0604020202020204" pitchFamily="34" charset="0"/>
              </a:defRPr>
            </a:pPr>
            <a:endParaRPr lang="es-CO"/>
          </a:p>
        </c:txPr>
        <c:crossAx val="224099288"/>
        <c:crosses val="autoZero"/>
        <c:auto val="1"/>
        <c:lblAlgn val="ctr"/>
        <c:lblOffset val="100"/>
        <c:noMultiLvlLbl val="0"/>
      </c:catAx>
      <c:valAx>
        <c:axId val="224099288"/>
        <c:scaling>
          <c:orientation val="minMax"/>
        </c:scaling>
        <c:delete val="1"/>
        <c:axPos val="b"/>
        <c:numFmt formatCode="General" sourceLinked="1"/>
        <c:majorTickMark val="none"/>
        <c:minorTickMark val="none"/>
        <c:tickLblPos val="nextTo"/>
        <c:crossAx val="224096936"/>
        <c:crosses val="autoZero"/>
        <c:crossBetween val="between"/>
      </c:valAx>
      <c:valAx>
        <c:axId val="224098504"/>
        <c:scaling>
          <c:orientation val="minMax"/>
        </c:scaling>
        <c:delete val="1"/>
        <c:axPos val="t"/>
        <c:numFmt formatCode="0.00" sourceLinked="1"/>
        <c:majorTickMark val="out"/>
        <c:minorTickMark val="none"/>
        <c:tickLblPos val="nextTo"/>
        <c:crossAx val="224097720"/>
        <c:crosses val="max"/>
        <c:crossBetween val="between"/>
      </c:valAx>
      <c:catAx>
        <c:axId val="224097720"/>
        <c:scaling>
          <c:orientation val="minMax"/>
        </c:scaling>
        <c:delete val="1"/>
        <c:axPos val="l"/>
        <c:numFmt formatCode="General" sourceLinked="1"/>
        <c:majorTickMark val="out"/>
        <c:minorTickMark val="none"/>
        <c:tickLblPos val="nextTo"/>
        <c:crossAx val="22409850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9078148192666859"/>
          <c:y val="7.8867470449497275E-3"/>
          <c:w val="0.5084869835388488"/>
          <c:h val="0.9442271062651284"/>
        </c:manualLayout>
      </c:layout>
      <c:barChart>
        <c:barDir val="bar"/>
        <c:grouping val="clustered"/>
        <c:varyColors val="0"/>
        <c:ser>
          <c:idx val="1"/>
          <c:order val="1"/>
          <c:tx>
            <c:strRef>
              <c:f>Hoja1!$C$1</c:f>
              <c:strCache>
                <c:ptCount val="1"/>
                <c:pt idx="0">
                  <c:v>Serie 2</c:v>
                </c:pt>
              </c:strCache>
            </c:strRef>
          </c:tx>
          <c:spPr>
            <a:solidFill>
              <a:schemeClr val="accent3">
                <a:lumMod val="60000"/>
                <a:lumOff val="40000"/>
              </a:schemeClr>
            </a:solidFill>
            <a:ln>
              <a:noFill/>
            </a:ln>
            <a:effectLst/>
          </c:spPr>
          <c:invertIfNegative val="0"/>
          <c:cat>
            <c:strRef>
              <c:f>Hoja1!$A$2:$A$15</c:f>
              <c:strCache>
                <c:ptCount val="14"/>
                <c:pt idx="0">
                  <c:v>Innovación y dinámica empresarial</c:v>
                </c:pt>
                <c:pt idx="1">
                  <c:v>Sofisticación y diversificación </c:v>
                </c:pt>
                <c:pt idx="2">
                  <c:v>Tamaño del mercado</c:v>
                </c:pt>
                <c:pt idx="3">
                  <c:v>Sistema financiero</c:v>
                </c:pt>
                <c:pt idx="4">
                  <c:v>Mercado laboral</c:v>
                </c:pt>
                <c:pt idx="5">
                  <c:v>Entorno para los negocios</c:v>
                </c:pt>
                <c:pt idx="6">
                  <c:v>Educación superior y formación para el trabajo</c:v>
                </c:pt>
                <c:pt idx="7">
                  <c:v>Eduación básica y media</c:v>
                </c:pt>
                <c:pt idx="8">
                  <c:v>Salud</c:v>
                </c:pt>
                <c:pt idx="9">
                  <c:v>Sostenibilidad Ambiental</c:v>
                </c:pt>
                <c:pt idx="10">
                  <c:v>Adopción TIC</c:v>
                </c:pt>
                <c:pt idx="11">
                  <c:v>Infraestructura</c:v>
                </c:pt>
                <c:pt idx="12">
                  <c:v>Instituciones</c:v>
                </c:pt>
                <c:pt idx="13">
                  <c:v>ICC 2022</c:v>
                </c:pt>
              </c:strCache>
            </c:strRef>
          </c:cat>
          <c:val>
            <c:numRef>
              <c:f>Hoja1!$C$2:$C$15</c:f>
              <c:numCache>
                <c:formatCode>General</c:formatCode>
                <c:ptCount val="1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numCache>
            </c:numRef>
          </c:val>
          <c:extLst>
            <c:ext xmlns:c16="http://schemas.microsoft.com/office/drawing/2014/chart" uri="{C3380CC4-5D6E-409C-BE32-E72D297353CC}">
              <c16:uniqueId val="{00000000-2ADA-46CD-AEEF-B15D12181566}"/>
            </c:ext>
          </c:extLst>
        </c:ser>
        <c:dLbls>
          <c:showLegendKey val="0"/>
          <c:showVal val="0"/>
          <c:showCatName val="0"/>
          <c:showSerName val="0"/>
          <c:showPercent val="0"/>
          <c:showBubbleSize val="0"/>
        </c:dLbls>
        <c:gapWidth val="50"/>
        <c:overlap val="3"/>
        <c:axId val="203753192"/>
        <c:axId val="203755544"/>
      </c:barChart>
      <c:barChart>
        <c:barDir val="bar"/>
        <c:grouping val="clustered"/>
        <c:varyColors val="0"/>
        <c:ser>
          <c:idx val="0"/>
          <c:order val="0"/>
          <c:tx>
            <c:strRef>
              <c:f>Hoja1!$B$1</c:f>
              <c:strCache>
                <c:ptCount val="1"/>
                <c:pt idx="0">
                  <c:v>Serie 1</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Hoja1!$A$2:$A$15</c:f>
              <c:strCache>
                <c:ptCount val="14"/>
                <c:pt idx="0">
                  <c:v>Innovación y dinámica empresarial</c:v>
                </c:pt>
                <c:pt idx="1">
                  <c:v>Sofisticación y diversificación </c:v>
                </c:pt>
                <c:pt idx="2">
                  <c:v>Tamaño del mercado</c:v>
                </c:pt>
                <c:pt idx="3">
                  <c:v>Sistema financiero</c:v>
                </c:pt>
                <c:pt idx="4">
                  <c:v>Mercado laboral</c:v>
                </c:pt>
                <c:pt idx="5">
                  <c:v>Entorno para los negocios</c:v>
                </c:pt>
                <c:pt idx="6">
                  <c:v>Educación superior y formación para el trabajo</c:v>
                </c:pt>
                <c:pt idx="7">
                  <c:v>Eduación básica y media</c:v>
                </c:pt>
                <c:pt idx="8">
                  <c:v>Salud</c:v>
                </c:pt>
                <c:pt idx="9">
                  <c:v>Sostenibilidad Ambiental</c:v>
                </c:pt>
                <c:pt idx="10">
                  <c:v>Adopción TIC</c:v>
                </c:pt>
                <c:pt idx="11">
                  <c:v>Infraestructura</c:v>
                </c:pt>
                <c:pt idx="12">
                  <c:v>Instituciones</c:v>
                </c:pt>
                <c:pt idx="13">
                  <c:v>ICC 2022</c:v>
                </c:pt>
              </c:strCache>
            </c:strRef>
          </c:cat>
          <c:val>
            <c:numRef>
              <c:f>Hoja1!$B$2:$B$15</c:f>
              <c:numCache>
                <c:formatCode>0.00</c:formatCode>
                <c:ptCount val="14"/>
                <c:pt idx="0">
                  <c:v>2.1469722587747344</c:v>
                </c:pt>
                <c:pt idx="1">
                  <c:v>2.8360409261468105</c:v>
                </c:pt>
                <c:pt idx="2">
                  <c:v>5.058539731617044</c:v>
                </c:pt>
                <c:pt idx="3">
                  <c:v>4.2188539411237862</c:v>
                </c:pt>
                <c:pt idx="4">
                  <c:v>7.2825100327623282</c:v>
                </c:pt>
                <c:pt idx="5">
                  <c:v>5.966042852496809</c:v>
                </c:pt>
                <c:pt idx="6">
                  <c:v>3.3846529415625715</c:v>
                </c:pt>
                <c:pt idx="7">
                  <c:v>7.2479948280478412</c:v>
                </c:pt>
                <c:pt idx="8">
                  <c:v>5.7134057030776999</c:v>
                </c:pt>
                <c:pt idx="9">
                  <c:v>4.4670584594699996</c:v>
                </c:pt>
                <c:pt idx="10">
                  <c:v>4.3056135801277344</c:v>
                </c:pt>
                <c:pt idx="11">
                  <c:v>4.4637568126959177</c:v>
                </c:pt>
                <c:pt idx="12">
                  <c:v>4.8675475246312487</c:v>
                </c:pt>
                <c:pt idx="13">
                  <c:v>4.7660761225026551</c:v>
                </c:pt>
              </c:numCache>
            </c:numRef>
          </c:val>
          <c:extLst>
            <c:ext xmlns:c16="http://schemas.microsoft.com/office/drawing/2014/chart" uri="{C3380CC4-5D6E-409C-BE32-E72D297353CC}">
              <c16:uniqueId val="{00000001-2ADA-46CD-AEEF-B15D12181566}"/>
            </c:ext>
          </c:extLst>
        </c:ser>
        <c:dLbls>
          <c:showLegendKey val="0"/>
          <c:showVal val="0"/>
          <c:showCatName val="0"/>
          <c:showSerName val="0"/>
          <c:showPercent val="0"/>
          <c:showBubbleSize val="0"/>
        </c:dLbls>
        <c:gapWidth val="33"/>
        <c:overlap val="3"/>
        <c:axId val="203759856"/>
        <c:axId val="203756720"/>
      </c:barChart>
      <c:catAx>
        <c:axId val="2037531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203755544"/>
        <c:crosses val="autoZero"/>
        <c:auto val="1"/>
        <c:lblAlgn val="ctr"/>
        <c:lblOffset val="100"/>
        <c:noMultiLvlLbl val="0"/>
      </c:catAx>
      <c:valAx>
        <c:axId val="203755544"/>
        <c:scaling>
          <c:orientation val="minMax"/>
        </c:scaling>
        <c:delete val="1"/>
        <c:axPos val="b"/>
        <c:numFmt formatCode="General" sourceLinked="1"/>
        <c:majorTickMark val="none"/>
        <c:minorTickMark val="none"/>
        <c:tickLblPos val="nextTo"/>
        <c:crossAx val="203753192"/>
        <c:crosses val="autoZero"/>
        <c:crossBetween val="between"/>
      </c:valAx>
      <c:valAx>
        <c:axId val="203756720"/>
        <c:scaling>
          <c:orientation val="minMax"/>
        </c:scaling>
        <c:delete val="1"/>
        <c:axPos val="t"/>
        <c:numFmt formatCode="0.00" sourceLinked="1"/>
        <c:majorTickMark val="out"/>
        <c:minorTickMark val="none"/>
        <c:tickLblPos val="nextTo"/>
        <c:crossAx val="203759856"/>
        <c:crosses val="max"/>
        <c:crossBetween val="between"/>
      </c:valAx>
      <c:catAx>
        <c:axId val="203759856"/>
        <c:scaling>
          <c:orientation val="minMax"/>
        </c:scaling>
        <c:delete val="1"/>
        <c:axPos val="l"/>
        <c:numFmt formatCode="General" sourceLinked="1"/>
        <c:majorTickMark val="out"/>
        <c:minorTickMark val="none"/>
        <c:tickLblPos val="nextTo"/>
        <c:crossAx val="20375672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CO"/>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accent1"/>
            </a:solidFill>
            <a:ln>
              <a:noFill/>
            </a:ln>
            <a:effectLst/>
          </c:spPr>
          <c:invertIfNegative val="0"/>
          <c:dPt>
            <c:idx val="0"/>
            <c:invertIfNegative val="0"/>
            <c:bubble3D val="0"/>
            <c:spPr>
              <a:solidFill>
                <a:srgbClr val="00FF00"/>
              </a:solidFill>
              <a:ln>
                <a:noFill/>
              </a:ln>
              <a:effectLst/>
            </c:spPr>
            <c:extLst>
              <c:ext xmlns:c16="http://schemas.microsoft.com/office/drawing/2014/chart" uri="{C3380CC4-5D6E-409C-BE32-E72D297353CC}">
                <c16:uniqueId val="{00000003-0319-4F00-9C9D-2D6D20DFAA94}"/>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Hoja1!$A$2:$A$33</c:f>
              <c:strCache>
                <c:ptCount val="32"/>
                <c:pt idx="0">
                  <c:v>Yopal </c:v>
                </c:pt>
                <c:pt idx="1">
                  <c:v>Neiva </c:v>
                </c:pt>
                <c:pt idx="2">
                  <c:v>San Andrés </c:v>
                </c:pt>
                <c:pt idx="3">
                  <c:v>Popayán </c:v>
                </c:pt>
                <c:pt idx="4">
                  <c:v>Florencia </c:v>
                </c:pt>
                <c:pt idx="5">
                  <c:v>Pasto </c:v>
                </c:pt>
                <c:pt idx="6">
                  <c:v>Armenia </c:v>
                </c:pt>
                <c:pt idx="7">
                  <c:v>Tunja </c:v>
                </c:pt>
                <c:pt idx="8">
                  <c:v>Quibdó </c:v>
                </c:pt>
                <c:pt idx="9">
                  <c:v>Villavicencio </c:v>
                </c:pt>
                <c:pt idx="10">
                  <c:v>Riohacha </c:v>
                </c:pt>
                <c:pt idx="11">
                  <c:v>Ibagué </c:v>
                </c:pt>
                <c:pt idx="12">
                  <c:v>Bucaramanga </c:v>
                </c:pt>
                <c:pt idx="13">
                  <c:v>Sincelejo </c:v>
                </c:pt>
                <c:pt idx="14">
                  <c:v>Pereira </c:v>
                </c:pt>
                <c:pt idx="15">
                  <c:v>Santa Marta </c:v>
                </c:pt>
                <c:pt idx="16">
                  <c:v>Valledupar </c:v>
                </c:pt>
                <c:pt idx="17">
                  <c:v>Leticia </c:v>
                </c:pt>
                <c:pt idx="18">
                  <c:v>Arauca </c:v>
                </c:pt>
                <c:pt idx="19">
                  <c:v>Mocoa </c:v>
                </c:pt>
                <c:pt idx="20">
                  <c:v>Cartagena </c:v>
                </c:pt>
                <c:pt idx="21">
                  <c:v>Inírida </c:v>
                </c:pt>
                <c:pt idx="22">
                  <c:v>Montería </c:v>
                </c:pt>
                <c:pt idx="23">
                  <c:v>Cúcuta </c:v>
                </c:pt>
                <c:pt idx="24">
                  <c:v>Barranquilla </c:v>
                </c:pt>
                <c:pt idx="25">
                  <c:v>Puerto Carreño </c:v>
                </c:pt>
                <c:pt idx="26">
                  <c:v>Manizales </c:v>
                </c:pt>
                <c:pt idx="27">
                  <c:v>Medellín </c:v>
                </c:pt>
                <c:pt idx="28">
                  <c:v>Cali </c:v>
                </c:pt>
                <c:pt idx="29">
                  <c:v>San José del Guaviare </c:v>
                </c:pt>
                <c:pt idx="30">
                  <c:v>Mitú </c:v>
                </c:pt>
                <c:pt idx="31">
                  <c:v>Bogotá DC </c:v>
                </c:pt>
              </c:strCache>
            </c:strRef>
          </c:cat>
          <c:val>
            <c:numRef>
              <c:f>Hoja1!$B$2:$B$33</c:f>
              <c:numCache>
                <c:formatCode>#,##0</c:formatCode>
                <c:ptCount val="32"/>
                <c:pt idx="0">
                  <c:v>584.71753726975749</c:v>
                </c:pt>
                <c:pt idx="1">
                  <c:v>558.7499334504605</c:v>
                </c:pt>
                <c:pt idx="2">
                  <c:v>536.24063354522525</c:v>
                </c:pt>
                <c:pt idx="3">
                  <c:v>510.97889978738988</c:v>
                </c:pt>
                <c:pt idx="4">
                  <c:v>503.8781633924022</c:v>
                </c:pt>
                <c:pt idx="5">
                  <c:v>473.11427717835824</c:v>
                </c:pt>
                <c:pt idx="6">
                  <c:v>434.43182523428288</c:v>
                </c:pt>
                <c:pt idx="7">
                  <c:v>417.25223605800136</c:v>
                </c:pt>
                <c:pt idx="8">
                  <c:v>412.1940747101761</c:v>
                </c:pt>
                <c:pt idx="9">
                  <c:v>402.24216663215196</c:v>
                </c:pt>
                <c:pt idx="10">
                  <c:v>360.09718949655291</c:v>
                </c:pt>
                <c:pt idx="11">
                  <c:v>358.13208089004996</c:v>
                </c:pt>
                <c:pt idx="12">
                  <c:v>357.95943454210203</c:v>
                </c:pt>
                <c:pt idx="13">
                  <c:v>347.84824018186094</c:v>
                </c:pt>
                <c:pt idx="14">
                  <c:v>345.50972565154899</c:v>
                </c:pt>
                <c:pt idx="15">
                  <c:v>330.53509472785578</c:v>
                </c:pt>
                <c:pt idx="16">
                  <c:v>296.18760854447544</c:v>
                </c:pt>
                <c:pt idx="17">
                  <c:v>236.83765342756715</c:v>
                </c:pt>
                <c:pt idx="18">
                  <c:v>234.22078121324319</c:v>
                </c:pt>
                <c:pt idx="19">
                  <c:v>220.77509529860231</c:v>
                </c:pt>
                <c:pt idx="20">
                  <c:v>211.1801837641454</c:v>
                </c:pt>
                <c:pt idx="21">
                  <c:v>205.41860981567842</c:v>
                </c:pt>
                <c:pt idx="22">
                  <c:v>204.58612285194212</c:v>
                </c:pt>
                <c:pt idx="23">
                  <c:v>190.37813857775006</c:v>
                </c:pt>
                <c:pt idx="24">
                  <c:v>179.67230031683081</c:v>
                </c:pt>
                <c:pt idx="25">
                  <c:v>178.34278397658679</c:v>
                </c:pt>
                <c:pt idx="26">
                  <c:v>171.75285295653944</c:v>
                </c:pt>
                <c:pt idx="27">
                  <c:v>140.18310105545513</c:v>
                </c:pt>
                <c:pt idx="28">
                  <c:v>131.53940646467416</c:v>
                </c:pt>
                <c:pt idx="29">
                  <c:v>119.21753001427253</c:v>
                </c:pt>
                <c:pt idx="30">
                  <c:v>72.36108179817289</c:v>
                </c:pt>
                <c:pt idx="31">
                  <c:v>66.376098711140259</c:v>
                </c:pt>
              </c:numCache>
            </c:numRef>
          </c:val>
          <c:extLst>
            <c:ext xmlns:c16="http://schemas.microsoft.com/office/drawing/2014/chart" uri="{C3380CC4-5D6E-409C-BE32-E72D297353CC}">
              <c16:uniqueId val="{00000000-0319-4F00-9C9D-2D6D20DFAA94}"/>
            </c:ext>
          </c:extLst>
        </c:ser>
        <c:dLbls>
          <c:showLegendKey val="0"/>
          <c:showVal val="0"/>
          <c:showCatName val="0"/>
          <c:showSerName val="0"/>
          <c:showPercent val="0"/>
          <c:showBubbleSize val="0"/>
        </c:dLbls>
        <c:gapWidth val="40"/>
        <c:overlap val="-27"/>
        <c:axId val="369088303"/>
        <c:axId val="364213631"/>
      </c:barChart>
      <c:catAx>
        <c:axId val="36908830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364213631"/>
        <c:crosses val="autoZero"/>
        <c:auto val="1"/>
        <c:lblAlgn val="ctr"/>
        <c:lblOffset val="100"/>
        <c:noMultiLvlLbl val="0"/>
      </c:catAx>
      <c:valAx>
        <c:axId val="364213631"/>
        <c:scaling>
          <c:orientation val="minMax"/>
          <c:max val="600"/>
        </c:scaling>
        <c:delete val="1"/>
        <c:axPos val="l"/>
        <c:numFmt formatCode="#,##0" sourceLinked="1"/>
        <c:majorTickMark val="out"/>
        <c:minorTickMark val="none"/>
        <c:tickLblPos val="nextTo"/>
        <c:crossAx val="36908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s-CO"/>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3-0319-4F00-9C9D-2D6D20DFAA94}"/>
              </c:ext>
            </c:extLst>
          </c:dPt>
          <c:dPt>
            <c:idx val="7"/>
            <c:invertIfNegative val="0"/>
            <c:bubble3D val="0"/>
            <c:spPr>
              <a:solidFill>
                <a:srgbClr val="00FF00"/>
              </a:solidFill>
              <a:ln>
                <a:noFill/>
              </a:ln>
              <a:effectLst/>
            </c:spPr>
            <c:extLst>
              <c:ext xmlns:c16="http://schemas.microsoft.com/office/drawing/2014/chart" uri="{C3380CC4-5D6E-409C-BE32-E72D297353CC}">
                <c16:uniqueId val="{00000000-5C51-45AC-A184-036E2A01B0AC}"/>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Hoja1!$A$2:$A$33</c:f>
              <c:strCache>
                <c:ptCount val="32"/>
                <c:pt idx="0">
                  <c:v>San Andrés </c:v>
                </c:pt>
                <c:pt idx="1">
                  <c:v>Armenia </c:v>
                </c:pt>
                <c:pt idx="2">
                  <c:v>Inírida </c:v>
                </c:pt>
                <c:pt idx="3">
                  <c:v>Popayán </c:v>
                </c:pt>
                <c:pt idx="4">
                  <c:v>Leticia </c:v>
                </c:pt>
                <c:pt idx="5">
                  <c:v>Puerto Carreño </c:v>
                </c:pt>
                <c:pt idx="6">
                  <c:v>Neiva </c:v>
                </c:pt>
                <c:pt idx="7">
                  <c:v>Yopal </c:v>
                </c:pt>
                <c:pt idx="8">
                  <c:v>Tunja </c:v>
                </c:pt>
                <c:pt idx="9">
                  <c:v>Sincelejo </c:v>
                </c:pt>
                <c:pt idx="10">
                  <c:v>Pereira </c:v>
                </c:pt>
                <c:pt idx="11">
                  <c:v>Valledupar </c:v>
                </c:pt>
                <c:pt idx="12">
                  <c:v>Villavicencio </c:v>
                </c:pt>
                <c:pt idx="13">
                  <c:v>Arauca </c:v>
                </c:pt>
                <c:pt idx="14">
                  <c:v>Ibagué </c:v>
                </c:pt>
                <c:pt idx="15">
                  <c:v>Florencia </c:v>
                </c:pt>
                <c:pt idx="16">
                  <c:v>Pasto </c:v>
                </c:pt>
                <c:pt idx="17">
                  <c:v>Bucaramanga </c:v>
                </c:pt>
                <c:pt idx="18">
                  <c:v>Quibdó </c:v>
                </c:pt>
                <c:pt idx="19">
                  <c:v>Mocoa </c:v>
                </c:pt>
                <c:pt idx="20">
                  <c:v>San José del Guaviare </c:v>
                </c:pt>
                <c:pt idx="21">
                  <c:v>Riohacha </c:v>
                </c:pt>
                <c:pt idx="22">
                  <c:v>Santa Marta </c:v>
                </c:pt>
                <c:pt idx="23">
                  <c:v>Mitú </c:v>
                </c:pt>
                <c:pt idx="24">
                  <c:v>Cartagena </c:v>
                </c:pt>
                <c:pt idx="25">
                  <c:v>Barranquilla </c:v>
                </c:pt>
                <c:pt idx="26">
                  <c:v>Montería </c:v>
                </c:pt>
                <c:pt idx="27">
                  <c:v>Manizales </c:v>
                </c:pt>
                <c:pt idx="28">
                  <c:v>Cúcuta </c:v>
                </c:pt>
                <c:pt idx="29">
                  <c:v>Cali </c:v>
                </c:pt>
                <c:pt idx="30">
                  <c:v>Medellín </c:v>
                </c:pt>
                <c:pt idx="31">
                  <c:v>Bogotá DC </c:v>
                </c:pt>
              </c:strCache>
            </c:strRef>
          </c:cat>
          <c:val>
            <c:numRef>
              <c:f>Hoja1!$B$2:$B$33</c:f>
              <c:numCache>
                <c:formatCode>0</c:formatCode>
                <c:ptCount val="32"/>
                <c:pt idx="0">
                  <c:v>172.23622997975781</c:v>
                </c:pt>
                <c:pt idx="1">
                  <c:v>117.59056923634724</c:v>
                </c:pt>
                <c:pt idx="2">
                  <c:v>113.81301354652453</c:v>
                </c:pt>
                <c:pt idx="3">
                  <c:v>108.98501009451323</c:v>
                </c:pt>
                <c:pt idx="4">
                  <c:v>105.26117930114096</c:v>
                </c:pt>
                <c:pt idx="5">
                  <c:v>105.17651362721786</c:v>
                </c:pt>
                <c:pt idx="6">
                  <c:v>104.88207421604642</c:v>
                </c:pt>
                <c:pt idx="7">
                  <c:v>102.6846994477372</c:v>
                </c:pt>
                <c:pt idx="8">
                  <c:v>95.869965465023796</c:v>
                </c:pt>
                <c:pt idx="9">
                  <c:v>91.453058451569078</c:v>
                </c:pt>
                <c:pt idx="10">
                  <c:v>90.069663580445948</c:v>
                </c:pt>
                <c:pt idx="11">
                  <c:v>87.74580658785321</c:v>
                </c:pt>
                <c:pt idx="12">
                  <c:v>87.222668767966638</c:v>
                </c:pt>
                <c:pt idx="13">
                  <c:v>85.915046383897064</c:v>
                </c:pt>
                <c:pt idx="14">
                  <c:v>80.778886325950225</c:v>
                </c:pt>
                <c:pt idx="15">
                  <c:v>76.430957368510448</c:v>
                </c:pt>
                <c:pt idx="16">
                  <c:v>73.954716204898645</c:v>
                </c:pt>
                <c:pt idx="17">
                  <c:v>72.28027043638599</c:v>
                </c:pt>
                <c:pt idx="18">
                  <c:v>71.561471303849999</c:v>
                </c:pt>
                <c:pt idx="19">
                  <c:v>69.885641677255407</c:v>
                </c:pt>
                <c:pt idx="20">
                  <c:v>68.843925782889769</c:v>
                </c:pt>
                <c:pt idx="21">
                  <c:v>67.058915390939703</c:v>
                </c:pt>
                <c:pt idx="22">
                  <c:v>66.034053140995468</c:v>
                </c:pt>
                <c:pt idx="23">
                  <c:v>57.285856423553533</c:v>
                </c:pt>
                <c:pt idx="24">
                  <c:v>55.311378135230093</c:v>
                </c:pt>
                <c:pt idx="25">
                  <c:v>54.954994149582916</c:v>
                </c:pt>
                <c:pt idx="26">
                  <c:v>47.434671273871594</c:v>
                </c:pt>
                <c:pt idx="27">
                  <c:v>46.700840172461113</c:v>
                </c:pt>
                <c:pt idx="28">
                  <c:v>45.715803013736029</c:v>
                </c:pt>
                <c:pt idx="29">
                  <c:v>42.484504359164966</c:v>
                </c:pt>
                <c:pt idx="30">
                  <c:v>36.348086380158222</c:v>
                </c:pt>
                <c:pt idx="31">
                  <c:v>17.64186779750743</c:v>
                </c:pt>
              </c:numCache>
            </c:numRef>
          </c:val>
          <c:extLst>
            <c:ext xmlns:c16="http://schemas.microsoft.com/office/drawing/2014/chart" uri="{C3380CC4-5D6E-409C-BE32-E72D297353CC}">
              <c16:uniqueId val="{00000000-0319-4F00-9C9D-2D6D20DFAA94}"/>
            </c:ext>
          </c:extLst>
        </c:ser>
        <c:dLbls>
          <c:showLegendKey val="0"/>
          <c:showVal val="0"/>
          <c:showCatName val="0"/>
          <c:showSerName val="0"/>
          <c:showPercent val="0"/>
          <c:showBubbleSize val="0"/>
        </c:dLbls>
        <c:gapWidth val="40"/>
        <c:overlap val="-27"/>
        <c:axId val="369088303"/>
        <c:axId val="364213631"/>
      </c:barChart>
      <c:catAx>
        <c:axId val="36908830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364213631"/>
        <c:crosses val="autoZero"/>
        <c:auto val="1"/>
        <c:lblAlgn val="ctr"/>
        <c:lblOffset val="100"/>
        <c:noMultiLvlLbl val="0"/>
      </c:catAx>
      <c:valAx>
        <c:axId val="364213631"/>
        <c:scaling>
          <c:orientation val="minMax"/>
          <c:max val="200"/>
        </c:scaling>
        <c:delete val="1"/>
        <c:axPos val="l"/>
        <c:numFmt formatCode="0" sourceLinked="1"/>
        <c:majorTickMark val="out"/>
        <c:minorTickMark val="none"/>
        <c:tickLblPos val="nextTo"/>
        <c:crossAx val="369088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es-CO"/>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0.8624</cdr:x>
      <cdr:y>0.19355</cdr:y>
    </cdr:from>
    <cdr:to>
      <cdr:x>0.90894</cdr:x>
      <cdr:y>0.2475</cdr:y>
    </cdr:to>
    <cdr:sp macro="" textlink="">
      <cdr:nvSpPr>
        <cdr:cNvPr id="2" name="CuadroTexto 41">
          <a:extLst xmlns:a="http://schemas.openxmlformats.org/drawingml/2006/main">
            <a:ext uri="{FF2B5EF4-FFF2-40B4-BE49-F238E27FC236}">
              <a16:creationId xmlns:a16="http://schemas.microsoft.com/office/drawing/2014/main" id="{F59E06F2-D1E3-48F3-BD0F-D2EA7B7C01A6}"/>
            </a:ext>
          </a:extLst>
        </cdr:cNvPr>
        <cdr:cNvSpPr txBox="1"/>
      </cdr:nvSpPr>
      <cdr:spPr>
        <a:xfrm xmlns:a="http://schemas.openxmlformats.org/drawingml/2006/main">
          <a:off x="6105195" y="993740"/>
          <a:ext cx="329472" cy="27699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ES" sz="1200" b="1" dirty="0">
              <a:solidFill>
                <a:srgbClr val="343434"/>
              </a:solidFill>
              <a:latin typeface="Arial" panose="020B0604020202020204" pitchFamily="34" charset="0"/>
              <a:cs typeface="Arial" panose="020B0604020202020204" pitchFamily="34" charset="0"/>
            </a:rPr>
            <a:t>1</a:t>
          </a:r>
          <a:endParaRPr lang="es-CO" sz="1200" b="1" dirty="0">
            <a:solidFill>
              <a:srgbClr val="343434"/>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0.86313</cdr:x>
      <cdr:y>0.27432</cdr:y>
    </cdr:from>
    <cdr:to>
      <cdr:x>0.92198</cdr:x>
      <cdr:y>0.32827</cdr:y>
    </cdr:to>
    <cdr:sp macro="" textlink="">
      <cdr:nvSpPr>
        <cdr:cNvPr id="3" name="CuadroTexto 41">
          <a:extLst xmlns:a="http://schemas.openxmlformats.org/drawingml/2006/main">
            <a:ext uri="{FF2B5EF4-FFF2-40B4-BE49-F238E27FC236}">
              <a16:creationId xmlns:a16="http://schemas.microsoft.com/office/drawing/2014/main" id="{D9980974-25D8-4CF2-BF5A-16FC294FE057}"/>
            </a:ext>
          </a:extLst>
        </cdr:cNvPr>
        <cdr:cNvSpPr txBox="1"/>
      </cdr:nvSpPr>
      <cdr:spPr>
        <a:xfrm xmlns:a="http://schemas.openxmlformats.org/drawingml/2006/main">
          <a:off x="6110377" y="1408433"/>
          <a:ext cx="416617" cy="27699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200" b="1" dirty="0">
              <a:solidFill>
                <a:srgbClr val="343434"/>
              </a:solidFill>
              <a:latin typeface="Arial" panose="020B0604020202020204" pitchFamily="34" charset="0"/>
              <a:cs typeface="Arial" panose="020B0604020202020204" pitchFamily="34" charset="0"/>
            </a:rPr>
            <a:t>1</a:t>
          </a:r>
          <a:endParaRPr lang="es-CO" sz="1200" b="1" dirty="0">
            <a:solidFill>
              <a:srgbClr val="343434"/>
            </a:solidFill>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0.0236</cdr:x>
      <cdr:y>0.78585</cdr:y>
    </cdr:from>
    <cdr:to>
      <cdr:x>0.03602</cdr:x>
      <cdr:y>0.85741</cdr:y>
    </cdr:to>
    <cdr:sp macro="" textlink="">
      <cdr:nvSpPr>
        <cdr:cNvPr id="2" name="Rombo 1">
          <a:extLst xmlns:a="http://schemas.openxmlformats.org/drawingml/2006/main">
            <a:ext uri="{FF2B5EF4-FFF2-40B4-BE49-F238E27FC236}">
              <a16:creationId xmlns:a16="http://schemas.microsoft.com/office/drawing/2014/main" id="{45C2E0FB-349C-452C-12CC-97AEF0F11609}"/>
            </a:ext>
          </a:extLst>
        </cdr:cNvPr>
        <cdr:cNvSpPr/>
      </cdr:nvSpPr>
      <cdr:spPr>
        <a:xfrm xmlns:a="http://schemas.openxmlformats.org/drawingml/2006/main">
          <a:off x="255493" y="3853794"/>
          <a:ext cx="134471" cy="350928"/>
        </a:xfrm>
        <a:prstGeom xmlns:a="http://schemas.openxmlformats.org/drawingml/2006/main" prst="diamond">
          <a:avLst/>
        </a:prstGeom>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s-CO"/>
        </a:p>
      </cdr:txBody>
    </cdr:sp>
  </cdr:relSizeAnchor>
</c:userShapes>
</file>

<file path=ppt/drawings/drawing3.xml><?xml version="1.0" encoding="utf-8"?>
<c:userShapes xmlns:c="http://schemas.openxmlformats.org/drawingml/2006/chart">
  <cdr:relSizeAnchor xmlns:cdr="http://schemas.openxmlformats.org/drawingml/2006/chartDrawing">
    <cdr:from>
      <cdr:x>0.2345</cdr:x>
      <cdr:y>0.79621</cdr:y>
    </cdr:from>
    <cdr:to>
      <cdr:x>0.24692</cdr:x>
      <cdr:y>0.86777</cdr:y>
    </cdr:to>
    <cdr:sp macro="" textlink="">
      <cdr:nvSpPr>
        <cdr:cNvPr id="2" name="Rombo 1">
          <a:extLst xmlns:a="http://schemas.openxmlformats.org/drawingml/2006/main">
            <a:ext uri="{FF2B5EF4-FFF2-40B4-BE49-F238E27FC236}">
              <a16:creationId xmlns:a16="http://schemas.microsoft.com/office/drawing/2014/main" id="{D56B66EC-72FE-5729-EFB5-978958C30BCE}"/>
            </a:ext>
          </a:extLst>
        </cdr:cNvPr>
        <cdr:cNvSpPr/>
      </cdr:nvSpPr>
      <cdr:spPr>
        <a:xfrm xmlns:a="http://schemas.openxmlformats.org/drawingml/2006/main">
          <a:off x="2538504" y="3904594"/>
          <a:ext cx="134471" cy="350928"/>
        </a:xfrm>
        <a:prstGeom xmlns:a="http://schemas.openxmlformats.org/drawingml/2006/main" prst="diamond">
          <a:avLst/>
        </a:prstGeom>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s-CO"/>
        </a:p>
      </cdr:txBody>
    </cdr:sp>
  </cdr:relSizeAnchor>
</c:userShapes>
</file>

<file path=ppt/drawings/drawing4.xml><?xml version="1.0" encoding="utf-8"?>
<c:userShapes xmlns:c="http://schemas.openxmlformats.org/drawingml/2006/chart">
  <cdr:relSizeAnchor xmlns:cdr="http://schemas.openxmlformats.org/drawingml/2006/chartDrawing">
    <cdr:from>
      <cdr:x>0.45783</cdr:x>
      <cdr:y>0.75023</cdr:y>
    </cdr:from>
    <cdr:to>
      <cdr:x>0.47025</cdr:x>
      <cdr:y>0.82179</cdr:y>
    </cdr:to>
    <cdr:sp macro="" textlink="">
      <cdr:nvSpPr>
        <cdr:cNvPr id="2" name="Rombo 1">
          <a:extLst xmlns:a="http://schemas.openxmlformats.org/drawingml/2006/main">
            <a:ext uri="{FF2B5EF4-FFF2-40B4-BE49-F238E27FC236}">
              <a16:creationId xmlns:a16="http://schemas.microsoft.com/office/drawing/2014/main" id="{D56B66EC-72FE-5729-EFB5-978958C30BCE}"/>
            </a:ext>
          </a:extLst>
        </cdr:cNvPr>
        <cdr:cNvSpPr/>
      </cdr:nvSpPr>
      <cdr:spPr>
        <a:xfrm xmlns:a="http://schemas.openxmlformats.org/drawingml/2006/main">
          <a:off x="4593515" y="3217901"/>
          <a:ext cx="124614" cy="306937"/>
        </a:xfrm>
        <a:prstGeom xmlns:a="http://schemas.openxmlformats.org/drawingml/2006/main" prst="diamond">
          <a:avLst/>
        </a:prstGeom>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s-CO"/>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4D54BA-E004-4400-AD8A-D87277BAB6D2}" type="datetimeFigureOut">
              <a:rPr lang="es-CO" smtClean="0"/>
              <a:t>6/12/2023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9A79EB-EE2F-41F7-BC6A-670FAB8885C8}" type="slidenum">
              <a:rPr lang="es-CO" smtClean="0"/>
              <a:t>‹Nº›</a:t>
            </a:fld>
            <a:endParaRPr lang="es-CO"/>
          </a:p>
        </p:txBody>
      </p:sp>
    </p:spTree>
    <p:extLst>
      <p:ext uri="{BB962C8B-B14F-4D97-AF65-F5344CB8AC3E}">
        <p14:creationId xmlns:p14="http://schemas.microsoft.com/office/powerpoint/2010/main" val="884353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Trasnporte</a:t>
            </a:r>
            <a:r>
              <a:rPr lang="es-ES" dirty="0"/>
              <a:t> de carga: activos de más de $100 millones</a:t>
            </a:r>
          </a:p>
          <a:p>
            <a:r>
              <a:rPr lang="es-ES" dirty="0"/>
              <a:t>Industrias </a:t>
            </a:r>
            <a:r>
              <a:rPr lang="es-ES" dirty="0" err="1"/>
              <a:t>metalmecanicas</a:t>
            </a:r>
            <a:r>
              <a:rPr lang="es-ES" dirty="0"/>
              <a:t>: activos más de $10millones</a:t>
            </a:r>
          </a:p>
          <a:p>
            <a:r>
              <a:rPr lang="es-ES" dirty="0"/>
              <a:t>Seguridad privada: 12millones</a:t>
            </a:r>
          </a:p>
          <a:p>
            <a:r>
              <a:rPr lang="es-ES" dirty="0"/>
              <a:t>Industria de bebidas no </a:t>
            </a:r>
            <a:r>
              <a:rPr lang="es-ES" dirty="0" err="1"/>
              <a:t>alc</a:t>
            </a:r>
            <a:r>
              <a:rPr lang="es-ES" dirty="0"/>
              <a:t>: + 4millones</a:t>
            </a:r>
          </a:p>
          <a:p>
            <a:endParaRPr lang="es-CO" dirty="0"/>
          </a:p>
        </p:txBody>
      </p:sp>
      <p:sp>
        <p:nvSpPr>
          <p:cNvPr id="4" name="Marcador de número de diapositiva 3"/>
          <p:cNvSpPr>
            <a:spLocks noGrp="1"/>
          </p:cNvSpPr>
          <p:nvPr>
            <p:ph type="sldNum" sz="quarter" idx="5"/>
          </p:nvPr>
        </p:nvSpPr>
        <p:spPr/>
        <p:txBody>
          <a:bodyPr/>
          <a:lstStyle/>
          <a:p>
            <a:fld id="{FA9A79EB-EE2F-41F7-BC6A-670FAB8885C8}" type="slidenum">
              <a:rPr lang="es-CO" smtClean="0"/>
              <a:t>4</a:t>
            </a:fld>
            <a:endParaRPr lang="es-CO"/>
          </a:p>
        </p:txBody>
      </p:sp>
    </p:spTree>
    <p:extLst>
      <p:ext uri="{BB962C8B-B14F-4D97-AF65-F5344CB8AC3E}">
        <p14:creationId xmlns:p14="http://schemas.microsoft.com/office/powerpoint/2010/main" val="1644087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Trasnporte</a:t>
            </a:r>
            <a:r>
              <a:rPr lang="es-ES" dirty="0"/>
              <a:t> de carga: activos de más de $100 millones</a:t>
            </a:r>
          </a:p>
          <a:p>
            <a:r>
              <a:rPr lang="es-ES" dirty="0"/>
              <a:t>Industrias </a:t>
            </a:r>
            <a:r>
              <a:rPr lang="es-ES" dirty="0" err="1"/>
              <a:t>metalmecanicas</a:t>
            </a:r>
            <a:r>
              <a:rPr lang="es-ES" dirty="0"/>
              <a:t>: activos más de $10millones</a:t>
            </a:r>
          </a:p>
          <a:p>
            <a:r>
              <a:rPr lang="es-ES" dirty="0"/>
              <a:t>Seguridad privada: 12millones</a:t>
            </a:r>
          </a:p>
          <a:p>
            <a:r>
              <a:rPr lang="es-ES" dirty="0"/>
              <a:t>Industria de bebidas no </a:t>
            </a:r>
            <a:r>
              <a:rPr lang="es-ES" dirty="0" err="1"/>
              <a:t>alc</a:t>
            </a:r>
            <a:r>
              <a:rPr lang="es-ES" dirty="0"/>
              <a:t>: + 4millones</a:t>
            </a:r>
          </a:p>
          <a:p>
            <a:endParaRPr lang="es-CO" dirty="0"/>
          </a:p>
        </p:txBody>
      </p:sp>
      <p:sp>
        <p:nvSpPr>
          <p:cNvPr id="4" name="Marcador de número de diapositiva 3"/>
          <p:cNvSpPr>
            <a:spLocks noGrp="1"/>
          </p:cNvSpPr>
          <p:nvPr>
            <p:ph type="sldNum" sz="quarter" idx="5"/>
          </p:nvPr>
        </p:nvSpPr>
        <p:spPr/>
        <p:txBody>
          <a:bodyPr/>
          <a:lstStyle/>
          <a:p>
            <a:fld id="{FA9A79EB-EE2F-41F7-BC6A-670FAB8885C8}" type="slidenum">
              <a:rPr lang="es-CO" smtClean="0"/>
              <a:t>22</a:t>
            </a:fld>
            <a:endParaRPr lang="es-CO"/>
          </a:p>
        </p:txBody>
      </p:sp>
    </p:spTree>
    <p:extLst>
      <p:ext uri="{BB962C8B-B14F-4D97-AF65-F5344CB8AC3E}">
        <p14:creationId xmlns:p14="http://schemas.microsoft.com/office/powerpoint/2010/main" val="3939130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Trasnporte</a:t>
            </a:r>
            <a:r>
              <a:rPr lang="es-ES" dirty="0"/>
              <a:t> de carga: activos de más de $100 millones</a:t>
            </a:r>
          </a:p>
          <a:p>
            <a:r>
              <a:rPr lang="es-ES" dirty="0"/>
              <a:t>Industrias </a:t>
            </a:r>
            <a:r>
              <a:rPr lang="es-ES" dirty="0" err="1"/>
              <a:t>metalmecanicas</a:t>
            </a:r>
            <a:r>
              <a:rPr lang="es-ES" dirty="0"/>
              <a:t>: activos más de $10millones</a:t>
            </a:r>
          </a:p>
          <a:p>
            <a:r>
              <a:rPr lang="es-ES" dirty="0"/>
              <a:t>Seguridad privada: 12millones</a:t>
            </a:r>
          </a:p>
          <a:p>
            <a:r>
              <a:rPr lang="es-ES" dirty="0"/>
              <a:t>Industria de bebidas no </a:t>
            </a:r>
            <a:r>
              <a:rPr lang="es-ES" dirty="0" err="1"/>
              <a:t>alc</a:t>
            </a:r>
            <a:r>
              <a:rPr lang="es-ES" dirty="0"/>
              <a:t>: + 4millones</a:t>
            </a:r>
          </a:p>
          <a:p>
            <a:endParaRPr lang="es-CO" dirty="0"/>
          </a:p>
        </p:txBody>
      </p:sp>
      <p:sp>
        <p:nvSpPr>
          <p:cNvPr id="4" name="Marcador de número de diapositiva 3"/>
          <p:cNvSpPr>
            <a:spLocks noGrp="1"/>
          </p:cNvSpPr>
          <p:nvPr>
            <p:ph type="sldNum" sz="quarter" idx="5"/>
          </p:nvPr>
        </p:nvSpPr>
        <p:spPr/>
        <p:txBody>
          <a:bodyPr/>
          <a:lstStyle/>
          <a:p>
            <a:fld id="{FA9A79EB-EE2F-41F7-BC6A-670FAB8885C8}" type="slidenum">
              <a:rPr lang="es-CO" smtClean="0"/>
              <a:t>23</a:t>
            </a:fld>
            <a:endParaRPr lang="es-CO"/>
          </a:p>
        </p:txBody>
      </p:sp>
    </p:spTree>
    <p:extLst>
      <p:ext uri="{BB962C8B-B14F-4D97-AF65-F5344CB8AC3E}">
        <p14:creationId xmlns:p14="http://schemas.microsoft.com/office/powerpoint/2010/main" val="446831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Trasnporte</a:t>
            </a:r>
            <a:r>
              <a:rPr lang="es-ES" dirty="0"/>
              <a:t> de carga: activos de más de $100 millones</a:t>
            </a:r>
          </a:p>
          <a:p>
            <a:r>
              <a:rPr lang="es-ES" dirty="0"/>
              <a:t>Industrias </a:t>
            </a:r>
            <a:r>
              <a:rPr lang="es-ES" dirty="0" err="1"/>
              <a:t>metalmecanicas</a:t>
            </a:r>
            <a:r>
              <a:rPr lang="es-ES" dirty="0"/>
              <a:t>: activos más de $10millones</a:t>
            </a:r>
          </a:p>
          <a:p>
            <a:r>
              <a:rPr lang="es-ES" dirty="0"/>
              <a:t>Seguridad privada: 12millones</a:t>
            </a:r>
          </a:p>
          <a:p>
            <a:r>
              <a:rPr lang="es-ES" dirty="0"/>
              <a:t>Industria de bebidas no </a:t>
            </a:r>
            <a:r>
              <a:rPr lang="es-ES" dirty="0" err="1"/>
              <a:t>alc</a:t>
            </a:r>
            <a:r>
              <a:rPr lang="es-ES" dirty="0"/>
              <a:t>: + 4millones</a:t>
            </a:r>
          </a:p>
          <a:p>
            <a:endParaRPr lang="es-CO" dirty="0"/>
          </a:p>
        </p:txBody>
      </p:sp>
      <p:sp>
        <p:nvSpPr>
          <p:cNvPr id="4" name="Marcador de número de diapositiva 3"/>
          <p:cNvSpPr>
            <a:spLocks noGrp="1"/>
          </p:cNvSpPr>
          <p:nvPr>
            <p:ph type="sldNum" sz="quarter" idx="5"/>
          </p:nvPr>
        </p:nvSpPr>
        <p:spPr/>
        <p:txBody>
          <a:bodyPr/>
          <a:lstStyle/>
          <a:p>
            <a:fld id="{FA9A79EB-EE2F-41F7-BC6A-670FAB8885C8}" type="slidenum">
              <a:rPr lang="es-CO" smtClean="0"/>
              <a:t>25</a:t>
            </a:fld>
            <a:endParaRPr lang="es-CO"/>
          </a:p>
        </p:txBody>
      </p:sp>
    </p:spTree>
    <p:extLst>
      <p:ext uri="{BB962C8B-B14F-4D97-AF65-F5344CB8AC3E}">
        <p14:creationId xmlns:p14="http://schemas.microsoft.com/office/powerpoint/2010/main" val="472523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15.64 </a:t>
            </a:r>
            <a:endParaRPr lang="es-CO" dirty="0"/>
          </a:p>
        </p:txBody>
      </p:sp>
      <p:sp>
        <p:nvSpPr>
          <p:cNvPr id="4" name="Marcador de número de diapositiva 3"/>
          <p:cNvSpPr>
            <a:spLocks noGrp="1"/>
          </p:cNvSpPr>
          <p:nvPr>
            <p:ph type="sldNum" sz="quarter" idx="5"/>
          </p:nvPr>
        </p:nvSpPr>
        <p:spPr/>
        <p:txBody>
          <a:bodyPr/>
          <a:lstStyle/>
          <a:p>
            <a:fld id="{FA9A79EB-EE2F-41F7-BC6A-670FAB8885C8}" type="slidenum">
              <a:rPr lang="es-CO" smtClean="0"/>
              <a:t>26</a:t>
            </a:fld>
            <a:endParaRPr lang="es-CO"/>
          </a:p>
        </p:txBody>
      </p:sp>
    </p:spTree>
    <p:extLst>
      <p:ext uri="{BB962C8B-B14F-4D97-AF65-F5344CB8AC3E}">
        <p14:creationId xmlns:p14="http://schemas.microsoft.com/office/powerpoint/2010/main" val="4045577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6687463C-B65A-4F9F-B43E-A90C17F32388}" type="slidenum">
              <a:rPr lang="es-CO" smtClean="0"/>
              <a:t>65</a:t>
            </a:fld>
            <a:endParaRPr lang="es-CO"/>
          </a:p>
        </p:txBody>
      </p:sp>
    </p:spTree>
    <p:extLst>
      <p:ext uri="{BB962C8B-B14F-4D97-AF65-F5344CB8AC3E}">
        <p14:creationId xmlns:p14="http://schemas.microsoft.com/office/powerpoint/2010/main" val="1540687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6687463C-B65A-4F9F-B43E-A90C17F32388}" type="slidenum">
              <a:rPr lang="es-CO" smtClean="0"/>
              <a:t>69</a:t>
            </a:fld>
            <a:endParaRPr lang="es-CO"/>
          </a:p>
        </p:txBody>
      </p:sp>
    </p:spTree>
    <p:extLst>
      <p:ext uri="{BB962C8B-B14F-4D97-AF65-F5344CB8AC3E}">
        <p14:creationId xmlns:p14="http://schemas.microsoft.com/office/powerpoint/2010/main" val="288041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Trasnporte</a:t>
            </a:r>
            <a:r>
              <a:rPr lang="es-ES" dirty="0"/>
              <a:t> de carga: activos de más de $100 millones</a:t>
            </a:r>
          </a:p>
          <a:p>
            <a:r>
              <a:rPr lang="es-ES" dirty="0"/>
              <a:t>Industrias </a:t>
            </a:r>
            <a:r>
              <a:rPr lang="es-ES" dirty="0" err="1"/>
              <a:t>metalmecanicas</a:t>
            </a:r>
            <a:r>
              <a:rPr lang="es-ES" dirty="0"/>
              <a:t>: activos más de $10millones</a:t>
            </a:r>
          </a:p>
          <a:p>
            <a:r>
              <a:rPr lang="es-ES" dirty="0"/>
              <a:t>Seguridad privada: 12millones</a:t>
            </a:r>
          </a:p>
          <a:p>
            <a:r>
              <a:rPr lang="es-ES" dirty="0"/>
              <a:t>Industria de bebidas no </a:t>
            </a:r>
            <a:r>
              <a:rPr lang="es-ES" dirty="0" err="1"/>
              <a:t>alc</a:t>
            </a:r>
            <a:r>
              <a:rPr lang="es-ES" dirty="0"/>
              <a:t>: + 4millones</a:t>
            </a:r>
          </a:p>
          <a:p>
            <a:endParaRPr lang="es-CO" dirty="0"/>
          </a:p>
        </p:txBody>
      </p:sp>
      <p:sp>
        <p:nvSpPr>
          <p:cNvPr id="4" name="Marcador de número de diapositiva 3"/>
          <p:cNvSpPr>
            <a:spLocks noGrp="1"/>
          </p:cNvSpPr>
          <p:nvPr>
            <p:ph type="sldNum" sz="quarter" idx="5"/>
          </p:nvPr>
        </p:nvSpPr>
        <p:spPr/>
        <p:txBody>
          <a:bodyPr/>
          <a:lstStyle/>
          <a:p>
            <a:fld id="{FA9A79EB-EE2F-41F7-BC6A-670FAB8885C8}" type="slidenum">
              <a:rPr lang="es-CO" smtClean="0"/>
              <a:t>5</a:t>
            </a:fld>
            <a:endParaRPr lang="es-CO"/>
          </a:p>
        </p:txBody>
      </p:sp>
    </p:spTree>
    <p:extLst>
      <p:ext uri="{BB962C8B-B14F-4D97-AF65-F5344CB8AC3E}">
        <p14:creationId xmlns:p14="http://schemas.microsoft.com/office/powerpoint/2010/main" val="132015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Trasnporte</a:t>
            </a:r>
            <a:r>
              <a:rPr lang="es-ES" dirty="0"/>
              <a:t> de carga: activos de más de $100 millones</a:t>
            </a:r>
          </a:p>
          <a:p>
            <a:r>
              <a:rPr lang="es-ES" dirty="0"/>
              <a:t>Industrias </a:t>
            </a:r>
            <a:r>
              <a:rPr lang="es-ES" dirty="0" err="1"/>
              <a:t>metalmecanicas</a:t>
            </a:r>
            <a:r>
              <a:rPr lang="es-ES" dirty="0"/>
              <a:t>: activos más de $10millones</a:t>
            </a:r>
          </a:p>
          <a:p>
            <a:r>
              <a:rPr lang="es-ES" dirty="0"/>
              <a:t>Seguridad privada: 12millones</a:t>
            </a:r>
          </a:p>
          <a:p>
            <a:r>
              <a:rPr lang="es-ES" dirty="0"/>
              <a:t>Industria de bebidas no </a:t>
            </a:r>
            <a:r>
              <a:rPr lang="es-ES" dirty="0" err="1"/>
              <a:t>alc</a:t>
            </a:r>
            <a:r>
              <a:rPr lang="es-ES" dirty="0"/>
              <a:t>: + 4millones</a:t>
            </a:r>
          </a:p>
          <a:p>
            <a:endParaRPr lang="es-CO" dirty="0"/>
          </a:p>
        </p:txBody>
      </p:sp>
      <p:sp>
        <p:nvSpPr>
          <p:cNvPr id="4" name="Marcador de número de diapositiva 3"/>
          <p:cNvSpPr>
            <a:spLocks noGrp="1"/>
          </p:cNvSpPr>
          <p:nvPr>
            <p:ph type="sldNum" sz="quarter" idx="5"/>
          </p:nvPr>
        </p:nvSpPr>
        <p:spPr/>
        <p:txBody>
          <a:bodyPr/>
          <a:lstStyle/>
          <a:p>
            <a:fld id="{FA9A79EB-EE2F-41F7-BC6A-670FAB8885C8}" type="slidenum">
              <a:rPr lang="es-CO" smtClean="0"/>
              <a:t>6</a:t>
            </a:fld>
            <a:endParaRPr lang="es-CO"/>
          </a:p>
        </p:txBody>
      </p:sp>
    </p:spTree>
    <p:extLst>
      <p:ext uri="{BB962C8B-B14F-4D97-AF65-F5344CB8AC3E}">
        <p14:creationId xmlns:p14="http://schemas.microsoft.com/office/powerpoint/2010/main" val="3285648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Trasnporte</a:t>
            </a:r>
            <a:r>
              <a:rPr lang="es-ES" dirty="0"/>
              <a:t> de carga: activos de más de $100 millones</a:t>
            </a:r>
          </a:p>
          <a:p>
            <a:r>
              <a:rPr lang="es-ES" dirty="0"/>
              <a:t>Industrias </a:t>
            </a:r>
            <a:r>
              <a:rPr lang="es-ES" dirty="0" err="1"/>
              <a:t>metalmecanicas</a:t>
            </a:r>
            <a:r>
              <a:rPr lang="es-ES" dirty="0"/>
              <a:t>: activos más de $10millones</a:t>
            </a:r>
          </a:p>
          <a:p>
            <a:r>
              <a:rPr lang="es-ES" dirty="0"/>
              <a:t>Seguridad privada: 12millones</a:t>
            </a:r>
          </a:p>
          <a:p>
            <a:r>
              <a:rPr lang="es-ES" dirty="0"/>
              <a:t>Industria de bebidas no </a:t>
            </a:r>
            <a:r>
              <a:rPr lang="es-ES" dirty="0" err="1"/>
              <a:t>alc</a:t>
            </a:r>
            <a:r>
              <a:rPr lang="es-ES" dirty="0"/>
              <a:t>: + 4millones</a:t>
            </a:r>
          </a:p>
          <a:p>
            <a:endParaRPr lang="es-CO" dirty="0"/>
          </a:p>
        </p:txBody>
      </p:sp>
      <p:sp>
        <p:nvSpPr>
          <p:cNvPr id="4" name="Marcador de número de diapositiva 3"/>
          <p:cNvSpPr>
            <a:spLocks noGrp="1"/>
          </p:cNvSpPr>
          <p:nvPr>
            <p:ph type="sldNum" sz="quarter" idx="5"/>
          </p:nvPr>
        </p:nvSpPr>
        <p:spPr/>
        <p:txBody>
          <a:bodyPr/>
          <a:lstStyle/>
          <a:p>
            <a:fld id="{FA9A79EB-EE2F-41F7-BC6A-670FAB8885C8}" type="slidenum">
              <a:rPr lang="es-CO" smtClean="0"/>
              <a:t>9</a:t>
            </a:fld>
            <a:endParaRPr lang="es-CO"/>
          </a:p>
        </p:txBody>
      </p:sp>
    </p:spTree>
    <p:extLst>
      <p:ext uri="{BB962C8B-B14F-4D97-AF65-F5344CB8AC3E}">
        <p14:creationId xmlns:p14="http://schemas.microsoft.com/office/powerpoint/2010/main" val="320157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Trasnporte</a:t>
            </a:r>
            <a:r>
              <a:rPr lang="es-ES" dirty="0"/>
              <a:t> de carga: activos de más de $100 millones</a:t>
            </a:r>
          </a:p>
          <a:p>
            <a:r>
              <a:rPr lang="es-ES" dirty="0"/>
              <a:t>Industrias </a:t>
            </a:r>
            <a:r>
              <a:rPr lang="es-ES" dirty="0" err="1"/>
              <a:t>metalmecanicas</a:t>
            </a:r>
            <a:r>
              <a:rPr lang="es-ES" dirty="0"/>
              <a:t>: activos más de $10millones</a:t>
            </a:r>
          </a:p>
          <a:p>
            <a:r>
              <a:rPr lang="es-ES" dirty="0"/>
              <a:t>Seguridad privada: 12millones</a:t>
            </a:r>
          </a:p>
          <a:p>
            <a:r>
              <a:rPr lang="es-ES" dirty="0"/>
              <a:t>Industria de bebidas no </a:t>
            </a:r>
            <a:r>
              <a:rPr lang="es-ES" dirty="0" err="1"/>
              <a:t>alc</a:t>
            </a:r>
            <a:r>
              <a:rPr lang="es-ES" dirty="0"/>
              <a:t>: + 4millones</a:t>
            </a:r>
          </a:p>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A79EB-EE2F-41F7-BC6A-670FAB8885C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200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Trasnporte</a:t>
            </a:r>
            <a:r>
              <a:rPr lang="es-ES" dirty="0"/>
              <a:t> de carga: activos de más de $100 millones</a:t>
            </a:r>
          </a:p>
          <a:p>
            <a:r>
              <a:rPr lang="es-ES" dirty="0"/>
              <a:t>Industrias </a:t>
            </a:r>
            <a:r>
              <a:rPr lang="es-ES" dirty="0" err="1"/>
              <a:t>metalmecanicas</a:t>
            </a:r>
            <a:r>
              <a:rPr lang="es-ES" dirty="0"/>
              <a:t>: activos más de $10millones</a:t>
            </a:r>
          </a:p>
          <a:p>
            <a:r>
              <a:rPr lang="es-ES" dirty="0"/>
              <a:t>Seguridad privada: 12millones</a:t>
            </a:r>
          </a:p>
          <a:p>
            <a:r>
              <a:rPr lang="es-ES" dirty="0"/>
              <a:t>Industria de bebidas no </a:t>
            </a:r>
            <a:r>
              <a:rPr lang="es-ES" dirty="0" err="1"/>
              <a:t>alc</a:t>
            </a:r>
            <a:r>
              <a:rPr lang="es-ES" dirty="0"/>
              <a:t>: + 4millones</a:t>
            </a:r>
          </a:p>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A79EB-EE2F-41F7-BC6A-670FAB8885C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774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Trasnporte</a:t>
            </a:r>
            <a:r>
              <a:rPr lang="es-ES" dirty="0"/>
              <a:t> de carga: activos de más de $100 millones</a:t>
            </a:r>
          </a:p>
          <a:p>
            <a:r>
              <a:rPr lang="es-ES" dirty="0"/>
              <a:t>Industrias </a:t>
            </a:r>
            <a:r>
              <a:rPr lang="es-ES" dirty="0" err="1"/>
              <a:t>metalmecanicas</a:t>
            </a:r>
            <a:r>
              <a:rPr lang="es-ES" dirty="0"/>
              <a:t>: activos más de $10millones</a:t>
            </a:r>
          </a:p>
          <a:p>
            <a:r>
              <a:rPr lang="es-ES" dirty="0"/>
              <a:t>Seguridad privada: 12millones</a:t>
            </a:r>
          </a:p>
          <a:p>
            <a:r>
              <a:rPr lang="es-ES" dirty="0"/>
              <a:t>Industria de bebidas no </a:t>
            </a:r>
            <a:r>
              <a:rPr lang="es-ES" dirty="0" err="1"/>
              <a:t>alc</a:t>
            </a:r>
            <a:r>
              <a:rPr lang="es-ES" dirty="0"/>
              <a:t>: + 4millones</a:t>
            </a:r>
          </a:p>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A79EB-EE2F-41F7-BC6A-670FAB8885C8}"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282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Trasnporte</a:t>
            </a:r>
            <a:r>
              <a:rPr lang="es-ES" dirty="0"/>
              <a:t> de carga: activos de más de $100 millones</a:t>
            </a:r>
          </a:p>
          <a:p>
            <a:r>
              <a:rPr lang="es-ES" dirty="0"/>
              <a:t>Industrias </a:t>
            </a:r>
            <a:r>
              <a:rPr lang="es-ES" dirty="0" err="1"/>
              <a:t>metalmecanicas</a:t>
            </a:r>
            <a:r>
              <a:rPr lang="es-ES" dirty="0"/>
              <a:t>: activos más de $10millones</a:t>
            </a:r>
          </a:p>
          <a:p>
            <a:r>
              <a:rPr lang="es-ES" dirty="0"/>
              <a:t>Seguridad privada: 12millones</a:t>
            </a:r>
          </a:p>
          <a:p>
            <a:r>
              <a:rPr lang="es-ES" dirty="0"/>
              <a:t>Industria de bebidas no </a:t>
            </a:r>
            <a:r>
              <a:rPr lang="es-ES" dirty="0" err="1"/>
              <a:t>alc</a:t>
            </a:r>
            <a:r>
              <a:rPr lang="es-ES" dirty="0"/>
              <a:t>: + 4millones</a:t>
            </a:r>
          </a:p>
          <a:p>
            <a:endParaRPr lang="es-CO" dirty="0"/>
          </a:p>
        </p:txBody>
      </p:sp>
      <p:sp>
        <p:nvSpPr>
          <p:cNvPr id="4" name="Marcador de número de diapositiva 3"/>
          <p:cNvSpPr>
            <a:spLocks noGrp="1"/>
          </p:cNvSpPr>
          <p:nvPr>
            <p:ph type="sldNum" sz="quarter" idx="5"/>
          </p:nvPr>
        </p:nvSpPr>
        <p:spPr/>
        <p:txBody>
          <a:bodyPr/>
          <a:lstStyle/>
          <a:p>
            <a:fld id="{FA9A79EB-EE2F-41F7-BC6A-670FAB8885C8}" type="slidenum">
              <a:rPr lang="es-CO" smtClean="0"/>
              <a:t>19</a:t>
            </a:fld>
            <a:endParaRPr lang="es-CO"/>
          </a:p>
        </p:txBody>
      </p:sp>
    </p:spTree>
    <p:extLst>
      <p:ext uri="{BB962C8B-B14F-4D97-AF65-F5344CB8AC3E}">
        <p14:creationId xmlns:p14="http://schemas.microsoft.com/office/powerpoint/2010/main" val="565060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Trasnporte</a:t>
            </a:r>
            <a:r>
              <a:rPr lang="es-ES" dirty="0"/>
              <a:t> de carga: activos de más de $100 millones</a:t>
            </a:r>
          </a:p>
          <a:p>
            <a:r>
              <a:rPr lang="es-ES" dirty="0"/>
              <a:t>Industrias </a:t>
            </a:r>
            <a:r>
              <a:rPr lang="es-ES" dirty="0" err="1"/>
              <a:t>metalmecanicas</a:t>
            </a:r>
            <a:r>
              <a:rPr lang="es-ES" dirty="0"/>
              <a:t>: activos más de $10millones</a:t>
            </a:r>
          </a:p>
          <a:p>
            <a:r>
              <a:rPr lang="es-ES" dirty="0"/>
              <a:t>Seguridad privada: 12millones</a:t>
            </a:r>
          </a:p>
          <a:p>
            <a:r>
              <a:rPr lang="es-ES" dirty="0"/>
              <a:t>Industria de bebidas no </a:t>
            </a:r>
            <a:r>
              <a:rPr lang="es-ES" dirty="0" err="1"/>
              <a:t>alc</a:t>
            </a:r>
            <a:r>
              <a:rPr lang="es-ES" dirty="0"/>
              <a:t>: + 4millones</a:t>
            </a:r>
          </a:p>
          <a:p>
            <a:endParaRPr lang="es-CO" dirty="0"/>
          </a:p>
        </p:txBody>
      </p:sp>
      <p:sp>
        <p:nvSpPr>
          <p:cNvPr id="4" name="Marcador de número de diapositiva 3"/>
          <p:cNvSpPr>
            <a:spLocks noGrp="1"/>
          </p:cNvSpPr>
          <p:nvPr>
            <p:ph type="sldNum" sz="quarter" idx="5"/>
          </p:nvPr>
        </p:nvSpPr>
        <p:spPr/>
        <p:txBody>
          <a:bodyPr/>
          <a:lstStyle/>
          <a:p>
            <a:fld id="{FA9A79EB-EE2F-41F7-BC6A-670FAB8885C8}" type="slidenum">
              <a:rPr lang="es-CO" smtClean="0"/>
              <a:t>20</a:t>
            </a:fld>
            <a:endParaRPr lang="es-CO"/>
          </a:p>
        </p:txBody>
      </p:sp>
    </p:spTree>
    <p:extLst>
      <p:ext uri="{BB962C8B-B14F-4D97-AF65-F5344CB8AC3E}">
        <p14:creationId xmlns:p14="http://schemas.microsoft.com/office/powerpoint/2010/main" val="1949369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3E28602E-7E03-43EC-AB46-215889FB6069}" type="datetimeFigureOut">
              <a:rPr lang="es-CO" smtClean="0"/>
              <a:t>6/12/2023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97C62C3-D020-4A27-9D2C-D1EC90462BDC}" type="slidenum">
              <a:rPr lang="es-CO" smtClean="0"/>
              <a:t>‹Nº›</a:t>
            </a:fld>
            <a:endParaRPr lang="es-CO"/>
          </a:p>
        </p:txBody>
      </p:sp>
    </p:spTree>
    <p:extLst>
      <p:ext uri="{BB962C8B-B14F-4D97-AF65-F5344CB8AC3E}">
        <p14:creationId xmlns:p14="http://schemas.microsoft.com/office/powerpoint/2010/main" val="2340626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3E28602E-7E03-43EC-AB46-215889FB6069}" type="datetimeFigureOut">
              <a:rPr lang="es-CO" smtClean="0"/>
              <a:t>6/12/2023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97C62C3-D020-4A27-9D2C-D1EC90462BDC}" type="slidenum">
              <a:rPr lang="es-CO" smtClean="0"/>
              <a:t>‹Nº›</a:t>
            </a:fld>
            <a:endParaRPr lang="es-CO"/>
          </a:p>
        </p:txBody>
      </p:sp>
    </p:spTree>
    <p:extLst>
      <p:ext uri="{BB962C8B-B14F-4D97-AF65-F5344CB8AC3E}">
        <p14:creationId xmlns:p14="http://schemas.microsoft.com/office/powerpoint/2010/main" val="1847599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3E28602E-7E03-43EC-AB46-215889FB6069}" type="datetimeFigureOut">
              <a:rPr lang="es-CO" smtClean="0"/>
              <a:t>6/12/2023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97C62C3-D020-4A27-9D2C-D1EC90462BDC}" type="slidenum">
              <a:rPr lang="es-CO" smtClean="0"/>
              <a:t>‹Nº›</a:t>
            </a:fld>
            <a:endParaRPr lang="es-CO"/>
          </a:p>
        </p:txBody>
      </p:sp>
    </p:spTree>
    <p:extLst>
      <p:ext uri="{BB962C8B-B14F-4D97-AF65-F5344CB8AC3E}">
        <p14:creationId xmlns:p14="http://schemas.microsoft.com/office/powerpoint/2010/main" val="3294326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lvl1pPr>
              <a:defRPr/>
            </a:lvl1pPr>
          </a:lstStyle>
          <a:p>
            <a:pPr>
              <a:defRPr/>
            </a:pPr>
            <a:fld id="{AEFEBA9D-0131-40B7-9C5B-A8B76527E6F6}" type="datetimeFigureOut">
              <a:rPr lang="es-CO">
                <a:solidFill>
                  <a:prstClr val="black">
                    <a:tint val="75000"/>
                  </a:prstClr>
                </a:solidFill>
              </a:rPr>
              <a:pPr>
                <a:defRPr/>
              </a:pPr>
              <a:t>6/12/2023</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88DE1D59-633C-4134-B525-89503F75EB84}" type="slidenum">
              <a:rPr lang="es-CO"/>
              <a:pPr>
                <a:defRPr/>
              </a:pPr>
              <a:t>‹Nº›</a:t>
            </a:fld>
            <a:endParaRPr lang="es-CO"/>
          </a:p>
        </p:txBody>
      </p:sp>
    </p:spTree>
    <p:extLst>
      <p:ext uri="{BB962C8B-B14F-4D97-AF65-F5344CB8AC3E}">
        <p14:creationId xmlns:p14="http://schemas.microsoft.com/office/powerpoint/2010/main" val="3920141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lvl1pPr>
              <a:defRPr/>
            </a:lvl1pPr>
          </a:lstStyle>
          <a:p>
            <a:pPr>
              <a:defRPr/>
            </a:pPr>
            <a:fld id="{67E76A7F-E58F-44EA-940B-D428063C3057}" type="datetimeFigureOut">
              <a:rPr lang="es-CO">
                <a:solidFill>
                  <a:prstClr val="black">
                    <a:tint val="75000"/>
                  </a:prstClr>
                </a:solidFill>
              </a:rPr>
              <a:pPr>
                <a:defRPr/>
              </a:pPr>
              <a:t>6/12/2023</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43E6E8F7-BAE0-4D45-A240-0029DE9E3EB6}" type="slidenum">
              <a:rPr lang="es-CO"/>
              <a:pPr>
                <a:defRPr/>
              </a:pPr>
              <a:t>‹Nº›</a:t>
            </a:fld>
            <a:endParaRPr lang="es-CO"/>
          </a:p>
        </p:txBody>
      </p:sp>
    </p:spTree>
    <p:extLst>
      <p:ext uri="{BB962C8B-B14F-4D97-AF65-F5344CB8AC3E}">
        <p14:creationId xmlns:p14="http://schemas.microsoft.com/office/powerpoint/2010/main" val="814561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5333"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318E507F-82AE-4824-83B4-2DDF08225A93}" type="datetimeFigureOut">
              <a:rPr lang="es-CO">
                <a:solidFill>
                  <a:prstClr val="black">
                    <a:tint val="75000"/>
                  </a:prstClr>
                </a:solidFill>
              </a:rPr>
              <a:pPr>
                <a:defRPr/>
              </a:pPr>
              <a:t>6/12/2023</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8A93D9F6-BCB4-4948-A96C-A0BE22261C66}" type="slidenum">
              <a:rPr lang="es-CO"/>
              <a:pPr>
                <a:defRPr/>
              </a:pPr>
              <a:t>‹Nº›</a:t>
            </a:fld>
            <a:endParaRPr lang="es-CO"/>
          </a:p>
        </p:txBody>
      </p:sp>
    </p:spTree>
    <p:extLst>
      <p:ext uri="{BB962C8B-B14F-4D97-AF65-F5344CB8AC3E}">
        <p14:creationId xmlns:p14="http://schemas.microsoft.com/office/powerpoint/2010/main" val="3687325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3 Marcador de fecha"/>
          <p:cNvSpPr>
            <a:spLocks noGrp="1"/>
          </p:cNvSpPr>
          <p:nvPr>
            <p:ph type="dt" sz="half" idx="10"/>
          </p:nvPr>
        </p:nvSpPr>
        <p:spPr/>
        <p:txBody>
          <a:bodyPr/>
          <a:lstStyle>
            <a:lvl1pPr>
              <a:defRPr/>
            </a:lvl1pPr>
          </a:lstStyle>
          <a:p>
            <a:pPr>
              <a:defRPr/>
            </a:pPr>
            <a:fld id="{6C39EAC8-12BA-412A-93F0-069757F9A47D}" type="datetimeFigureOut">
              <a:rPr lang="es-CO">
                <a:solidFill>
                  <a:prstClr val="black">
                    <a:tint val="75000"/>
                  </a:prstClr>
                </a:solidFill>
              </a:rPr>
              <a:pPr>
                <a:defRPr/>
              </a:pPr>
              <a:t>6/12/2023</a:t>
            </a:fld>
            <a:endParaRPr lang="es-CO">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1E41E871-5917-41DE-8D27-C5274AC828A6}" type="slidenum">
              <a:rPr lang="es-CO"/>
              <a:pPr>
                <a:defRPr/>
              </a:pPr>
              <a:t>‹Nº›</a:t>
            </a:fld>
            <a:endParaRPr lang="es-CO"/>
          </a:p>
        </p:txBody>
      </p:sp>
    </p:spTree>
    <p:extLst>
      <p:ext uri="{BB962C8B-B14F-4D97-AF65-F5344CB8AC3E}">
        <p14:creationId xmlns:p14="http://schemas.microsoft.com/office/powerpoint/2010/main" val="3855245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7"/>
            <a:ext cx="10972800" cy="1143000"/>
          </a:xfr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3 Marcador de fecha"/>
          <p:cNvSpPr>
            <a:spLocks noGrp="1"/>
          </p:cNvSpPr>
          <p:nvPr>
            <p:ph type="dt" sz="half" idx="10"/>
          </p:nvPr>
        </p:nvSpPr>
        <p:spPr/>
        <p:txBody>
          <a:bodyPr/>
          <a:lstStyle>
            <a:lvl1pPr>
              <a:defRPr/>
            </a:lvl1pPr>
          </a:lstStyle>
          <a:p>
            <a:pPr>
              <a:defRPr/>
            </a:pPr>
            <a:fld id="{6055C282-1ED4-4EE5-8C47-3A474745B139}" type="datetimeFigureOut">
              <a:rPr lang="es-CO">
                <a:solidFill>
                  <a:prstClr val="black">
                    <a:tint val="75000"/>
                  </a:prstClr>
                </a:solidFill>
              </a:rPr>
              <a:pPr>
                <a:defRPr/>
              </a:pPr>
              <a:t>6/12/2023</a:t>
            </a:fld>
            <a:endParaRPr lang="es-CO">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432E6127-8B59-4A56-B59B-DBC32288D0CB}" type="slidenum">
              <a:rPr lang="es-CO"/>
              <a:pPr>
                <a:defRPr/>
              </a:pPr>
              <a:t>‹Nº›</a:t>
            </a:fld>
            <a:endParaRPr lang="es-CO"/>
          </a:p>
        </p:txBody>
      </p:sp>
    </p:spTree>
    <p:extLst>
      <p:ext uri="{BB962C8B-B14F-4D97-AF65-F5344CB8AC3E}">
        <p14:creationId xmlns:p14="http://schemas.microsoft.com/office/powerpoint/2010/main" val="1201908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3 Marcador de fecha"/>
          <p:cNvSpPr>
            <a:spLocks noGrp="1"/>
          </p:cNvSpPr>
          <p:nvPr>
            <p:ph type="dt" sz="half" idx="10"/>
          </p:nvPr>
        </p:nvSpPr>
        <p:spPr/>
        <p:txBody>
          <a:bodyPr/>
          <a:lstStyle>
            <a:lvl1pPr>
              <a:defRPr/>
            </a:lvl1pPr>
          </a:lstStyle>
          <a:p>
            <a:pPr>
              <a:defRPr/>
            </a:pPr>
            <a:fld id="{ADEB0ADD-F0E9-4901-A555-7F1970BD4291}" type="datetimeFigureOut">
              <a:rPr lang="es-CO">
                <a:solidFill>
                  <a:prstClr val="black">
                    <a:tint val="75000"/>
                  </a:prstClr>
                </a:solidFill>
              </a:rPr>
              <a:pPr>
                <a:defRPr/>
              </a:pPr>
              <a:t>6/12/2023</a:t>
            </a:fld>
            <a:endParaRPr lang="es-CO">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8FA0A81A-3524-4623-93D9-E3B52E4D9FF2}" type="slidenum">
              <a:rPr lang="es-CO"/>
              <a:pPr>
                <a:defRPr/>
              </a:pPr>
              <a:t>‹Nº›</a:t>
            </a:fld>
            <a:endParaRPr lang="es-CO"/>
          </a:p>
        </p:txBody>
      </p:sp>
    </p:spTree>
    <p:extLst>
      <p:ext uri="{BB962C8B-B14F-4D97-AF65-F5344CB8AC3E}">
        <p14:creationId xmlns:p14="http://schemas.microsoft.com/office/powerpoint/2010/main" val="3095578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9B98EA07-F52E-48B8-AB6D-F88E8AE0DFD7}" type="datetimeFigureOut">
              <a:rPr lang="es-CO">
                <a:solidFill>
                  <a:prstClr val="black">
                    <a:tint val="75000"/>
                  </a:prstClr>
                </a:solidFill>
              </a:rPr>
              <a:pPr>
                <a:defRPr/>
              </a:pPr>
              <a:t>6/12/2023</a:t>
            </a:fld>
            <a:endParaRPr lang="es-CO">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2270C782-0FD6-4AD2-B489-304B86F65B41}" type="slidenum">
              <a:rPr lang="es-CO"/>
              <a:pPr>
                <a:defRPr/>
              </a:pPr>
              <a:t>‹Nº›</a:t>
            </a:fld>
            <a:endParaRPr lang="es-CO"/>
          </a:p>
        </p:txBody>
      </p:sp>
    </p:spTree>
    <p:extLst>
      <p:ext uri="{BB962C8B-B14F-4D97-AF65-F5344CB8AC3E}">
        <p14:creationId xmlns:p14="http://schemas.microsoft.com/office/powerpoint/2010/main" val="3779237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49"/>
            <a:ext cx="4011084" cy="1162051"/>
          </a:xfrm>
        </p:spPr>
        <p:txBody>
          <a:bodyPr anchor="b"/>
          <a:lstStyle>
            <a:lvl1pPr algn="l">
              <a:defRPr sz="2667" b="1"/>
            </a:lvl1pPr>
          </a:lstStyle>
          <a:p>
            <a:r>
              <a:rPr lang="es-ES"/>
              <a:t>Haga clic para modificar el estilo de título del patrón</a:t>
            </a:r>
            <a:endParaRPr lang="es-CO"/>
          </a:p>
        </p:txBody>
      </p:sp>
      <p:sp>
        <p:nvSpPr>
          <p:cNvPr id="3" name="2 Marcador de contenido"/>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1AD342BC-194E-4979-A9D9-3323A97D66D1}" type="datetimeFigureOut">
              <a:rPr lang="es-CO">
                <a:solidFill>
                  <a:prstClr val="black">
                    <a:tint val="75000"/>
                  </a:prstClr>
                </a:solidFill>
              </a:rPr>
              <a:pPr>
                <a:defRPr/>
              </a:pPr>
              <a:t>6/12/2023</a:t>
            </a:fld>
            <a:endParaRPr lang="es-CO">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F712EC3E-F5E3-4C09-9266-289A0456F50F}" type="slidenum">
              <a:rPr lang="es-CO"/>
              <a:pPr>
                <a:defRPr/>
              </a:pPr>
              <a:t>‹Nº›</a:t>
            </a:fld>
            <a:endParaRPr lang="es-CO"/>
          </a:p>
        </p:txBody>
      </p:sp>
    </p:spTree>
    <p:extLst>
      <p:ext uri="{BB962C8B-B14F-4D97-AF65-F5344CB8AC3E}">
        <p14:creationId xmlns:p14="http://schemas.microsoft.com/office/powerpoint/2010/main" val="401251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3E28602E-7E03-43EC-AB46-215889FB6069}" type="datetimeFigureOut">
              <a:rPr lang="es-CO" smtClean="0"/>
              <a:t>6/12/2023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97C62C3-D020-4A27-9D2C-D1EC90462BDC}" type="slidenum">
              <a:rPr lang="es-CO" smtClean="0"/>
              <a:t>‹Nº›</a:t>
            </a:fld>
            <a:endParaRPr lang="es-CO"/>
          </a:p>
        </p:txBody>
      </p:sp>
    </p:spTree>
    <p:extLst>
      <p:ext uri="{BB962C8B-B14F-4D97-AF65-F5344CB8AC3E}">
        <p14:creationId xmlns:p14="http://schemas.microsoft.com/office/powerpoint/2010/main" val="2393755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9"/>
          </a:xfrm>
        </p:spPr>
        <p:txBody>
          <a:bodyPr anchor="b"/>
          <a:lstStyle>
            <a:lvl1pPr algn="l">
              <a:defRPr sz="2667"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s-CO" noProof="0"/>
          </a:p>
        </p:txBody>
      </p:sp>
      <p:sp>
        <p:nvSpPr>
          <p:cNvPr id="4" name="3 Marcador de texto"/>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F90A1850-EB2A-4571-BB04-6574E815080A}" type="datetimeFigureOut">
              <a:rPr lang="es-CO">
                <a:solidFill>
                  <a:prstClr val="black">
                    <a:tint val="75000"/>
                  </a:prstClr>
                </a:solidFill>
              </a:rPr>
              <a:pPr>
                <a:defRPr/>
              </a:pPr>
              <a:t>6/12/2023</a:t>
            </a:fld>
            <a:endParaRPr lang="es-CO">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1625B126-BCC1-4AF8-9FD3-736AB97ABC79}" type="slidenum">
              <a:rPr lang="es-CO"/>
              <a:pPr>
                <a:defRPr/>
              </a:pPr>
              <a:t>‹Nº›</a:t>
            </a:fld>
            <a:endParaRPr lang="es-CO"/>
          </a:p>
        </p:txBody>
      </p:sp>
    </p:spTree>
    <p:extLst>
      <p:ext uri="{BB962C8B-B14F-4D97-AF65-F5344CB8AC3E}">
        <p14:creationId xmlns:p14="http://schemas.microsoft.com/office/powerpoint/2010/main" val="2091290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lvl1pPr>
              <a:defRPr/>
            </a:lvl1pPr>
          </a:lstStyle>
          <a:p>
            <a:pPr>
              <a:defRPr/>
            </a:pPr>
            <a:fld id="{D5E6F986-1AD1-4ABF-B90F-30B247100339}" type="datetimeFigureOut">
              <a:rPr lang="es-CO">
                <a:solidFill>
                  <a:prstClr val="black">
                    <a:tint val="75000"/>
                  </a:prstClr>
                </a:solidFill>
              </a:rPr>
              <a:pPr>
                <a:defRPr/>
              </a:pPr>
              <a:t>6/12/2023</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E502ECCB-A02B-43AC-B64A-EE7757FA577A}" type="slidenum">
              <a:rPr lang="es-CO"/>
              <a:pPr>
                <a:defRPr/>
              </a:pPr>
              <a:t>‹Nº›</a:t>
            </a:fld>
            <a:endParaRPr lang="es-CO"/>
          </a:p>
        </p:txBody>
      </p:sp>
    </p:spTree>
    <p:extLst>
      <p:ext uri="{BB962C8B-B14F-4D97-AF65-F5344CB8AC3E}">
        <p14:creationId xmlns:p14="http://schemas.microsoft.com/office/powerpoint/2010/main" val="3975918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06375"/>
            <a:ext cx="2743200" cy="4387851"/>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609600" y="206375"/>
            <a:ext cx="8026400" cy="4387851"/>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lvl1pPr>
              <a:defRPr/>
            </a:lvl1pPr>
          </a:lstStyle>
          <a:p>
            <a:pPr>
              <a:defRPr/>
            </a:pPr>
            <a:fld id="{F5F86641-E8A3-482E-8B0E-48AB39C99F80}" type="datetimeFigureOut">
              <a:rPr lang="es-CO">
                <a:solidFill>
                  <a:prstClr val="black">
                    <a:tint val="75000"/>
                  </a:prstClr>
                </a:solidFill>
              </a:rPr>
              <a:pPr>
                <a:defRPr/>
              </a:pPr>
              <a:t>6/12/2023</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BBDFFDB4-8F14-41EA-9232-55F168E3BC4E}" type="slidenum">
              <a:rPr lang="es-CO"/>
              <a:pPr>
                <a:defRPr/>
              </a:pPr>
              <a:t>‹Nº›</a:t>
            </a:fld>
            <a:endParaRPr lang="es-CO"/>
          </a:p>
        </p:txBody>
      </p:sp>
    </p:spTree>
    <p:extLst>
      <p:ext uri="{BB962C8B-B14F-4D97-AF65-F5344CB8AC3E}">
        <p14:creationId xmlns:p14="http://schemas.microsoft.com/office/powerpoint/2010/main" val="471982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3E28602E-7E03-43EC-AB46-215889FB6069}" type="datetimeFigureOut">
              <a:rPr lang="es-CO" smtClean="0"/>
              <a:t>6/12/2023</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A97C62C3-D020-4A27-9D2C-D1EC90462BDC}" type="slidenum">
              <a:rPr lang="es-CO" smtClean="0"/>
              <a:t>‹Nº›</a:t>
            </a:fld>
            <a:endParaRPr lang="es-CO"/>
          </a:p>
        </p:txBody>
      </p:sp>
    </p:spTree>
    <p:extLst>
      <p:ext uri="{BB962C8B-B14F-4D97-AF65-F5344CB8AC3E}">
        <p14:creationId xmlns:p14="http://schemas.microsoft.com/office/powerpoint/2010/main" val="256191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3E28602E-7E03-43EC-AB46-215889FB6069}" type="datetimeFigureOut">
              <a:rPr lang="es-CO" smtClean="0"/>
              <a:t>6/12/2023</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A97C62C3-D020-4A27-9D2C-D1EC90462BDC}" type="slidenum">
              <a:rPr lang="es-CO" smtClean="0"/>
              <a:t>‹Nº›</a:t>
            </a:fld>
            <a:endParaRPr lang="es-CO"/>
          </a:p>
        </p:txBody>
      </p:sp>
    </p:spTree>
    <p:extLst>
      <p:ext uri="{BB962C8B-B14F-4D97-AF65-F5344CB8AC3E}">
        <p14:creationId xmlns:p14="http://schemas.microsoft.com/office/powerpoint/2010/main" val="3535506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3E28602E-7E03-43EC-AB46-215889FB6069}" type="datetimeFigureOut">
              <a:rPr lang="es-CO" smtClean="0"/>
              <a:t>6/12/2023</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A97C62C3-D020-4A27-9D2C-D1EC90462BDC}" type="slidenum">
              <a:rPr lang="es-CO" smtClean="0"/>
              <a:t>‹Nº›</a:t>
            </a:fld>
            <a:endParaRPr lang="es-CO"/>
          </a:p>
        </p:txBody>
      </p:sp>
    </p:spTree>
    <p:extLst>
      <p:ext uri="{BB962C8B-B14F-4D97-AF65-F5344CB8AC3E}">
        <p14:creationId xmlns:p14="http://schemas.microsoft.com/office/powerpoint/2010/main" val="1807014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3E28602E-7E03-43EC-AB46-215889FB6069}" type="datetimeFigureOut">
              <a:rPr lang="es-CO" smtClean="0"/>
              <a:t>6/12/2023</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A97C62C3-D020-4A27-9D2C-D1EC90462BDC}" type="slidenum">
              <a:rPr lang="es-CO" smtClean="0"/>
              <a:t>‹Nº›</a:t>
            </a:fld>
            <a:endParaRPr lang="es-CO"/>
          </a:p>
        </p:txBody>
      </p:sp>
    </p:spTree>
    <p:extLst>
      <p:ext uri="{BB962C8B-B14F-4D97-AF65-F5344CB8AC3E}">
        <p14:creationId xmlns:p14="http://schemas.microsoft.com/office/powerpoint/2010/main" val="2008657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E28602E-7E03-43EC-AB46-215889FB6069}" type="datetimeFigureOut">
              <a:rPr lang="es-CO" smtClean="0"/>
              <a:t>6/12/2023</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A97C62C3-D020-4A27-9D2C-D1EC90462BDC}" type="slidenum">
              <a:rPr lang="es-CO" smtClean="0"/>
              <a:t>‹Nº›</a:t>
            </a:fld>
            <a:endParaRPr lang="es-CO"/>
          </a:p>
        </p:txBody>
      </p:sp>
    </p:spTree>
    <p:extLst>
      <p:ext uri="{BB962C8B-B14F-4D97-AF65-F5344CB8AC3E}">
        <p14:creationId xmlns:p14="http://schemas.microsoft.com/office/powerpoint/2010/main" val="553014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3E28602E-7E03-43EC-AB46-215889FB6069}" type="datetimeFigureOut">
              <a:rPr lang="es-CO" smtClean="0"/>
              <a:t>6/12/2023</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A97C62C3-D020-4A27-9D2C-D1EC90462BDC}" type="slidenum">
              <a:rPr lang="es-CO" smtClean="0"/>
              <a:t>‹Nº›</a:t>
            </a:fld>
            <a:endParaRPr lang="es-CO"/>
          </a:p>
        </p:txBody>
      </p:sp>
    </p:spTree>
    <p:extLst>
      <p:ext uri="{BB962C8B-B14F-4D97-AF65-F5344CB8AC3E}">
        <p14:creationId xmlns:p14="http://schemas.microsoft.com/office/powerpoint/2010/main" val="3644412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3E28602E-7E03-43EC-AB46-215889FB6069}" type="datetimeFigureOut">
              <a:rPr lang="es-CO" smtClean="0"/>
              <a:t>6/12/2023</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A97C62C3-D020-4A27-9D2C-D1EC90462BDC}" type="slidenum">
              <a:rPr lang="es-CO" smtClean="0"/>
              <a:t>‹Nº›</a:t>
            </a:fld>
            <a:endParaRPr lang="es-CO"/>
          </a:p>
        </p:txBody>
      </p:sp>
    </p:spTree>
    <p:extLst>
      <p:ext uri="{BB962C8B-B14F-4D97-AF65-F5344CB8AC3E}">
        <p14:creationId xmlns:p14="http://schemas.microsoft.com/office/powerpoint/2010/main" val="2674129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28602E-7E03-43EC-AB46-215889FB6069}" type="datetimeFigureOut">
              <a:rPr lang="es-CO" smtClean="0"/>
              <a:t>6/12/2023</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7C62C3-D020-4A27-9D2C-D1EC90462BDC}" type="slidenum">
              <a:rPr lang="es-CO" smtClean="0"/>
              <a:t>‹Nº›</a:t>
            </a:fld>
            <a:endParaRPr lang="es-CO"/>
          </a:p>
        </p:txBody>
      </p:sp>
    </p:spTree>
    <p:extLst>
      <p:ext uri="{BB962C8B-B14F-4D97-AF65-F5344CB8AC3E}">
        <p14:creationId xmlns:p14="http://schemas.microsoft.com/office/powerpoint/2010/main" val="2868077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endParaRPr lang="es-CO"/>
          </a:p>
        </p:txBody>
      </p:sp>
      <p:sp>
        <p:nvSpPr>
          <p:cNvPr id="1027" name="2 Marcador de texto"/>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cs typeface="+mn-cs"/>
              </a:defRPr>
            </a:lvl1pPr>
          </a:lstStyle>
          <a:p>
            <a:pPr>
              <a:defRPr/>
            </a:pPr>
            <a:fld id="{60CCCB24-077E-4DFE-959A-51270E58C74B}" type="datetimeFigureOut">
              <a:rPr lang="es-CO">
                <a:solidFill>
                  <a:prstClr val="black">
                    <a:tint val="75000"/>
                  </a:prstClr>
                </a:solidFill>
              </a:rPr>
              <a:pPr>
                <a:defRPr/>
              </a:pPr>
              <a:t>6/12/2023</a:t>
            </a:fld>
            <a:endParaRPr lang="es-CO">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cs typeface="+mn-cs"/>
              </a:defRPr>
            </a:lvl1pPr>
          </a:lstStyle>
          <a:p>
            <a:pPr>
              <a:defRPr/>
            </a:pPr>
            <a:endParaRPr lang="es-CO">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defRPr>
            </a:lvl1pPr>
          </a:lstStyle>
          <a:p>
            <a:pPr fontAlgn="base">
              <a:spcBef>
                <a:spcPct val="0"/>
              </a:spcBef>
              <a:spcAft>
                <a:spcPct val="0"/>
              </a:spcAft>
              <a:defRPr/>
            </a:pPr>
            <a:fld id="{7E245390-B25F-4E34-9C9B-9E1E4174D72D}" type="slidenum">
              <a:rPr lang="es-CO">
                <a:cs typeface="Arial" panose="020B0604020202020204" pitchFamily="34" charset="0"/>
              </a:rPr>
              <a:pPr fontAlgn="base">
                <a:spcBef>
                  <a:spcPct val="0"/>
                </a:spcBef>
                <a:spcAft>
                  <a:spcPct val="0"/>
                </a:spcAft>
                <a:defRPr/>
              </a:pPr>
              <a:t>‹Nº›</a:t>
            </a:fld>
            <a:endParaRPr lang="es-CO">
              <a:cs typeface="Arial" panose="020B0604020202020204" pitchFamily="34" charset="0"/>
            </a:endParaRPr>
          </a:p>
        </p:txBody>
      </p:sp>
    </p:spTree>
    <p:extLst>
      <p:ext uri="{BB962C8B-B14F-4D97-AF65-F5344CB8AC3E}">
        <p14:creationId xmlns:p14="http://schemas.microsoft.com/office/powerpoint/2010/main" val="25907746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anose="020F0502020204030204" pitchFamily="34" charset="0"/>
        </a:defRPr>
      </a:lvl2pPr>
      <a:lvl3pPr algn="ctr" rtl="0" eaLnBrk="0" fontAlgn="base" hangingPunct="0">
        <a:spcBef>
          <a:spcPct val="0"/>
        </a:spcBef>
        <a:spcAft>
          <a:spcPct val="0"/>
        </a:spcAft>
        <a:defRPr sz="5867">
          <a:solidFill>
            <a:schemeClr val="tx1"/>
          </a:solidFill>
          <a:latin typeface="Calibri" panose="020F0502020204030204" pitchFamily="34" charset="0"/>
        </a:defRPr>
      </a:lvl3pPr>
      <a:lvl4pPr algn="ctr" rtl="0" eaLnBrk="0" fontAlgn="base" hangingPunct="0">
        <a:spcBef>
          <a:spcPct val="0"/>
        </a:spcBef>
        <a:spcAft>
          <a:spcPct val="0"/>
        </a:spcAft>
        <a:defRPr sz="5867">
          <a:solidFill>
            <a:schemeClr val="tx1"/>
          </a:solidFill>
          <a:latin typeface="Calibri" panose="020F0502020204030204" pitchFamily="34" charset="0"/>
        </a:defRPr>
      </a:lvl4pPr>
      <a:lvl5pPr algn="ctr" rtl="0" eaLnBrk="0" fontAlgn="base" hangingPunct="0">
        <a:spcBef>
          <a:spcPct val="0"/>
        </a:spcBef>
        <a:spcAft>
          <a:spcPct val="0"/>
        </a:spcAft>
        <a:defRPr sz="5867">
          <a:solidFill>
            <a:schemeClr val="tx1"/>
          </a:solidFill>
          <a:latin typeface="Calibri" panose="020F0502020204030204" pitchFamily="34" charset="0"/>
        </a:defRPr>
      </a:lvl5pPr>
      <a:lvl6pPr marL="609585" algn="ctr" rtl="0" fontAlgn="base">
        <a:spcBef>
          <a:spcPct val="0"/>
        </a:spcBef>
        <a:spcAft>
          <a:spcPct val="0"/>
        </a:spcAft>
        <a:defRPr sz="5867">
          <a:solidFill>
            <a:schemeClr val="tx1"/>
          </a:solidFill>
          <a:latin typeface="Calibri" panose="020F0502020204030204" pitchFamily="34" charset="0"/>
        </a:defRPr>
      </a:lvl6pPr>
      <a:lvl7pPr marL="1219170" algn="ctr" rtl="0" fontAlgn="base">
        <a:spcBef>
          <a:spcPct val="0"/>
        </a:spcBef>
        <a:spcAft>
          <a:spcPct val="0"/>
        </a:spcAft>
        <a:defRPr sz="5867">
          <a:solidFill>
            <a:schemeClr val="tx1"/>
          </a:solidFill>
          <a:latin typeface="Calibri" panose="020F0502020204030204" pitchFamily="34" charset="0"/>
        </a:defRPr>
      </a:lvl7pPr>
      <a:lvl8pPr marL="1828754" algn="ctr" rtl="0" fontAlgn="base">
        <a:spcBef>
          <a:spcPct val="0"/>
        </a:spcBef>
        <a:spcAft>
          <a:spcPct val="0"/>
        </a:spcAft>
        <a:defRPr sz="5867">
          <a:solidFill>
            <a:schemeClr val="tx1"/>
          </a:solidFill>
          <a:latin typeface="Calibri" panose="020F0502020204030204" pitchFamily="34" charset="0"/>
        </a:defRPr>
      </a:lvl8pPr>
      <a:lvl9pPr marL="2438339" algn="ctr" rtl="0" fontAlgn="base">
        <a:spcBef>
          <a:spcPct val="0"/>
        </a:spcBef>
        <a:spcAft>
          <a:spcPct val="0"/>
        </a:spcAft>
        <a:defRPr sz="5867">
          <a:solidFill>
            <a:schemeClr val="tx1"/>
          </a:solidFill>
          <a:latin typeface="Calibri" panose="020F050202020403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s-CO"/>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jpe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jpe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image" Target="../media/image2.jpeg"/><Relationship Id="rId7" Type="http://schemas.openxmlformats.org/officeDocument/2006/relationships/image" Target="../media/image44.png"/><Relationship Id="rId12" Type="http://schemas.microsoft.com/office/2007/relationships/hdphoto" Target="../media/hdphoto2.wdp"/><Relationship Id="rId2" Type="http://schemas.openxmlformats.org/officeDocument/2006/relationships/notesSlide" Target="../notesSlides/notesSlide7.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chart" Target="../charts/chart4.xml"/><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 Id="rId1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53.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jpe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hyperlink" Target="https://www.sena.edu.co/es-co/Paginas/default.aspx" TargetMode="Externa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hyperlink" Target="http://www.unitropico.edu.co/" TargetMode="External"/><Relationship Id="rId15" Type="http://schemas.openxmlformats.org/officeDocument/2006/relationships/image" Target="../media/image64.jpeg"/><Relationship Id="rId23" Type="http://schemas.openxmlformats.org/officeDocument/2006/relationships/image" Target="../media/image72.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78.jpe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jpeg"/><Relationship Id="rId3" Type="http://schemas.openxmlformats.org/officeDocument/2006/relationships/chart" Target="../charts/chart6.xml"/><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jpeg"/><Relationship Id="rId2" Type="http://schemas.openxmlformats.org/officeDocument/2006/relationships/image" Target="../media/image2.jpeg"/><Relationship Id="rId16" Type="http://schemas.openxmlformats.org/officeDocument/2006/relationships/image" Target="../media/image91.png"/><Relationship Id="rId1" Type="http://schemas.openxmlformats.org/officeDocument/2006/relationships/slideLayout" Target="../slideLayouts/slideLayout13.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5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5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6.jpg"/></Relationships>
</file>

<file path=ppt/slides/_rels/slide6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6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g"/><Relationship Id="rId7" Type="http://schemas.openxmlformats.org/officeDocument/2006/relationships/image" Target="../media/image13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g"/><Relationship Id="rId4" Type="http://schemas.openxmlformats.org/officeDocument/2006/relationships/image" Target="../media/image131.jpeg"/></Relationships>
</file>

<file path=ppt/slides/_rels/slide65.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4.png"/><Relationship Id="rId3" Type="http://schemas.openxmlformats.org/officeDocument/2006/relationships/image" Target="../media/image2.jpeg"/><Relationship Id="rId7" Type="http://schemas.openxmlformats.org/officeDocument/2006/relationships/image" Target="../media/image139.png"/><Relationship Id="rId12" Type="http://schemas.openxmlformats.org/officeDocument/2006/relationships/image" Target="../media/image14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8.jpeg"/><Relationship Id="rId11" Type="http://schemas.openxmlformats.org/officeDocument/2006/relationships/image" Target="../media/image142.png"/><Relationship Id="rId5" Type="http://schemas.openxmlformats.org/officeDocument/2006/relationships/image" Target="../media/image137.png"/><Relationship Id="rId10" Type="http://schemas.openxmlformats.org/officeDocument/2006/relationships/image" Target="../media/image40.png"/><Relationship Id="rId4" Type="http://schemas.openxmlformats.org/officeDocument/2006/relationships/image" Target="../media/image136.png"/><Relationship Id="rId9" Type="http://schemas.openxmlformats.org/officeDocument/2006/relationships/image" Target="../media/image141.png"/></Relationships>
</file>

<file path=ppt/slides/_rels/slide66.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jpe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4.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153.jpeg"/><Relationship Id="rId5" Type="http://schemas.openxmlformats.org/officeDocument/2006/relationships/image" Target="../media/image147.png"/><Relationship Id="rId15" Type="http://schemas.openxmlformats.org/officeDocument/2006/relationships/image" Target="../media/image157.png"/><Relationship Id="rId10" Type="http://schemas.openxmlformats.org/officeDocument/2006/relationships/image" Target="../media/image152.png"/><Relationship Id="rId4" Type="http://schemas.openxmlformats.org/officeDocument/2006/relationships/image" Target="../media/image146.jpeg"/><Relationship Id="rId9" Type="http://schemas.openxmlformats.org/officeDocument/2006/relationships/image" Target="../media/image151.jpeg"/><Relationship Id="rId14" Type="http://schemas.openxmlformats.org/officeDocument/2006/relationships/image" Target="../media/image156.jpeg"/></Relationships>
</file>

<file path=ppt/slides/_rels/slide67.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12" Type="http://schemas.microsoft.com/office/2007/relationships/hdphoto" Target="../media/hdphoto4.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1.png"/><Relationship Id="rId11" Type="http://schemas.openxmlformats.org/officeDocument/2006/relationships/image" Target="../media/image166.png"/><Relationship Id="rId5" Type="http://schemas.openxmlformats.org/officeDocument/2006/relationships/image" Target="../media/image160.png"/><Relationship Id="rId10" Type="http://schemas.openxmlformats.org/officeDocument/2006/relationships/image" Target="../media/image165.png"/><Relationship Id="rId4" Type="http://schemas.openxmlformats.org/officeDocument/2006/relationships/image" Target="../media/image159.png"/><Relationship Id="rId9" Type="http://schemas.openxmlformats.org/officeDocument/2006/relationships/image" Target="../media/image164.png"/></Relationships>
</file>

<file path=ppt/slides/_rels/slide68.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jpe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70.png"/><Relationship Id="rId11" Type="http://schemas.openxmlformats.org/officeDocument/2006/relationships/image" Target="../media/image175.jpeg"/><Relationship Id="rId5" Type="http://schemas.openxmlformats.org/officeDocument/2006/relationships/image" Target="../media/image169.png"/><Relationship Id="rId15" Type="http://schemas.openxmlformats.org/officeDocument/2006/relationships/image" Target="../media/image179.jpeg"/><Relationship Id="rId10" Type="http://schemas.openxmlformats.org/officeDocument/2006/relationships/image" Target="../media/image174.jpeg"/><Relationship Id="rId4" Type="http://schemas.openxmlformats.org/officeDocument/2006/relationships/image" Target="../media/image168.png"/><Relationship Id="rId9" Type="http://schemas.openxmlformats.org/officeDocument/2006/relationships/image" Target="../media/image173.jpeg"/><Relationship Id="rId14" Type="http://schemas.openxmlformats.org/officeDocument/2006/relationships/image" Target="../media/image178.jpe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1.jpeg"/></Relationships>
</file>

<file path=ppt/slides/_rels/slide7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7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5.jpeg"/></Relationships>
</file>

<file path=ppt/slides/_rels/slide73.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7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0.jpeg"/></Relationships>
</file>

<file path=ppt/slides/_rels/slide7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3.jp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2.jpeg"/><Relationship Id="rId9" Type="http://schemas.openxmlformats.org/officeDocument/2006/relationships/image" Target="../media/image18.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EE60AA2-85F9-C363-0C4B-B04189F3213A}"/>
              </a:ext>
            </a:extLst>
          </p:cNvPr>
          <p:cNvSpPr/>
          <p:nvPr/>
        </p:nvSpPr>
        <p:spPr>
          <a:xfrm>
            <a:off x="5860473" y="427703"/>
            <a:ext cx="6089073" cy="4372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s-CO"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F2F259F2-68F5-977E-6408-4716CB5028E2}"/>
              </a:ext>
            </a:extLst>
          </p:cNvPr>
          <p:cNvSpPr txBox="1"/>
          <p:nvPr/>
        </p:nvSpPr>
        <p:spPr>
          <a:xfrm>
            <a:off x="7355759" y="2445100"/>
            <a:ext cx="3336823" cy="369332"/>
          </a:xfrm>
          <a:prstGeom prst="rect">
            <a:avLst/>
          </a:prstGeom>
          <a:noFill/>
        </p:spPr>
        <p:txBody>
          <a:bodyPr wrap="square">
            <a:spAutoFit/>
          </a:bodyPr>
          <a:lstStyle/>
          <a:p>
            <a:r>
              <a:rPr lang="es-ES" sz="1800" dirty="0">
                <a:solidFill>
                  <a:schemeClr val="tx1">
                    <a:lumMod val="85000"/>
                    <a:lumOff val="15000"/>
                  </a:schemeClr>
                </a:solidFill>
                <a:latin typeface="Arial" panose="020B0604020202020204" pitchFamily="34" charset="0"/>
                <a:cs typeface="Arial" panose="020B0604020202020204" pitchFamily="34" charset="0"/>
              </a:rPr>
              <a:t>DESARROLLO REGIONAL</a:t>
            </a:r>
            <a:endParaRPr lang="es-CO" dirty="0"/>
          </a:p>
        </p:txBody>
      </p:sp>
      <p:sp>
        <p:nvSpPr>
          <p:cNvPr id="6" name="CuadroTexto 5">
            <a:extLst>
              <a:ext uri="{FF2B5EF4-FFF2-40B4-BE49-F238E27FC236}">
                <a16:creationId xmlns:a16="http://schemas.microsoft.com/office/drawing/2014/main" id="{C7DE9D8B-A5D9-3A97-594F-C4215F7B7582}"/>
              </a:ext>
            </a:extLst>
          </p:cNvPr>
          <p:cNvSpPr txBox="1"/>
          <p:nvPr/>
        </p:nvSpPr>
        <p:spPr>
          <a:xfrm>
            <a:off x="6986547" y="1988986"/>
            <a:ext cx="3558048" cy="456535"/>
          </a:xfrm>
          <a:prstGeom prst="rect">
            <a:avLst/>
          </a:prstGeom>
          <a:noFill/>
        </p:spPr>
        <p:txBody>
          <a:bodyPr wrap="square">
            <a:spAutoFit/>
          </a:bodyPr>
          <a:lstStyle/>
          <a:p>
            <a:pPr algn="ctr">
              <a:lnSpc>
                <a:spcPct val="150000"/>
              </a:lnSpc>
            </a:pPr>
            <a:r>
              <a:rPr lang="es-ES" dirty="0">
                <a:solidFill>
                  <a:schemeClr val="tx1">
                    <a:lumMod val="85000"/>
                    <a:lumOff val="15000"/>
                  </a:schemeClr>
                </a:solidFill>
                <a:latin typeface="Arial" panose="020B0604020202020204" pitchFamily="34" charset="0"/>
                <a:cs typeface="Arial" panose="020B0604020202020204" pitchFamily="34" charset="0"/>
              </a:rPr>
              <a:t>PROPUESTAS PARA EL</a:t>
            </a:r>
          </a:p>
        </p:txBody>
      </p:sp>
      <p:sp>
        <p:nvSpPr>
          <p:cNvPr id="8" name="CuadroTexto 7">
            <a:extLst>
              <a:ext uri="{FF2B5EF4-FFF2-40B4-BE49-F238E27FC236}">
                <a16:creationId xmlns:a16="http://schemas.microsoft.com/office/drawing/2014/main" id="{66ED0F1C-761E-8FA5-E64A-99E509D4AD34}"/>
              </a:ext>
            </a:extLst>
          </p:cNvPr>
          <p:cNvSpPr txBox="1"/>
          <p:nvPr/>
        </p:nvSpPr>
        <p:spPr>
          <a:xfrm>
            <a:off x="4371053" y="2629766"/>
            <a:ext cx="9306234" cy="577850"/>
          </a:xfrm>
          <a:prstGeom prst="rect">
            <a:avLst/>
          </a:prstGeom>
          <a:noFill/>
        </p:spPr>
        <p:txBody>
          <a:bodyPr wrap="square">
            <a:spAutoFit/>
          </a:bodyPr>
          <a:lstStyle/>
          <a:p>
            <a:pPr algn="ctr">
              <a:lnSpc>
                <a:spcPct val="150000"/>
              </a:lnSpc>
            </a:pPr>
            <a:r>
              <a:rPr lang="es-ES" sz="2400" b="1" dirty="0">
                <a:solidFill>
                  <a:schemeClr val="tx1">
                    <a:lumMod val="85000"/>
                    <a:lumOff val="15000"/>
                  </a:schemeClr>
                </a:solidFill>
                <a:latin typeface="Arial" panose="020B0604020202020204" pitchFamily="34" charset="0"/>
                <a:cs typeface="Arial" panose="020B0604020202020204" pitchFamily="34" charset="0"/>
              </a:rPr>
              <a:t>PLAN DE DESARROLLO YOPAL</a:t>
            </a:r>
          </a:p>
        </p:txBody>
      </p:sp>
      <p:sp>
        <p:nvSpPr>
          <p:cNvPr id="10" name="CuadroTexto 9">
            <a:extLst>
              <a:ext uri="{FF2B5EF4-FFF2-40B4-BE49-F238E27FC236}">
                <a16:creationId xmlns:a16="http://schemas.microsoft.com/office/drawing/2014/main" id="{BF82E7C7-E234-39A5-BEE3-3EED0FEF6E13}"/>
              </a:ext>
            </a:extLst>
          </p:cNvPr>
          <p:cNvSpPr txBox="1"/>
          <p:nvPr/>
        </p:nvSpPr>
        <p:spPr>
          <a:xfrm>
            <a:off x="7138221" y="3110493"/>
            <a:ext cx="3554361" cy="1079783"/>
          </a:xfrm>
          <a:prstGeom prst="rect">
            <a:avLst/>
          </a:prstGeom>
          <a:noFill/>
        </p:spPr>
        <p:txBody>
          <a:bodyPr wrap="square">
            <a:spAutoFit/>
          </a:bodyPr>
          <a:lstStyle/>
          <a:p>
            <a:pPr algn="ctr">
              <a:lnSpc>
                <a:spcPct val="150000"/>
              </a:lnSpc>
            </a:pPr>
            <a:r>
              <a:rPr lang="es-ES" sz="2000" b="1" dirty="0">
                <a:solidFill>
                  <a:schemeClr val="tx1">
                    <a:lumMod val="85000"/>
                    <a:lumOff val="15000"/>
                  </a:schemeClr>
                </a:solidFill>
                <a:latin typeface="Arial" panose="020B0604020202020204" pitchFamily="34" charset="0"/>
                <a:cs typeface="Arial" panose="020B0604020202020204" pitchFamily="34" charset="0"/>
              </a:rPr>
              <a:t>2024 – 2027</a:t>
            </a:r>
          </a:p>
          <a:p>
            <a:pPr algn="ctr">
              <a:lnSpc>
                <a:spcPct val="150000"/>
              </a:lnSpc>
            </a:pPr>
            <a:endParaRPr lang="es-ES" sz="700" dirty="0">
              <a:solidFill>
                <a:schemeClr val="tx1">
                  <a:lumMod val="85000"/>
                  <a:lumOff val="15000"/>
                </a:schemeClr>
              </a:solidFill>
              <a:latin typeface="Arial" panose="020B0604020202020204" pitchFamily="34" charset="0"/>
              <a:cs typeface="Arial" panose="020B0604020202020204" pitchFamily="34" charset="0"/>
            </a:endParaRPr>
          </a:p>
          <a:p>
            <a:pPr algn="ctr">
              <a:lnSpc>
                <a:spcPct val="150000"/>
              </a:lnSpc>
            </a:pPr>
            <a:r>
              <a:rPr lang="es-ES" dirty="0">
                <a:solidFill>
                  <a:schemeClr val="tx1">
                    <a:lumMod val="85000"/>
                    <a:lumOff val="15000"/>
                  </a:schemeClr>
                </a:solidFill>
                <a:latin typeface="Arial" panose="020B0604020202020204" pitchFamily="34" charset="0"/>
                <a:cs typeface="Arial" panose="020B0604020202020204" pitchFamily="34" charset="0"/>
              </a:rPr>
              <a:t>  NOVIEMBRE 2023</a:t>
            </a:r>
            <a:endParaRPr lang="es-CO"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746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exto&#10;&#10;Descripción generada automáticamente con confianza media">
            <a:extLst>
              <a:ext uri="{FF2B5EF4-FFF2-40B4-BE49-F238E27FC236}">
                <a16:creationId xmlns:a16="http://schemas.microsoft.com/office/drawing/2014/main" id="{2CCECD0A-DC99-4AB7-7D29-F79563F620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2" name="14 CuadroTexto">
            <a:extLst>
              <a:ext uri="{FF2B5EF4-FFF2-40B4-BE49-F238E27FC236}">
                <a16:creationId xmlns:a16="http://schemas.microsoft.com/office/drawing/2014/main" id="{73FECB90-14DB-488B-BBBA-6725B3EE0BC8}"/>
              </a:ext>
            </a:extLst>
          </p:cNvPr>
          <p:cNvSpPr txBox="1"/>
          <p:nvPr/>
        </p:nvSpPr>
        <p:spPr>
          <a:xfrm>
            <a:off x="1639877" y="402716"/>
            <a:ext cx="5264228" cy="553998"/>
          </a:xfrm>
          <a:prstGeom prst="rect">
            <a:avLst/>
          </a:prstGeom>
          <a:noFill/>
        </p:spPr>
        <p:txBody>
          <a:bodyPr wrap="square">
            <a:spAutoFit/>
          </a:bodyPr>
          <a:lstStyle/>
          <a:p>
            <a:pPr lvl="0">
              <a:defRPr/>
            </a:pPr>
            <a:r>
              <a:rPr lang="es-ES" sz="3000" b="1" dirty="0">
                <a:solidFill>
                  <a:srgbClr val="C00000"/>
                </a:solidFill>
                <a:latin typeface="Arial" panose="020B0604020202020204" pitchFamily="34" charset="0"/>
                <a:ea typeface="Ebrima" panose="02000000000000000000" pitchFamily="2" charset="0"/>
                <a:cs typeface="Arial" panose="020B0604020202020204" pitchFamily="34" charset="0"/>
              </a:rPr>
              <a:t>Inventario Industrial Yopal</a:t>
            </a:r>
          </a:p>
        </p:txBody>
      </p:sp>
      <p:grpSp>
        <p:nvGrpSpPr>
          <p:cNvPr id="43" name="Grupo 42">
            <a:extLst>
              <a:ext uri="{FF2B5EF4-FFF2-40B4-BE49-F238E27FC236}">
                <a16:creationId xmlns:a16="http://schemas.microsoft.com/office/drawing/2014/main" id="{4A8336C9-AA39-46FF-9183-72C4EB33F9FD}"/>
              </a:ext>
            </a:extLst>
          </p:cNvPr>
          <p:cNvGrpSpPr/>
          <p:nvPr/>
        </p:nvGrpSpPr>
        <p:grpSpPr>
          <a:xfrm>
            <a:off x="8863031" y="1349378"/>
            <a:ext cx="1840851" cy="1555489"/>
            <a:chOff x="3031910" y="4467356"/>
            <a:chExt cx="2277790" cy="1555489"/>
          </a:xfrm>
        </p:grpSpPr>
        <p:sp>
          <p:nvSpPr>
            <p:cNvPr id="76" name="CuadroTexto 75">
              <a:extLst>
                <a:ext uri="{FF2B5EF4-FFF2-40B4-BE49-F238E27FC236}">
                  <a16:creationId xmlns:a16="http://schemas.microsoft.com/office/drawing/2014/main" id="{32B8AE6E-6D1B-4063-8FAF-9CE190306A13}"/>
                </a:ext>
              </a:extLst>
            </p:cNvPr>
            <p:cNvSpPr txBox="1"/>
            <p:nvPr/>
          </p:nvSpPr>
          <p:spPr>
            <a:xfrm>
              <a:off x="3031910" y="5068738"/>
              <a:ext cx="227779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icrosoft Tai Le" panose="020B0502040204020203" pitchFamily="34" charset="0"/>
                </a:rPr>
                <a:t>3</a:t>
              </a:r>
              <a:endParaRPr kumimoji="0" lang="es-CO" sz="2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icrosoft Tai L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Procesadoras de productos cárnicos</a:t>
              </a:r>
            </a:p>
          </p:txBody>
        </p:sp>
        <p:pic>
          <p:nvPicPr>
            <p:cNvPr id="10" name="Imagen 9">
              <a:extLst>
                <a:ext uri="{FF2B5EF4-FFF2-40B4-BE49-F238E27FC236}">
                  <a16:creationId xmlns:a16="http://schemas.microsoft.com/office/drawing/2014/main" id="{918A2FF9-D051-483F-A574-1C54B265B063}"/>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753045" y="4467356"/>
              <a:ext cx="685440" cy="685440"/>
            </a:xfrm>
            <a:prstGeom prst="rect">
              <a:avLst/>
            </a:prstGeom>
          </p:spPr>
        </p:pic>
      </p:grpSp>
      <p:grpSp>
        <p:nvGrpSpPr>
          <p:cNvPr id="45" name="Grupo 44">
            <a:extLst>
              <a:ext uri="{FF2B5EF4-FFF2-40B4-BE49-F238E27FC236}">
                <a16:creationId xmlns:a16="http://schemas.microsoft.com/office/drawing/2014/main" id="{3A8A85F5-4F01-4E2F-95DC-2B7C52F06806}"/>
              </a:ext>
            </a:extLst>
          </p:cNvPr>
          <p:cNvGrpSpPr/>
          <p:nvPr/>
        </p:nvGrpSpPr>
        <p:grpSpPr>
          <a:xfrm>
            <a:off x="5955632" y="1432845"/>
            <a:ext cx="2277790" cy="1312406"/>
            <a:chOff x="6200920" y="4732953"/>
            <a:chExt cx="2277790" cy="1312406"/>
          </a:xfrm>
        </p:grpSpPr>
        <p:sp>
          <p:nvSpPr>
            <p:cNvPr id="64" name="CuadroTexto 63">
              <a:extLst>
                <a:ext uri="{FF2B5EF4-FFF2-40B4-BE49-F238E27FC236}">
                  <a16:creationId xmlns:a16="http://schemas.microsoft.com/office/drawing/2014/main" id="{49227724-50CD-47C7-AC75-BEEB8714879B}"/>
                </a:ext>
              </a:extLst>
            </p:cNvPr>
            <p:cNvSpPr txBox="1"/>
            <p:nvPr/>
          </p:nvSpPr>
          <p:spPr>
            <a:xfrm>
              <a:off x="6200920" y="5306695"/>
              <a:ext cx="227779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icrosoft Tai Le" panose="020B0502040204020203" pitchFamily="34" charset="0"/>
                </a:rPr>
                <a:t>3</a:t>
              </a:r>
              <a:endParaRPr kumimoji="0" lang="es-CO" sz="2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icrosoft Tai L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Productores de Cerveza</a:t>
              </a:r>
            </a:p>
          </p:txBody>
        </p:sp>
        <p:pic>
          <p:nvPicPr>
            <p:cNvPr id="12" name="Imagen 11">
              <a:extLst>
                <a:ext uri="{FF2B5EF4-FFF2-40B4-BE49-F238E27FC236}">
                  <a16:creationId xmlns:a16="http://schemas.microsoft.com/office/drawing/2014/main" id="{9732D6E1-F1B1-4A51-BE37-8B6972160ACD}"/>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991510" y="4732953"/>
              <a:ext cx="615553" cy="615553"/>
            </a:xfrm>
            <a:prstGeom prst="rect">
              <a:avLst/>
            </a:prstGeom>
          </p:spPr>
        </p:pic>
      </p:grpSp>
      <p:grpSp>
        <p:nvGrpSpPr>
          <p:cNvPr id="39" name="Grupo 38">
            <a:extLst>
              <a:ext uri="{FF2B5EF4-FFF2-40B4-BE49-F238E27FC236}">
                <a16:creationId xmlns:a16="http://schemas.microsoft.com/office/drawing/2014/main" id="{75CAA2F3-8A2F-47FE-A9FE-E53293683B99}"/>
              </a:ext>
            </a:extLst>
          </p:cNvPr>
          <p:cNvGrpSpPr/>
          <p:nvPr/>
        </p:nvGrpSpPr>
        <p:grpSpPr>
          <a:xfrm>
            <a:off x="6054561" y="3240881"/>
            <a:ext cx="2086421" cy="1462104"/>
            <a:chOff x="3640455" y="2941400"/>
            <a:chExt cx="2086421" cy="1462104"/>
          </a:xfrm>
        </p:grpSpPr>
        <p:sp>
          <p:nvSpPr>
            <p:cNvPr id="46" name="Rectángulo redondeado 89">
              <a:extLst>
                <a:ext uri="{FF2B5EF4-FFF2-40B4-BE49-F238E27FC236}">
                  <a16:creationId xmlns:a16="http://schemas.microsoft.com/office/drawing/2014/main" id="{13FFD8DE-8350-4C0C-9A86-8EEBA2E2FD21}"/>
                </a:ext>
              </a:extLst>
            </p:cNvPr>
            <p:cNvSpPr/>
            <p:nvPr/>
          </p:nvSpPr>
          <p:spPr>
            <a:xfrm>
              <a:off x="3640455" y="3347896"/>
              <a:ext cx="2086421" cy="1055608"/>
            </a:xfrm>
            <a:prstGeom prst="round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rPr>
                <a:t>1</a:t>
              </a:r>
              <a:endParaRPr kumimoji="0" lang="es-CO" sz="28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Planta de Beneficio Animal</a:t>
              </a:r>
            </a:p>
          </p:txBody>
        </p:sp>
        <p:pic>
          <p:nvPicPr>
            <p:cNvPr id="52" name="Imagen 51">
              <a:extLst>
                <a:ext uri="{FF2B5EF4-FFF2-40B4-BE49-F238E27FC236}">
                  <a16:creationId xmlns:a16="http://schemas.microsoft.com/office/drawing/2014/main" id="{C797E800-8E91-4F79-A48F-1A21E55186A0}"/>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32116" y="2941400"/>
              <a:ext cx="551136" cy="551136"/>
            </a:xfrm>
            <a:prstGeom prst="rect">
              <a:avLst/>
            </a:prstGeom>
          </p:spPr>
        </p:pic>
      </p:grpSp>
      <p:grpSp>
        <p:nvGrpSpPr>
          <p:cNvPr id="60" name="Grupo 59">
            <a:extLst>
              <a:ext uri="{FF2B5EF4-FFF2-40B4-BE49-F238E27FC236}">
                <a16:creationId xmlns:a16="http://schemas.microsoft.com/office/drawing/2014/main" id="{F7B312CD-7C23-4CCE-99B3-56CC344244D5}"/>
              </a:ext>
            </a:extLst>
          </p:cNvPr>
          <p:cNvGrpSpPr/>
          <p:nvPr/>
        </p:nvGrpSpPr>
        <p:grpSpPr>
          <a:xfrm>
            <a:off x="3617017" y="3240881"/>
            <a:ext cx="2046226" cy="1215320"/>
            <a:chOff x="7615686" y="4634310"/>
            <a:chExt cx="2046226" cy="1215320"/>
          </a:xfrm>
        </p:grpSpPr>
        <p:sp>
          <p:nvSpPr>
            <p:cNvPr id="62" name="Rectángulo redondeado 89">
              <a:extLst>
                <a:ext uri="{FF2B5EF4-FFF2-40B4-BE49-F238E27FC236}">
                  <a16:creationId xmlns:a16="http://schemas.microsoft.com/office/drawing/2014/main" id="{D729CDC0-ECAD-4394-B3E0-C89073A93675}"/>
                </a:ext>
              </a:extLst>
            </p:cNvPr>
            <p:cNvSpPr/>
            <p:nvPr/>
          </p:nvSpPr>
          <p:spPr>
            <a:xfrm>
              <a:off x="7615686" y="5509111"/>
              <a:ext cx="2046226" cy="340519"/>
            </a:xfrm>
            <a:prstGeom prst="roundRect">
              <a:avLst/>
            </a:prstGeom>
            <a:noFill/>
            <a:ln>
              <a:noFill/>
            </a:ln>
          </p:spPr>
          <p:txBody>
            <a:bodyPr wrap="square">
              <a:spAutoFit/>
            </a:bodyPr>
            <a:lstStyle/>
            <a:p>
              <a:pPr algn="ctr"/>
              <a:r>
                <a:rPr lang="es-ES" sz="1400" dirty="0">
                  <a:latin typeface="Arial" panose="020B0604020202020204" pitchFamily="34" charset="0"/>
                  <a:cs typeface="Arial" panose="020B0604020202020204" pitchFamily="34" charset="0"/>
                </a:rPr>
                <a:t>T</a:t>
              </a:r>
              <a:r>
                <a:rPr lang="es-CO" sz="1400" dirty="0" err="1">
                  <a:latin typeface="Arial" panose="020B0604020202020204" pitchFamily="34" charset="0"/>
                  <a:cs typeface="Arial" panose="020B0604020202020204" pitchFamily="34" charset="0"/>
                </a:rPr>
                <a:t>ermoeléctricas</a:t>
              </a:r>
              <a:endParaRPr lang="es-CO" sz="1400" dirty="0">
                <a:latin typeface="Arial" panose="020B0604020202020204" pitchFamily="34" charset="0"/>
                <a:cs typeface="Arial" panose="020B0604020202020204" pitchFamily="34" charset="0"/>
              </a:endParaRPr>
            </a:p>
          </p:txBody>
        </p:sp>
        <p:sp>
          <p:nvSpPr>
            <p:cNvPr id="63" name="Rectángulo 62">
              <a:extLst>
                <a:ext uri="{FF2B5EF4-FFF2-40B4-BE49-F238E27FC236}">
                  <a16:creationId xmlns:a16="http://schemas.microsoft.com/office/drawing/2014/main" id="{BA8114D8-67A1-4C55-B2EA-AC768BF7E2A1}"/>
                </a:ext>
              </a:extLst>
            </p:cNvPr>
            <p:cNvSpPr/>
            <p:nvPr/>
          </p:nvSpPr>
          <p:spPr>
            <a:xfrm>
              <a:off x="8416291" y="5114866"/>
              <a:ext cx="423514" cy="523220"/>
            </a:xfrm>
            <a:prstGeom prst="rect">
              <a:avLst/>
            </a:prstGeom>
          </p:spPr>
          <p:txBody>
            <a:bodyPr wrap="none">
              <a:spAutoFit/>
            </a:bodyPr>
            <a:lstStyle/>
            <a:p>
              <a:pPr algn="just"/>
              <a:r>
                <a:rPr lang="es-ES" sz="2800" b="1" dirty="0">
                  <a:latin typeface="Arial Black" panose="020B0A04020102020204" pitchFamily="34" charset="0"/>
                  <a:ea typeface="Microsoft JhengHei" panose="020B0604030504040204" pitchFamily="34" charset="-120"/>
                  <a:cs typeface="Microsoft Tai Le" panose="020B0502040204020203" pitchFamily="34" charset="0"/>
                </a:rPr>
                <a:t>2</a:t>
              </a:r>
              <a:endParaRPr lang="es-CO" sz="2800" b="1" dirty="0">
                <a:latin typeface="Arial Black" panose="020B0A04020102020204" pitchFamily="34" charset="0"/>
                <a:ea typeface="Microsoft JhengHei" panose="020B0604030504040204" pitchFamily="34" charset="-120"/>
                <a:cs typeface="Microsoft Tai Le" panose="020B0502040204020203" pitchFamily="34" charset="0"/>
              </a:endParaRPr>
            </a:p>
          </p:txBody>
        </p:sp>
        <p:pic>
          <p:nvPicPr>
            <p:cNvPr id="65" name="Imagen 64">
              <a:extLst>
                <a:ext uri="{FF2B5EF4-FFF2-40B4-BE49-F238E27FC236}">
                  <a16:creationId xmlns:a16="http://schemas.microsoft.com/office/drawing/2014/main" id="{7EE79CC8-9C00-4279-BAC8-C6E6964F8DCC}"/>
                </a:ext>
              </a:extLst>
            </p:cNvPr>
            <p:cNvPicPr>
              <a:picLocks noChangeAspect="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409956" y="4634310"/>
              <a:ext cx="457686" cy="457686"/>
            </a:xfrm>
            <a:prstGeom prst="rect">
              <a:avLst/>
            </a:prstGeom>
          </p:spPr>
        </p:pic>
      </p:grpSp>
      <p:grpSp>
        <p:nvGrpSpPr>
          <p:cNvPr id="70" name="Grupo 69">
            <a:extLst>
              <a:ext uri="{FF2B5EF4-FFF2-40B4-BE49-F238E27FC236}">
                <a16:creationId xmlns:a16="http://schemas.microsoft.com/office/drawing/2014/main" id="{3C88EC49-874D-4F16-857E-5E03E94D24C0}"/>
              </a:ext>
            </a:extLst>
          </p:cNvPr>
          <p:cNvGrpSpPr/>
          <p:nvPr/>
        </p:nvGrpSpPr>
        <p:grpSpPr>
          <a:xfrm>
            <a:off x="1278958" y="3240881"/>
            <a:ext cx="1831652" cy="1516714"/>
            <a:chOff x="5391025" y="4468312"/>
            <a:chExt cx="1831652" cy="1516714"/>
          </a:xfrm>
        </p:grpSpPr>
        <p:sp>
          <p:nvSpPr>
            <p:cNvPr id="71" name="Rectángulo redondeado 89">
              <a:extLst>
                <a:ext uri="{FF2B5EF4-FFF2-40B4-BE49-F238E27FC236}">
                  <a16:creationId xmlns:a16="http://schemas.microsoft.com/office/drawing/2014/main" id="{3766AB1E-B34B-4C26-8D22-07873DDEABC6}"/>
                </a:ext>
              </a:extLst>
            </p:cNvPr>
            <p:cNvSpPr/>
            <p:nvPr/>
          </p:nvSpPr>
          <p:spPr>
            <a:xfrm>
              <a:off x="5391025" y="4929418"/>
              <a:ext cx="1831652" cy="1055608"/>
            </a:xfrm>
            <a:prstGeom prst="round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a:solidFill>
                    <a:prstClr val="black"/>
                  </a:solidFill>
                  <a:latin typeface="Arial Black" panose="020B0A04020102020204" pitchFamily="34" charset="0"/>
                  <a:ea typeface="Microsoft JhengHei" panose="020B0604030504040204" pitchFamily="34" charset="-120"/>
                  <a:cs typeface="Microsoft Tai Le" panose="020B0502040204020203" pitchFamily="34" charset="0"/>
                </a:rPr>
                <a:t>2</a:t>
              </a:r>
              <a:endParaRPr kumimoji="0" lang="es-ES" sz="28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Empresas de plástico</a:t>
              </a:r>
              <a:endPar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pic>
          <p:nvPicPr>
            <p:cNvPr id="72" name="Imagen 71">
              <a:extLst>
                <a:ext uri="{FF2B5EF4-FFF2-40B4-BE49-F238E27FC236}">
                  <a16:creationId xmlns:a16="http://schemas.microsoft.com/office/drawing/2014/main" id="{8306EE66-DFE3-425B-BC38-2E73721A2E1C}"/>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950418" y="4468312"/>
              <a:ext cx="585901" cy="585901"/>
            </a:xfrm>
            <a:prstGeom prst="rect">
              <a:avLst/>
            </a:prstGeom>
          </p:spPr>
        </p:pic>
      </p:grpSp>
      <p:grpSp>
        <p:nvGrpSpPr>
          <p:cNvPr id="73" name="Grupo 72">
            <a:extLst>
              <a:ext uri="{FF2B5EF4-FFF2-40B4-BE49-F238E27FC236}">
                <a16:creationId xmlns:a16="http://schemas.microsoft.com/office/drawing/2014/main" id="{59624E46-BE74-4857-9EB3-8774A58C63DE}"/>
              </a:ext>
            </a:extLst>
          </p:cNvPr>
          <p:cNvGrpSpPr/>
          <p:nvPr/>
        </p:nvGrpSpPr>
        <p:grpSpPr>
          <a:xfrm>
            <a:off x="3608827" y="1531661"/>
            <a:ext cx="2034353" cy="1245975"/>
            <a:chOff x="1455478" y="2908974"/>
            <a:chExt cx="1831652" cy="1245975"/>
          </a:xfrm>
        </p:grpSpPr>
        <p:sp>
          <p:nvSpPr>
            <p:cNvPr id="74" name="Rectángulo redondeado 89">
              <a:extLst>
                <a:ext uri="{FF2B5EF4-FFF2-40B4-BE49-F238E27FC236}">
                  <a16:creationId xmlns:a16="http://schemas.microsoft.com/office/drawing/2014/main" id="{1F5CFB07-548B-442C-9736-0803F4610600}"/>
                </a:ext>
              </a:extLst>
            </p:cNvPr>
            <p:cNvSpPr/>
            <p:nvPr/>
          </p:nvSpPr>
          <p:spPr>
            <a:xfrm>
              <a:off x="1455478" y="3337704"/>
              <a:ext cx="1831652" cy="817245"/>
            </a:xfrm>
            <a:prstGeom prst="round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Catering</a:t>
              </a:r>
              <a:endPar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pic>
          <p:nvPicPr>
            <p:cNvPr id="75" name="Imagen 74">
              <a:extLst>
                <a:ext uri="{FF2B5EF4-FFF2-40B4-BE49-F238E27FC236}">
                  <a16:creationId xmlns:a16="http://schemas.microsoft.com/office/drawing/2014/main" id="{5E54FE17-FB26-4129-9F87-E4D5E784EF49}"/>
                </a:ext>
              </a:extLst>
            </p:cNvPr>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052565" y="2908974"/>
              <a:ext cx="643159" cy="643159"/>
            </a:xfrm>
            <a:prstGeom prst="rect">
              <a:avLst/>
            </a:prstGeom>
          </p:spPr>
        </p:pic>
      </p:grpSp>
      <p:grpSp>
        <p:nvGrpSpPr>
          <p:cNvPr id="77" name="Grupo 76">
            <a:extLst>
              <a:ext uri="{FF2B5EF4-FFF2-40B4-BE49-F238E27FC236}">
                <a16:creationId xmlns:a16="http://schemas.microsoft.com/office/drawing/2014/main" id="{06ED09DF-8A3A-4BA9-BD32-79F9F17DFC53}"/>
              </a:ext>
            </a:extLst>
          </p:cNvPr>
          <p:cNvGrpSpPr/>
          <p:nvPr/>
        </p:nvGrpSpPr>
        <p:grpSpPr>
          <a:xfrm>
            <a:off x="1354142" y="1465335"/>
            <a:ext cx="1756468" cy="1249322"/>
            <a:chOff x="1468338" y="950395"/>
            <a:chExt cx="1756468" cy="1249322"/>
          </a:xfrm>
        </p:grpSpPr>
        <p:sp>
          <p:nvSpPr>
            <p:cNvPr id="79" name="Rectángulo redondeado 89">
              <a:extLst>
                <a:ext uri="{FF2B5EF4-FFF2-40B4-BE49-F238E27FC236}">
                  <a16:creationId xmlns:a16="http://schemas.microsoft.com/office/drawing/2014/main" id="{50B791A1-7438-42C2-8F5B-9817680CC8D2}"/>
                </a:ext>
              </a:extLst>
            </p:cNvPr>
            <p:cNvSpPr/>
            <p:nvPr/>
          </p:nvSpPr>
          <p:spPr>
            <a:xfrm>
              <a:off x="1468338" y="1382472"/>
              <a:ext cx="1756468" cy="817245"/>
            </a:xfrm>
            <a:prstGeom prst="round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rPr>
                <a:t>3</a:t>
              </a:r>
              <a:endParaRPr kumimoji="0" lang="es-CO" sz="28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Palmares</a:t>
              </a:r>
            </a:p>
          </p:txBody>
        </p:sp>
        <p:pic>
          <p:nvPicPr>
            <p:cNvPr id="80" name="Imagen 79">
              <a:extLst>
                <a:ext uri="{FF2B5EF4-FFF2-40B4-BE49-F238E27FC236}">
                  <a16:creationId xmlns:a16="http://schemas.microsoft.com/office/drawing/2014/main" id="{49768EB0-8CC9-4E9D-8D93-407AD7ABD624}"/>
                </a:ext>
              </a:extLst>
            </p:cNvPr>
            <p:cNvPicPr>
              <a:picLocks noChangeAspect="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087396" y="950395"/>
              <a:ext cx="518353" cy="518353"/>
            </a:xfrm>
            <a:prstGeom prst="rect">
              <a:avLst/>
            </a:prstGeom>
          </p:spPr>
        </p:pic>
      </p:grpSp>
      <p:grpSp>
        <p:nvGrpSpPr>
          <p:cNvPr id="32" name="Grupo 31">
            <a:extLst>
              <a:ext uri="{FF2B5EF4-FFF2-40B4-BE49-F238E27FC236}">
                <a16:creationId xmlns:a16="http://schemas.microsoft.com/office/drawing/2014/main" id="{CFADE724-B9F1-42AE-9715-7BF4DF9D14DB}"/>
              </a:ext>
            </a:extLst>
          </p:cNvPr>
          <p:cNvGrpSpPr/>
          <p:nvPr/>
        </p:nvGrpSpPr>
        <p:grpSpPr>
          <a:xfrm>
            <a:off x="8695014" y="3166326"/>
            <a:ext cx="2176884" cy="1483707"/>
            <a:chOff x="7305902" y="895259"/>
            <a:chExt cx="2176884" cy="1483707"/>
          </a:xfrm>
        </p:grpSpPr>
        <p:sp>
          <p:nvSpPr>
            <p:cNvPr id="33" name="Rectángulo redondeado 89">
              <a:extLst>
                <a:ext uri="{FF2B5EF4-FFF2-40B4-BE49-F238E27FC236}">
                  <a16:creationId xmlns:a16="http://schemas.microsoft.com/office/drawing/2014/main" id="{0A898533-33B8-419C-A1F8-D5E19276F640}"/>
                </a:ext>
              </a:extLst>
            </p:cNvPr>
            <p:cNvSpPr/>
            <p:nvPr/>
          </p:nvSpPr>
          <p:spPr>
            <a:xfrm>
              <a:off x="7305902" y="1561721"/>
              <a:ext cx="2176884" cy="817245"/>
            </a:xfrm>
            <a:prstGeom prst="round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rPr>
                <a:t>46</a:t>
              </a:r>
              <a:endParaRPr kumimoji="0" lang="es-CO" sz="28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Transporte de carga</a:t>
              </a:r>
            </a:p>
          </p:txBody>
        </p:sp>
        <p:pic>
          <p:nvPicPr>
            <p:cNvPr id="34" name="Imagen 33">
              <a:extLst>
                <a:ext uri="{FF2B5EF4-FFF2-40B4-BE49-F238E27FC236}">
                  <a16:creationId xmlns:a16="http://schemas.microsoft.com/office/drawing/2014/main" id="{D0A90649-DA35-4834-9D17-4780CC671CFC}"/>
                </a:ext>
              </a:extLst>
            </p:cNvPr>
            <p:cNvPicPr>
              <a:picLocks noChangeAspect="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052800" y="895259"/>
              <a:ext cx="817245" cy="817245"/>
            </a:xfrm>
            <a:prstGeom prst="rect">
              <a:avLst/>
            </a:prstGeom>
          </p:spPr>
        </p:pic>
      </p:grpSp>
      <p:grpSp>
        <p:nvGrpSpPr>
          <p:cNvPr id="35" name="Grupo 34">
            <a:extLst>
              <a:ext uri="{FF2B5EF4-FFF2-40B4-BE49-F238E27FC236}">
                <a16:creationId xmlns:a16="http://schemas.microsoft.com/office/drawing/2014/main" id="{E1210391-6FE4-4EAE-933E-91E4782EF532}"/>
              </a:ext>
            </a:extLst>
          </p:cNvPr>
          <p:cNvGrpSpPr/>
          <p:nvPr/>
        </p:nvGrpSpPr>
        <p:grpSpPr>
          <a:xfrm>
            <a:off x="1301429" y="4873765"/>
            <a:ext cx="1831652" cy="1481869"/>
            <a:chOff x="3729965" y="951808"/>
            <a:chExt cx="1831652" cy="1481869"/>
          </a:xfrm>
        </p:grpSpPr>
        <p:sp>
          <p:nvSpPr>
            <p:cNvPr id="36" name="Rectángulo redondeado 89">
              <a:extLst>
                <a:ext uri="{FF2B5EF4-FFF2-40B4-BE49-F238E27FC236}">
                  <a16:creationId xmlns:a16="http://schemas.microsoft.com/office/drawing/2014/main" id="{83EBE8AF-6380-4033-80EE-C980CF2E855A}"/>
                </a:ext>
              </a:extLst>
            </p:cNvPr>
            <p:cNvSpPr/>
            <p:nvPr/>
          </p:nvSpPr>
          <p:spPr>
            <a:xfrm>
              <a:off x="3729965" y="1616432"/>
              <a:ext cx="1831652" cy="817245"/>
            </a:xfrm>
            <a:prstGeom prst="round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rPr>
                <a:t>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Construcción</a:t>
              </a:r>
              <a:endPar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pic>
          <p:nvPicPr>
            <p:cNvPr id="37" name="Imagen 36">
              <a:extLst>
                <a:ext uri="{FF2B5EF4-FFF2-40B4-BE49-F238E27FC236}">
                  <a16:creationId xmlns:a16="http://schemas.microsoft.com/office/drawing/2014/main" id="{D79F99EF-C446-4C85-90ED-91485145AF98}"/>
                </a:ext>
              </a:extLst>
            </p:cNvPr>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282406" y="951808"/>
              <a:ext cx="615356" cy="615356"/>
            </a:xfrm>
            <a:prstGeom prst="rect">
              <a:avLst/>
            </a:prstGeom>
          </p:spPr>
        </p:pic>
      </p:grpSp>
    </p:spTree>
    <p:extLst>
      <p:ext uri="{BB962C8B-B14F-4D97-AF65-F5344CB8AC3E}">
        <p14:creationId xmlns:p14="http://schemas.microsoft.com/office/powerpoint/2010/main" val="254718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exto&#10;&#10;Descripción generada automáticamente con confianza media">
            <a:extLst>
              <a:ext uri="{FF2B5EF4-FFF2-40B4-BE49-F238E27FC236}">
                <a16:creationId xmlns:a16="http://schemas.microsoft.com/office/drawing/2014/main" id="{5383EBCE-CEF8-5910-7272-7B67EC7B05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2" name="14 CuadroTexto">
            <a:extLst>
              <a:ext uri="{FF2B5EF4-FFF2-40B4-BE49-F238E27FC236}">
                <a16:creationId xmlns:a16="http://schemas.microsoft.com/office/drawing/2014/main" id="{73FECB90-14DB-488B-BBBA-6725B3EE0BC8}"/>
              </a:ext>
            </a:extLst>
          </p:cNvPr>
          <p:cNvSpPr txBox="1"/>
          <p:nvPr/>
        </p:nvSpPr>
        <p:spPr>
          <a:xfrm>
            <a:off x="1011117" y="375978"/>
            <a:ext cx="9875623" cy="523220"/>
          </a:xfrm>
          <a:prstGeom prst="rect">
            <a:avLst/>
          </a:prstGeom>
          <a:noFill/>
        </p:spPr>
        <p:txBody>
          <a:bodyPr wrap="square">
            <a:spAutoFit/>
          </a:bodyPr>
          <a:lstStyle/>
          <a:p>
            <a:pPr lvl="0">
              <a:defRPr/>
            </a:pPr>
            <a:r>
              <a:rPr lang="es-ES" sz="2800" b="1" dirty="0">
                <a:solidFill>
                  <a:srgbClr val="C00000"/>
                </a:solidFill>
                <a:latin typeface="Arial" panose="020B0604020202020204" pitchFamily="34" charset="0"/>
                <a:ea typeface="Ebrima" panose="02000000000000000000" pitchFamily="2" charset="0"/>
                <a:cs typeface="Arial" panose="020B0604020202020204" pitchFamily="34" charset="0"/>
              </a:rPr>
              <a:t>Yopal: centro de negocios y servicios de Casanare</a:t>
            </a:r>
          </a:p>
        </p:txBody>
      </p:sp>
      <p:sp>
        <p:nvSpPr>
          <p:cNvPr id="56" name="CuadroTexto 8">
            <a:extLst>
              <a:ext uri="{FF2B5EF4-FFF2-40B4-BE49-F238E27FC236}">
                <a16:creationId xmlns:a16="http://schemas.microsoft.com/office/drawing/2014/main" id="{8D1C80AF-87EF-4D3A-977E-7DD1DAAD20F4}"/>
              </a:ext>
            </a:extLst>
          </p:cNvPr>
          <p:cNvSpPr txBox="1"/>
          <p:nvPr/>
        </p:nvSpPr>
        <p:spPr>
          <a:xfrm>
            <a:off x="4770155" y="1296739"/>
            <a:ext cx="2773976" cy="113877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schemeClr val="tx2">
                    <a:lumMod val="50000"/>
                  </a:schemeClr>
                </a:solidFill>
                <a:effectLst/>
                <a:uLnTx/>
                <a:uFillTx/>
                <a:latin typeface="Arial Black" panose="020B0A04020102020204" pitchFamily="34" charset="0"/>
                <a:cs typeface="Arial" panose="020B0604020202020204" pitchFamily="34" charset="0"/>
              </a:rPr>
              <a:t>341</a:t>
            </a:r>
            <a:r>
              <a:rPr kumimoji="0" lang="es-CO" sz="20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 </a:t>
            </a:r>
            <a:r>
              <a:rPr kumimoji="0" lang="es-CO" sz="16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Registros Nacionales de Turismo</a:t>
            </a:r>
            <a:endParaRPr kumimoji="0" lang="es-CO" sz="12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schemeClr val="tx2">
                    <a:lumMod val="50000"/>
                  </a:schemeClr>
                </a:solidFill>
                <a:effectLst/>
                <a:uLnTx/>
                <a:uFillTx/>
                <a:latin typeface="Arial Black" panose="020B0A04020102020204" pitchFamily="34" charset="0"/>
                <a:cs typeface="Arial" panose="020B0604020202020204" pitchFamily="34" charset="0"/>
              </a:rPr>
              <a:t>4</a:t>
            </a:r>
            <a:r>
              <a:rPr kumimoji="0" lang="es-CO" sz="12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 </a:t>
            </a:r>
            <a:r>
              <a:rPr kumimoji="0" lang="es-CO" sz="16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hoteles de cadena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Fuente: CCC  (2022)</a:t>
            </a:r>
          </a:p>
        </p:txBody>
      </p:sp>
      <p:sp>
        <p:nvSpPr>
          <p:cNvPr id="58" name="CuadroTexto 10">
            <a:extLst>
              <a:ext uri="{FF2B5EF4-FFF2-40B4-BE49-F238E27FC236}">
                <a16:creationId xmlns:a16="http://schemas.microsoft.com/office/drawing/2014/main" id="{6C07BC10-2E12-4D81-8720-059A6D455A0B}"/>
              </a:ext>
            </a:extLst>
          </p:cNvPr>
          <p:cNvSpPr txBox="1"/>
          <p:nvPr/>
        </p:nvSpPr>
        <p:spPr>
          <a:xfrm>
            <a:off x="9285705" y="4773676"/>
            <a:ext cx="2454011" cy="89255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chemeClr val="tx2">
                    <a:lumMod val="50000"/>
                  </a:schemeClr>
                </a:solidFill>
                <a:effectLst/>
                <a:uLnTx/>
                <a:uFillTx/>
                <a:latin typeface="Arial Black" panose="020B0A04020102020204" pitchFamily="34" charset="0"/>
                <a:cs typeface="Arial" panose="020B0604020202020204" pitchFamily="34" charset="0"/>
              </a:rPr>
              <a:t>10</a:t>
            </a:r>
            <a:r>
              <a:rPr kumimoji="0" lang="es-CO" sz="20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 </a:t>
            </a:r>
            <a:r>
              <a:rPr kumimoji="0" lang="es-CO" sz="16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concesionarios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de vehículos </a:t>
            </a:r>
            <a:r>
              <a:rPr lang="es-CO" sz="1600" dirty="0">
                <a:solidFill>
                  <a:schemeClr val="tx2">
                    <a:lumMod val="50000"/>
                  </a:schemeClr>
                </a:solidFill>
                <a:latin typeface="Arial" panose="020B0604020202020204" pitchFamily="34" charset="0"/>
                <a:cs typeface="Arial" panose="020B0604020202020204" pitchFamily="34" charset="0"/>
              </a:rPr>
              <a:t>automotores</a:t>
            </a:r>
            <a:endParaRPr kumimoji="0" lang="es-CO" sz="16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endParaRPr>
          </a:p>
        </p:txBody>
      </p:sp>
      <p:sp>
        <p:nvSpPr>
          <p:cNvPr id="59" name="CuadroTexto 12">
            <a:extLst>
              <a:ext uri="{FF2B5EF4-FFF2-40B4-BE49-F238E27FC236}">
                <a16:creationId xmlns:a16="http://schemas.microsoft.com/office/drawing/2014/main" id="{9F9A3210-FF3E-4AF1-9967-935EFFB3E8AC}"/>
              </a:ext>
            </a:extLst>
          </p:cNvPr>
          <p:cNvSpPr txBox="1"/>
          <p:nvPr/>
        </p:nvSpPr>
        <p:spPr>
          <a:xfrm>
            <a:off x="4826340" y="3646179"/>
            <a:ext cx="2527999" cy="153888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2000" b="1" dirty="0">
                <a:solidFill>
                  <a:schemeClr val="tx2">
                    <a:lumMod val="50000"/>
                  </a:schemeClr>
                </a:solidFill>
                <a:latin typeface="Arial Black" panose="020B0A04020102020204" pitchFamily="34" charset="0"/>
                <a:cs typeface="Arial" panose="020B0604020202020204" pitchFamily="34" charset="0"/>
              </a:rPr>
              <a:t>1</a:t>
            </a:r>
            <a:r>
              <a:rPr kumimoji="0" lang="es-CO" sz="2000" b="1" i="0" u="none" strike="noStrike" kern="1200" cap="none" spc="0" normalizeH="0" baseline="0" noProof="0" dirty="0">
                <a:ln>
                  <a:noFill/>
                </a:ln>
                <a:solidFill>
                  <a:schemeClr val="tx2">
                    <a:lumMod val="50000"/>
                  </a:schemeClr>
                </a:solidFill>
                <a:effectLst/>
                <a:uLnTx/>
                <a:uFillTx/>
                <a:latin typeface="Arial Black" panose="020B0A04020102020204" pitchFamily="34" charset="0"/>
                <a:cs typeface="Arial" panose="020B0604020202020204" pitchFamily="34" charset="0"/>
              </a:rPr>
              <a:t> </a:t>
            </a:r>
            <a:r>
              <a:rPr kumimoji="0" lang="es-CO"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Aeropuerto Internacional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tx2">
                    <a:lumMod val="50000"/>
                  </a:schemeClr>
                </a:solidFill>
                <a:latin typeface="Arial" panose="020B0604020202020204" pitchFamily="34" charset="0"/>
                <a:cs typeface="Arial" panose="020B0604020202020204" pitchFamily="34" charset="0"/>
              </a:rPr>
              <a:t>N</a:t>
            </a:r>
            <a:r>
              <a:rPr lang="es-CO" sz="1200" dirty="0">
                <a:solidFill>
                  <a:schemeClr val="tx2">
                    <a:lumMod val="50000"/>
                  </a:schemeClr>
                </a:solidFill>
                <a:latin typeface="Arial" panose="020B0604020202020204" pitchFamily="34" charset="0"/>
                <a:cs typeface="Arial" panose="020B0604020202020204" pitchFamily="34" charset="0"/>
              </a:rPr>
              <a:t>ueva y moderna terminal área</a:t>
            </a:r>
          </a:p>
          <a:p>
            <a:pPr>
              <a:defRPr/>
            </a:pPr>
            <a:r>
              <a:rPr lang="es-CO" sz="2000" b="1" dirty="0">
                <a:solidFill>
                  <a:schemeClr val="tx2">
                    <a:lumMod val="50000"/>
                  </a:schemeClr>
                </a:solidFill>
                <a:latin typeface="Arial Black" panose="020B0A04020102020204" pitchFamily="34" charset="0"/>
                <a:cs typeface="Arial" panose="020B0604020202020204" pitchFamily="34" charset="0"/>
              </a:rPr>
              <a:t>3</a:t>
            </a:r>
            <a:r>
              <a:rPr lang="es-CO" sz="2000" dirty="0">
                <a:solidFill>
                  <a:schemeClr val="tx2">
                    <a:lumMod val="50000"/>
                  </a:schemeClr>
                </a:solidFill>
                <a:latin typeface="Arial Black" panose="020B0A04020102020204" pitchFamily="34" charset="0"/>
                <a:cs typeface="Arial" panose="020B0604020202020204" pitchFamily="34" charset="0"/>
              </a:rPr>
              <a:t> </a:t>
            </a:r>
            <a:r>
              <a:rPr lang="es-CO" sz="2000" dirty="0">
                <a:solidFill>
                  <a:schemeClr val="tx2">
                    <a:lumMod val="50000"/>
                  </a:schemeClr>
                </a:solidFill>
                <a:latin typeface="Arial" panose="020B0604020202020204" pitchFamily="34" charset="0"/>
                <a:cs typeface="Arial" panose="020B0604020202020204" pitchFamily="34" charset="0"/>
              </a:rPr>
              <a:t>Aerolíneas</a:t>
            </a:r>
          </a:p>
          <a:p>
            <a:pPr>
              <a:defRPr/>
            </a:pPr>
            <a:r>
              <a:rPr lang="es-CO" sz="1200" dirty="0" err="1">
                <a:solidFill>
                  <a:schemeClr val="tx2">
                    <a:lumMod val="50000"/>
                  </a:schemeClr>
                </a:solidFill>
                <a:latin typeface="Arial" panose="020B0604020202020204" pitchFamily="34" charset="0"/>
                <a:cs typeface="Arial" panose="020B0604020202020204" pitchFamily="34" charset="0"/>
              </a:rPr>
              <a:t>Latam</a:t>
            </a:r>
            <a:r>
              <a:rPr lang="es-CO" sz="1200" dirty="0">
                <a:solidFill>
                  <a:schemeClr val="tx2">
                    <a:lumMod val="50000"/>
                  </a:schemeClr>
                </a:solidFill>
                <a:latin typeface="Arial" panose="020B0604020202020204" pitchFamily="34" charset="0"/>
                <a:cs typeface="Arial" panose="020B0604020202020204" pitchFamily="34" charset="0"/>
              </a:rPr>
              <a:t>, Avianca, Clic Air</a:t>
            </a:r>
          </a:p>
          <a:p>
            <a:pPr>
              <a:defRPr/>
            </a:pPr>
            <a:endParaRPr lang="es-CO" sz="1200" dirty="0">
              <a:solidFill>
                <a:schemeClr val="tx2">
                  <a:lumMod val="50000"/>
                </a:schemeClr>
              </a:solidFill>
              <a:latin typeface="Arial" panose="020B0604020202020204" pitchFamily="34" charset="0"/>
              <a:cs typeface="Arial" panose="020B0604020202020204" pitchFamily="34" charset="0"/>
            </a:endParaRPr>
          </a:p>
        </p:txBody>
      </p:sp>
      <p:sp>
        <p:nvSpPr>
          <p:cNvPr id="60" name="CuadroTexto 17">
            <a:extLst>
              <a:ext uri="{FF2B5EF4-FFF2-40B4-BE49-F238E27FC236}">
                <a16:creationId xmlns:a16="http://schemas.microsoft.com/office/drawing/2014/main" id="{89E4F87E-271B-475D-9DE0-5D45D24BBA42}"/>
              </a:ext>
            </a:extLst>
          </p:cNvPr>
          <p:cNvSpPr txBox="1"/>
          <p:nvPr/>
        </p:nvSpPr>
        <p:spPr>
          <a:xfrm>
            <a:off x="4851236" y="2727782"/>
            <a:ext cx="2340000" cy="7694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schemeClr val="tx2">
                    <a:lumMod val="50000"/>
                  </a:schemeClr>
                </a:solidFill>
                <a:effectLst/>
                <a:uLnTx/>
                <a:uFillTx/>
                <a:latin typeface="Arial Black" panose="020B0A04020102020204" pitchFamily="34" charset="0"/>
                <a:cs typeface="Arial" panose="020B0604020202020204" pitchFamily="34" charset="0"/>
              </a:rPr>
              <a:t>16</a:t>
            </a:r>
            <a:r>
              <a:rPr kumimoji="0" lang="es-CO" sz="20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 </a:t>
            </a:r>
            <a:r>
              <a:rPr kumimoji="0" lang="es-CO"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bancos</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solidFill>
                  <a:schemeClr val="tx2">
                    <a:lumMod val="50000"/>
                  </a:schemeClr>
                </a:solidFill>
                <a:latin typeface="Arial" panose="020B0604020202020204" pitchFamily="34" charset="0"/>
                <a:cs typeface="Arial" panose="020B0604020202020204" pitchFamily="34" charset="0"/>
              </a:rPr>
              <a:t>20</a:t>
            </a:r>
            <a:r>
              <a:rPr kumimoji="0" lang="es-CO" sz="12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 sucursales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Fuente: CCC (2022)</a:t>
            </a:r>
          </a:p>
        </p:txBody>
      </p:sp>
      <p:sp>
        <p:nvSpPr>
          <p:cNvPr id="62" name="CuadroTexto 14">
            <a:extLst>
              <a:ext uri="{FF2B5EF4-FFF2-40B4-BE49-F238E27FC236}">
                <a16:creationId xmlns:a16="http://schemas.microsoft.com/office/drawing/2014/main" id="{2A825E41-8D84-4F67-9E86-DDA5FC14D0F6}"/>
              </a:ext>
            </a:extLst>
          </p:cNvPr>
          <p:cNvSpPr txBox="1"/>
          <p:nvPr/>
        </p:nvSpPr>
        <p:spPr>
          <a:xfrm>
            <a:off x="9236654" y="3514148"/>
            <a:ext cx="2206696" cy="707886"/>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schemeClr val="tx2">
                    <a:lumMod val="50000"/>
                  </a:schemeClr>
                </a:solidFill>
                <a:effectLst/>
                <a:uLnTx/>
                <a:uFillTx/>
                <a:latin typeface="Arial Black" panose="020B0A04020102020204" pitchFamily="34" charset="0"/>
                <a:cs typeface="Arial" panose="020B0604020202020204" pitchFamily="34" charset="0"/>
              </a:rPr>
              <a:t>7</a:t>
            </a:r>
            <a:r>
              <a:rPr kumimoji="0" lang="es-CO" sz="20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 </a:t>
            </a:r>
            <a:r>
              <a:rPr kumimoji="0" lang="es-CO" sz="16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grandes superficies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chemeClr val="tx2">
                    <a:lumMod val="50000"/>
                  </a:schemeClr>
                </a:solidFill>
                <a:effectLst/>
                <a:uLnTx/>
                <a:uFillTx/>
                <a:latin typeface="Arial Black" panose="020B0A04020102020204" pitchFamily="34" charset="0"/>
                <a:cs typeface="Arial" panose="020B0604020202020204" pitchFamily="34" charset="0"/>
              </a:rPr>
              <a:t>4</a:t>
            </a:r>
            <a:r>
              <a:rPr kumimoji="0" lang="es-CO" sz="20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 </a:t>
            </a:r>
            <a:r>
              <a:rPr kumimoji="0" lang="es-CO" sz="16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centro comerciales</a:t>
            </a:r>
            <a:endParaRPr kumimoji="0" lang="es-CO" sz="12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endParaRPr>
          </a:p>
        </p:txBody>
      </p:sp>
      <p:sp>
        <p:nvSpPr>
          <p:cNvPr id="63" name="CuadroTexto 20">
            <a:extLst>
              <a:ext uri="{FF2B5EF4-FFF2-40B4-BE49-F238E27FC236}">
                <a16:creationId xmlns:a16="http://schemas.microsoft.com/office/drawing/2014/main" id="{B201CB1E-5E8F-4036-B678-D7934181682A}"/>
              </a:ext>
            </a:extLst>
          </p:cNvPr>
          <p:cNvSpPr txBox="1"/>
          <p:nvPr/>
        </p:nvSpPr>
        <p:spPr>
          <a:xfrm>
            <a:off x="9236654" y="1394696"/>
            <a:ext cx="2503062" cy="1692771"/>
          </a:xfrm>
          <a:prstGeom prst="rect">
            <a:avLst/>
          </a:prstGeom>
          <a:noFill/>
        </p:spPr>
        <p:txBody>
          <a:bodyPr wrap="square" rtlCol="0" anchor="ctr">
            <a:spAutoFit/>
          </a:bodyPr>
          <a:lstStyle/>
          <a:p>
            <a:pPr marL="0" marR="0" lvl="0" indent="0" algn="l" defTabSz="914400" rtl="0" eaLnBrk="1" fontAlgn="auto" latinLnBrk="0" hangingPunct="1">
              <a:lnSpc>
                <a:spcPct val="100000"/>
              </a:lnSpc>
              <a:buClrTx/>
              <a:buSzTx/>
              <a:buFontTx/>
              <a:buNone/>
              <a:tabLst/>
              <a:defRPr/>
            </a:pPr>
            <a:r>
              <a:rPr lang="es-CO" sz="2000" b="1" dirty="0">
                <a:solidFill>
                  <a:schemeClr val="tx2">
                    <a:lumMod val="50000"/>
                  </a:schemeClr>
                </a:solidFill>
                <a:latin typeface="Arial Black" panose="020B0A04020102020204" pitchFamily="34" charset="0"/>
                <a:cs typeface="Arial" panose="020B0604020202020204" pitchFamily="34" charset="0"/>
              </a:rPr>
              <a:t>1 </a:t>
            </a:r>
            <a:r>
              <a:rPr lang="es-CO" sz="1600" dirty="0">
                <a:solidFill>
                  <a:schemeClr val="tx2">
                    <a:lumMod val="50000"/>
                  </a:schemeClr>
                </a:solidFill>
                <a:latin typeface="Arial" panose="020B0604020202020204" pitchFamily="34" charset="0"/>
                <a:cs typeface="Arial" panose="020B0604020202020204" pitchFamily="34" charset="0"/>
              </a:rPr>
              <a:t>Universidad Pública</a:t>
            </a:r>
          </a:p>
          <a:p>
            <a:pPr marL="0" marR="0" lvl="0" indent="0" algn="l" defTabSz="914400" rtl="0" eaLnBrk="1" fontAlgn="auto" latinLnBrk="0" hangingPunct="1">
              <a:lnSpc>
                <a:spcPct val="100000"/>
              </a:lnSpc>
              <a:buClrTx/>
              <a:buSzTx/>
              <a:buFontTx/>
              <a:buNone/>
              <a:tabLst/>
              <a:defRPr/>
            </a:pPr>
            <a:r>
              <a:rPr kumimoji="0" lang="es-ES" sz="2000" b="0" i="0" u="none" strike="noStrike" kern="1200" cap="none" spc="0" normalizeH="0" baseline="0" noProof="0" dirty="0">
                <a:ln>
                  <a:noFill/>
                </a:ln>
                <a:solidFill>
                  <a:schemeClr val="tx2">
                    <a:lumMod val="50000"/>
                  </a:schemeClr>
                </a:solidFill>
                <a:effectLst/>
                <a:uLnTx/>
                <a:uFillTx/>
                <a:latin typeface="Arial Black" panose="020B0A04020102020204" pitchFamily="34" charset="0"/>
                <a:cs typeface="Arial" panose="020B0604020202020204" pitchFamily="34" charset="0"/>
              </a:rPr>
              <a:t>1</a:t>
            </a:r>
            <a:r>
              <a:rPr kumimoji="0" lang="es-CO" sz="2000" b="0" i="0" u="none" strike="noStrike" kern="1200" cap="none" spc="0" normalizeH="0" baseline="0" noProof="0" dirty="0">
                <a:ln>
                  <a:noFill/>
                </a:ln>
                <a:solidFill>
                  <a:schemeClr val="tx2">
                    <a:lumMod val="50000"/>
                  </a:schemeClr>
                </a:solidFill>
                <a:effectLst/>
                <a:uLnTx/>
                <a:uFillTx/>
                <a:latin typeface="Arial Black" panose="020B0A04020102020204" pitchFamily="34" charset="0"/>
                <a:cs typeface="Arial" panose="020B0604020202020204" pitchFamily="34" charset="0"/>
              </a:rPr>
              <a:t>9 </a:t>
            </a:r>
            <a:r>
              <a:rPr kumimoji="0" lang="es-CO" sz="1600" b="0" i="0" u="none" strike="noStrike" kern="1200" cap="none" spc="0" normalizeH="0" baseline="0" noProof="0" dirty="0" err="1">
                <a:ln>
                  <a:noFill/>
                </a:ln>
                <a:solidFill>
                  <a:schemeClr val="tx2">
                    <a:lumMod val="50000"/>
                  </a:schemeClr>
                </a:solidFill>
                <a:effectLst/>
                <a:uLnTx/>
                <a:uFillTx/>
                <a:latin typeface="Arial" panose="020B0604020202020204" pitchFamily="34" charset="0"/>
                <a:cs typeface="Arial" panose="020B0604020202020204" pitchFamily="34" charset="0"/>
              </a:rPr>
              <a:t>Uni</a:t>
            </a:r>
            <a:r>
              <a:rPr lang="es-CO" sz="1600" dirty="0" err="1">
                <a:solidFill>
                  <a:schemeClr val="tx2">
                    <a:lumMod val="50000"/>
                  </a:schemeClr>
                </a:solidFill>
                <a:latin typeface="Arial" panose="020B0604020202020204" pitchFamily="34" charset="0"/>
                <a:cs typeface="Arial" panose="020B0604020202020204" pitchFamily="34" charset="0"/>
              </a:rPr>
              <a:t>versidades</a:t>
            </a:r>
            <a:r>
              <a:rPr lang="es-CO" sz="1600" dirty="0">
                <a:solidFill>
                  <a:schemeClr val="tx2">
                    <a:lumMod val="50000"/>
                  </a:schemeClr>
                </a:solidFill>
                <a:latin typeface="Arial" panose="020B0604020202020204" pitchFamily="34" charset="0"/>
                <a:cs typeface="Arial" panose="020B0604020202020204" pitchFamily="34" charset="0"/>
              </a:rPr>
              <a:t> privadas         </a:t>
            </a:r>
          </a:p>
          <a:p>
            <a:pPr lvl="0">
              <a:defRPr/>
            </a:pPr>
            <a:r>
              <a:rPr lang="es-CO" sz="2000" b="1" dirty="0">
                <a:solidFill>
                  <a:schemeClr val="tx2">
                    <a:lumMod val="50000"/>
                  </a:schemeClr>
                </a:solidFill>
                <a:latin typeface="Arial Black" panose="020B0A04020102020204" pitchFamily="34" charset="0"/>
                <a:cs typeface="Arial" panose="020B0604020202020204" pitchFamily="34" charset="0"/>
              </a:rPr>
              <a:t>107</a:t>
            </a:r>
            <a:r>
              <a:rPr lang="es-CO" sz="1600" b="1" dirty="0">
                <a:solidFill>
                  <a:schemeClr val="tx2">
                    <a:lumMod val="50000"/>
                  </a:schemeClr>
                </a:solidFill>
                <a:latin typeface="Arial Black" panose="020B0A04020102020204" pitchFamily="34" charset="0"/>
                <a:cs typeface="Arial" panose="020B0604020202020204" pitchFamily="34" charset="0"/>
              </a:rPr>
              <a:t> </a:t>
            </a:r>
            <a:r>
              <a:rPr lang="es-CO" sz="1600" dirty="0">
                <a:solidFill>
                  <a:schemeClr val="tx2">
                    <a:lumMod val="50000"/>
                  </a:schemeClr>
                </a:solidFill>
                <a:latin typeface="Arial" panose="020B0604020202020204" pitchFamily="34" charset="0"/>
                <a:cs typeface="Arial" panose="020B0604020202020204" pitchFamily="34" charset="0"/>
              </a:rPr>
              <a:t>Programas pregrado y postgrado</a:t>
            </a:r>
          </a:p>
          <a:p>
            <a:pPr marL="0" marR="0" lvl="0" indent="0" algn="l" defTabSz="914400" rtl="0" eaLnBrk="1" fontAlgn="auto" latinLnBrk="0" hangingPunct="1">
              <a:lnSpc>
                <a:spcPct val="100000"/>
              </a:lnSpc>
              <a:buClrTx/>
              <a:buSzTx/>
              <a:buFontTx/>
              <a:buNone/>
              <a:tabLst/>
              <a:defRPr/>
            </a:pPr>
            <a:r>
              <a:rPr kumimoji="0" lang="es-CO" sz="1200" b="0" i="0" u="none" strike="noStrike" kern="1200" cap="none" spc="0" normalizeH="0" baseline="0" noProof="0" dirty="0">
                <a:ln>
                  <a:noFill/>
                </a:ln>
                <a:solidFill>
                  <a:schemeClr val="tx2">
                    <a:lumMod val="50000"/>
                  </a:schemeClr>
                </a:solidFill>
                <a:effectLst/>
                <a:uLnTx/>
                <a:uFillTx/>
                <a:latin typeface="Arial" panose="020B0604020202020204" pitchFamily="34" charset="0"/>
                <a:cs typeface="Arial" panose="020B0604020202020204" pitchFamily="34" charset="0"/>
              </a:rPr>
              <a:t>Fuente: MEN – SNIES (2023)</a:t>
            </a:r>
          </a:p>
        </p:txBody>
      </p:sp>
      <p:pic>
        <p:nvPicPr>
          <p:cNvPr id="65" name="Picture 3" descr="C:\Users\Juli\Downloads\store.png">
            <a:extLst>
              <a:ext uri="{FF2B5EF4-FFF2-40B4-BE49-F238E27FC236}">
                <a16:creationId xmlns:a16="http://schemas.microsoft.com/office/drawing/2014/main" id="{C6133195-D97F-4692-8004-B9BCEBB8303B}"/>
              </a:ext>
            </a:extLst>
          </p:cNvPr>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03351" y="3402328"/>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C:\Users\Juli\Downloads\bank.png">
            <a:extLst>
              <a:ext uri="{FF2B5EF4-FFF2-40B4-BE49-F238E27FC236}">
                <a16:creationId xmlns:a16="http://schemas.microsoft.com/office/drawing/2014/main" id="{85FDF9B5-F609-4FE0-8C61-62D849742D78}"/>
              </a:ext>
            </a:extLst>
          </p:cNvPr>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88926" y="2572503"/>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 descr="C:\Users\Juli\Downloads\university.png">
            <a:extLst>
              <a:ext uri="{FF2B5EF4-FFF2-40B4-BE49-F238E27FC236}">
                <a16:creationId xmlns:a16="http://schemas.microsoft.com/office/drawing/2014/main" id="{22DC55F3-C093-492B-9FA3-38BCEBBADD05}"/>
              </a:ext>
            </a:extLst>
          </p:cNvPr>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94714" y="1700628"/>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C:\Users\Juli\Downloads\flight.png">
            <a:extLst>
              <a:ext uri="{FF2B5EF4-FFF2-40B4-BE49-F238E27FC236}">
                <a16:creationId xmlns:a16="http://schemas.microsoft.com/office/drawing/2014/main" id="{F738D829-90B6-40E3-95CF-54BE6F5F722E}"/>
              </a:ext>
            </a:extLst>
          </p:cNvPr>
          <p:cNvPicPr>
            <a:picLocks noChangeAspect="1" noChangeArrowheads="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77094" y="3875617"/>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7" descr="C:\Users\Juli\Downloads\car-electronics.png">
            <a:extLst>
              <a:ext uri="{FF2B5EF4-FFF2-40B4-BE49-F238E27FC236}">
                <a16:creationId xmlns:a16="http://schemas.microsoft.com/office/drawing/2014/main" id="{994FF868-BF50-4C44-B044-C93F2E1AB87E}"/>
              </a:ext>
            </a:extLst>
          </p:cNvPr>
          <p:cNvPicPr>
            <a:picLocks noChangeAspect="1" noChangeArrowheads="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03351" y="4722581"/>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71" name="Rectángulo 70">
            <a:extLst>
              <a:ext uri="{FF2B5EF4-FFF2-40B4-BE49-F238E27FC236}">
                <a16:creationId xmlns:a16="http://schemas.microsoft.com/office/drawing/2014/main" id="{2EC70A21-05E4-484B-8031-5ACC1B943E2D}"/>
              </a:ext>
            </a:extLst>
          </p:cNvPr>
          <p:cNvSpPr/>
          <p:nvPr/>
        </p:nvSpPr>
        <p:spPr>
          <a:xfrm>
            <a:off x="701776" y="2087536"/>
            <a:ext cx="2527999" cy="2554545"/>
          </a:xfrm>
          <a:prstGeom prst="rect">
            <a:avLst/>
          </a:prstGeom>
          <a:solidFill>
            <a:schemeClr val="accent5">
              <a:lumMod val="20000"/>
              <a:lumOff val="80000"/>
            </a:schemeClr>
          </a:solidFill>
        </p:spPr>
        <p:txBody>
          <a:bodyPr wrap="square">
            <a:spAutoFit/>
          </a:bodyPr>
          <a:lstStyle/>
          <a:p>
            <a:pPr lvl="0" algn="ctr">
              <a:defRPr/>
            </a:pPr>
            <a:r>
              <a:rPr lang="es-CO" sz="1600" dirty="0">
                <a:solidFill>
                  <a:schemeClr val="tx2">
                    <a:lumMod val="50000"/>
                  </a:schemeClr>
                </a:solidFill>
                <a:latin typeface="Arial" panose="020B0604020202020204" pitchFamily="34" charset="0"/>
                <a:cs typeface="Arial" panose="020B0604020202020204" pitchFamily="34" charset="0"/>
              </a:rPr>
              <a:t>Yopal, capital del departamento de Casanare</a:t>
            </a:r>
          </a:p>
          <a:p>
            <a:pPr lvl="0" algn="ctr">
              <a:defRPr/>
            </a:pPr>
            <a:r>
              <a:rPr lang="es-CO" sz="1600" dirty="0">
                <a:solidFill>
                  <a:schemeClr val="tx2">
                    <a:lumMod val="50000"/>
                  </a:schemeClr>
                </a:solidFill>
                <a:latin typeface="Arial" panose="020B0604020202020204" pitchFamily="34" charset="0"/>
                <a:cs typeface="Arial" panose="020B0604020202020204" pitchFamily="34" charset="0"/>
              </a:rPr>
              <a:t>Cuenta con una amplia oferta de bienes y servicios financieros, comerciales y corporativos para desarrollar negocios.</a:t>
            </a:r>
          </a:p>
          <a:p>
            <a:pPr lvl="0" algn="ctr">
              <a:defRPr/>
            </a:pPr>
            <a:endParaRPr lang="es-CO" sz="1600" dirty="0">
              <a:solidFill>
                <a:schemeClr val="tx2">
                  <a:lumMod val="50000"/>
                </a:schemeClr>
              </a:solidFill>
              <a:latin typeface="Arial" panose="020B0604020202020204" pitchFamily="34" charset="0"/>
              <a:cs typeface="Arial" panose="020B0604020202020204" pitchFamily="34" charset="0"/>
            </a:endParaRPr>
          </a:p>
        </p:txBody>
      </p:sp>
      <p:pic>
        <p:nvPicPr>
          <p:cNvPr id="72" name="Imagen 71">
            <a:extLst>
              <a:ext uri="{FF2B5EF4-FFF2-40B4-BE49-F238E27FC236}">
                <a16:creationId xmlns:a16="http://schemas.microsoft.com/office/drawing/2014/main" id="{E9FC8A08-92A1-4981-AC0C-04F676283CF9}"/>
              </a:ext>
            </a:extLst>
          </p:cNvPr>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488926" y="1340121"/>
            <a:ext cx="900000" cy="900000"/>
          </a:xfrm>
          <a:prstGeom prst="rect">
            <a:avLst/>
          </a:prstGeom>
        </p:spPr>
      </p:pic>
      <p:sp>
        <p:nvSpPr>
          <p:cNvPr id="74" name="Rectángulo redondeado 89">
            <a:extLst>
              <a:ext uri="{FF2B5EF4-FFF2-40B4-BE49-F238E27FC236}">
                <a16:creationId xmlns:a16="http://schemas.microsoft.com/office/drawing/2014/main" id="{627B8CED-71E5-4982-A61E-F918DAC707B7}"/>
              </a:ext>
            </a:extLst>
          </p:cNvPr>
          <p:cNvSpPr/>
          <p:nvPr/>
        </p:nvSpPr>
        <p:spPr>
          <a:xfrm>
            <a:off x="4831782" y="5335947"/>
            <a:ext cx="2269296" cy="715089"/>
          </a:xfrm>
          <a:prstGeom prst="roundRect">
            <a:avLst/>
          </a:prstGeom>
          <a:noFill/>
          <a:ln>
            <a:no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rPr>
              <a:t>131</a:t>
            </a:r>
            <a:r>
              <a:rPr kumimoji="0" lang="es-CO" sz="16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Instituciones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Prestadoras de Salud</a:t>
            </a:r>
            <a:endPar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pic>
        <p:nvPicPr>
          <p:cNvPr id="75" name="Imagen 74">
            <a:extLst>
              <a:ext uri="{FF2B5EF4-FFF2-40B4-BE49-F238E27FC236}">
                <a16:creationId xmlns:a16="http://schemas.microsoft.com/office/drawing/2014/main" id="{6F1C9C96-9139-4989-8904-F022BB643912}"/>
              </a:ext>
            </a:extLst>
          </p:cNvPr>
          <p:cNvPicPr>
            <a:picLocks noChangeAspect="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99382" y="5171126"/>
            <a:ext cx="900000" cy="923034"/>
          </a:xfrm>
          <a:prstGeom prst="rect">
            <a:avLst/>
          </a:prstGeom>
        </p:spPr>
      </p:pic>
    </p:spTree>
    <p:extLst>
      <p:ext uri="{BB962C8B-B14F-4D97-AF65-F5344CB8AC3E}">
        <p14:creationId xmlns:p14="http://schemas.microsoft.com/office/powerpoint/2010/main" val="2937032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exto&#10;&#10;Descripción generada automáticamente con confianza media">
            <a:extLst>
              <a:ext uri="{FF2B5EF4-FFF2-40B4-BE49-F238E27FC236}">
                <a16:creationId xmlns:a16="http://schemas.microsoft.com/office/drawing/2014/main" id="{2EA3FF45-0A98-0132-6737-F529531E3B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2" name="14 CuadroTexto">
            <a:extLst>
              <a:ext uri="{FF2B5EF4-FFF2-40B4-BE49-F238E27FC236}">
                <a16:creationId xmlns:a16="http://schemas.microsoft.com/office/drawing/2014/main" id="{73FECB90-14DB-488B-BBBA-6725B3EE0BC8}"/>
              </a:ext>
            </a:extLst>
          </p:cNvPr>
          <p:cNvSpPr txBox="1"/>
          <p:nvPr/>
        </p:nvSpPr>
        <p:spPr>
          <a:xfrm>
            <a:off x="638890" y="399883"/>
            <a:ext cx="98180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2800" b="1" dirty="0">
                <a:solidFill>
                  <a:srgbClr val="C00000"/>
                </a:solidFill>
                <a:latin typeface="Arial" panose="020B0604020202020204" pitchFamily="34" charset="0"/>
                <a:ea typeface="Ebrima" panose="02000000000000000000" pitchFamily="2" charset="0"/>
                <a:cs typeface="Arial" panose="020B0604020202020204" pitchFamily="34" charset="0"/>
              </a:rPr>
              <a:t>Tejido Empresarial</a:t>
            </a:r>
            <a:r>
              <a:rPr kumimoji="0" lang="es-CO" sz="2800" b="1" i="0" u="none" strike="noStrike" kern="1200" cap="none" spc="0" normalizeH="0" baseline="0" noProof="0" dirty="0">
                <a:ln>
                  <a:noFill/>
                </a:ln>
                <a:solidFill>
                  <a:srgbClr val="C00000"/>
                </a:solidFill>
                <a:effectLst/>
                <a:uLnTx/>
                <a:uFillTx/>
                <a:latin typeface="Arial" panose="020B0604020202020204" pitchFamily="34" charset="0"/>
                <a:ea typeface="Ebrima" panose="02000000000000000000" pitchFamily="2" charset="0"/>
                <a:cs typeface="Arial" panose="020B0604020202020204" pitchFamily="34" charset="0"/>
              </a:rPr>
              <a:t> Economía Popular Yopal 2022</a:t>
            </a:r>
          </a:p>
        </p:txBody>
      </p:sp>
      <p:pic>
        <p:nvPicPr>
          <p:cNvPr id="59" name="Imagen 58">
            <a:extLst>
              <a:ext uri="{FF2B5EF4-FFF2-40B4-BE49-F238E27FC236}">
                <a16:creationId xmlns:a16="http://schemas.microsoft.com/office/drawing/2014/main" id="{DF02642A-ED1D-453B-9968-8E94CDFF1C68}"/>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60024" y="1010765"/>
            <a:ext cx="700916" cy="700916"/>
          </a:xfrm>
          <a:prstGeom prst="rect">
            <a:avLst/>
          </a:prstGeom>
        </p:spPr>
      </p:pic>
      <p:sp>
        <p:nvSpPr>
          <p:cNvPr id="7" name="Elipse 6">
            <a:extLst>
              <a:ext uri="{FF2B5EF4-FFF2-40B4-BE49-F238E27FC236}">
                <a16:creationId xmlns:a16="http://schemas.microsoft.com/office/drawing/2014/main" id="{61A53D90-D088-4958-9157-4BE8A8E33CCD}"/>
              </a:ext>
            </a:extLst>
          </p:cNvPr>
          <p:cNvSpPr/>
          <p:nvPr/>
        </p:nvSpPr>
        <p:spPr>
          <a:xfrm>
            <a:off x="1689382" y="5790225"/>
            <a:ext cx="693990" cy="610516"/>
          </a:xfrm>
          <a:prstGeom prst="ellipse">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Elipse 7">
            <a:extLst>
              <a:ext uri="{FF2B5EF4-FFF2-40B4-BE49-F238E27FC236}">
                <a16:creationId xmlns:a16="http://schemas.microsoft.com/office/drawing/2014/main" id="{E78E886C-2136-437B-989D-9055A591FF62}"/>
              </a:ext>
            </a:extLst>
          </p:cNvPr>
          <p:cNvSpPr/>
          <p:nvPr/>
        </p:nvSpPr>
        <p:spPr>
          <a:xfrm>
            <a:off x="773850" y="5164975"/>
            <a:ext cx="693990" cy="610516"/>
          </a:xfrm>
          <a:prstGeom prst="ellipse">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ángulo 8">
            <a:extLst>
              <a:ext uri="{FF2B5EF4-FFF2-40B4-BE49-F238E27FC236}">
                <a16:creationId xmlns:a16="http://schemas.microsoft.com/office/drawing/2014/main" id="{57BC9C77-DF19-4940-8E50-ACC73E275FAF}"/>
              </a:ext>
            </a:extLst>
          </p:cNvPr>
          <p:cNvSpPr/>
          <p:nvPr/>
        </p:nvSpPr>
        <p:spPr>
          <a:xfrm>
            <a:off x="5225516" y="1353344"/>
            <a:ext cx="5923863" cy="3933184"/>
          </a:xfrm>
          <a:prstGeom prst="rect">
            <a:avLst/>
          </a:prstGeom>
          <a:solidFill>
            <a:srgbClr val="A5A5A5">
              <a:lumMod val="20000"/>
              <a:lumOff val="80000"/>
            </a:srgbClr>
          </a:solidFill>
          <a:ln w="12700" cap="flat" cmpd="sng" algn="ctr">
            <a:noFill/>
            <a:prstDash val="solid"/>
            <a:miter lim="800000"/>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9F47F1D5-3871-4754-9D8D-EF19FD0F6898}"/>
              </a:ext>
            </a:extLst>
          </p:cNvPr>
          <p:cNvSpPr txBox="1"/>
          <p:nvPr/>
        </p:nvSpPr>
        <p:spPr>
          <a:xfrm>
            <a:off x="1463390" y="1694278"/>
            <a:ext cx="2728686" cy="677108"/>
          </a:xfrm>
          <a:prstGeom prst="rect">
            <a:avLst/>
          </a:prstGeom>
          <a:noFill/>
        </p:spPr>
        <p:txBody>
          <a:bodyPr wrap="square" rtlCol="0">
            <a:spAutoFit/>
          </a:bodyPr>
          <a:lstStyle/>
          <a:p>
            <a:pPr algn="ctr"/>
            <a:r>
              <a:rPr lang="es-ES" sz="1400" dirty="0">
                <a:solidFill>
                  <a:prstClr val="black"/>
                </a:solidFill>
                <a:latin typeface="Arial" panose="020B0604020202020204" pitchFamily="34" charset="0"/>
                <a:cs typeface="Arial" panose="020B0604020202020204" pitchFamily="34" charset="0"/>
              </a:rPr>
              <a:t>UNIDADES PRODUCTIVA </a:t>
            </a:r>
          </a:p>
          <a:p>
            <a:pPr algn="ctr"/>
            <a:r>
              <a:rPr lang="es-ES" sz="1200" dirty="0">
                <a:solidFill>
                  <a:prstClr val="black"/>
                </a:solidFill>
                <a:latin typeface="Arial" panose="020B0604020202020204" pitchFamily="34" charset="0"/>
                <a:cs typeface="Arial" panose="020B0604020202020204" pitchFamily="34" charset="0"/>
              </a:rPr>
              <a:t>Economía Popular</a:t>
            </a:r>
          </a:p>
          <a:p>
            <a:pPr algn="ctr"/>
            <a:r>
              <a:rPr lang="es-ES" sz="1200" dirty="0">
                <a:solidFill>
                  <a:prstClr val="black"/>
                </a:solidFill>
                <a:latin typeface="Arial" panose="020B0604020202020204" pitchFamily="34" charset="0"/>
                <a:cs typeface="Arial" panose="020B0604020202020204" pitchFamily="34" charset="0"/>
              </a:rPr>
              <a:t>(</a:t>
            </a:r>
            <a:r>
              <a:rPr lang="es-ES" sz="1200" b="1" dirty="0">
                <a:solidFill>
                  <a:prstClr val="black"/>
                </a:solidFill>
                <a:latin typeface="Arial" panose="020B0604020202020204" pitchFamily="34" charset="0"/>
                <a:cs typeface="Arial" panose="020B0604020202020204" pitchFamily="34" charset="0"/>
              </a:rPr>
              <a:t>20% </a:t>
            </a:r>
            <a:r>
              <a:rPr lang="es-ES" sz="1200" dirty="0">
                <a:solidFill>
                  <a:prstClr val="black"/>
                </a:solidFill>
                <a:latin typeface="Arial" panose="020B0604020202020204" pitchFamily="34" charset="0"/>
                <a:cs typeface="Arial" panose="020B0604020202020204" pitchFamily="34" charset="0"/>
              </a:rPr>
              <a:t>tejido empresarial Yopal)</a:t>
            </a:r>
          </a:p>
        </p:txBody>
      </p:sp>
      <p:sp>
        <p:nvSpPr>
          <p:cNvPr id="11" name="CuadroTexto 10">
            <a:extLst>
              <a:ext uri="{FF2B5EF4-FFF2-40B4-BE49-F238E27FC236}">
                <a16:creationId xmlns:a16="http://schemas.microsoft.com/office/drawing/2014/main" id="{3262E4B1-3DD1-40F1-860C-62E160B1E9C9}"/>
              </a:ext>
            </a:extLst>
          </p:cNvPr>
          <p:cNvSpPr txBox="1"/>
          <p:nvPr/>
        </p:nvSpPr>
        <p:spPr>
          <a:xfrm>
            <a:off x="2057597" y="1085346"/>
            <a:ext cx="1550424" cy="707886"/>
          </a:xfrm>
          <a:prstGeom prst="rect">
            <a:avLst/>
          </a:prstGeom>
          <a:noFill/>
        </p:spPr>
        <p:txBody>
          <a:bodyPr wrap="none" rtlCol="0">
            <a:spAutoFit/>
          </a:bodyPr>
          <a:lstStyle/>
          <a:p>
            <a:r>
              <a:rPr lang="es-ES" sz="4000" b="1" dirty="0">
                <a:solidFill>
                  <a:srgbClr val="E7E6E6">
                    <a:lumMod val="25000"/>
                  </a:srgbClr>
                </a:solidFill>
                <a:latin typeface="Arial Black" panose="020B0A04020102020204" pitchFamily="34" charset="0"/>
                <a:cs typeface="Arial" panose="020B0604020202020204" pitchFamily="34" charset="0"/>
              </a:rPr>
              <a:t>2372</a:t>
            </a:r>
            <a:endParaRPr lang="es-CO" sz="4000" b="1" dirty="0">
              <a:solidFill>
                <a:srgbClr val="E7E6E6">
                  <a:lumMod val="25000"/>
                </a:srgbClr>
              </a:solidFill>
              <a:latin typeface="Arial Black" panose="020B0A04020102020204" pitchFamily="34" charset="0"/>
              <a:cs typeface="Arial" panose="020B0604020202020204" pitchFamily="34" charset="0"/>
            </a:endParaRPr>
          </a:p>
        </p:txBody>
      </p:sp>
      <p:graphicFrame>
        <p:nvGraphicFramePr>
          <p:cNvPr id="12" name="Gráfico 11">
            <a:extLst>
              <a:ext uri="{FF2B5EF4-FFF2-40B4-BE49-F238E27FC236}">
                <a16:creationId xmlns:a16="http://schemas.microsoft.com/office/drawing/2014/main" id="{9D17650C-164A-4073-9468-6B888A0F54C1}"/>
              </a:ext>
            </a:extLst>
          </p:cNvPr>
          <p:cNvGraphicFramePr/>
          <p:nvPr/>
        </p:nvGraphicFramePr>
        <p:xfrm>
          <a:off x="1365838" y="2785665"/>
          <a:ext cx="2471489" cy="2181902"/>
        </p:xfrm>
        <a:graphic>
          <a:graphicData uri="http://schemas.openxmlformats.org/drawingml/2006/chart">
            <c:chart xmlns:c="http://schemas.openxmlformats.org/drawingml/2006/chart" xmlns:r="http://schemas.openxmlformats.org/officeDocument/2006/relationships" r:id="rId5"/>
          </a:graphicData>
        </a:graphic>
      </p:graphicFrame>
      <p:sp>
        <p:nvSpPr>
          <p:cNvPr id="13" name="Rectángulo 12">
            <a:extLst>
              <a:ext uri="{FF2B5EF4-FFF2-40B4-BE49-F238E27FC236}">
                <a16:creationId xmlns:a16="http://schemas.microsoft.com/office/drawing/2014/main" id="{062918F0-76C4-4622-AD2A-AB5899A3F6B3}"/>
              </a:ext>
            </a:extLst>
          </p:cNvPr>
          <p:cNvSpPr/>
          <p:nvPr/>
        </p:nvSpPr>
        <p:spPr>
          <a:xfrm>
            <a:off x="5865631" y="1821919"/>
            <a:ext cx="840295" cy="276999"/>
          </a:xfrm>
          <a:prstGeom prst="rect">
            <a:avLst/>
          </a:prstGeom>
        </p:spPr>
        <p:txBody>
          <a:bodyPr wrap="none">
            <a:spAutoFit/>
          </a:bodyPr>
          <a:lstStyle/>
          <a:p>
            <a:r>
              <a:rPr lang="es-CO" sz="1200" dirty="0">
                <a:solidFill>
                  <a:prstClr val="black"/>
                </a:solidFill>
                <a:latin typeface="Arial" panose="020B0604020202020204" pitchFamily="34" charset="0"/>
                <a:cs typeface="Arial" panose="020B0604020202020204" pitchFamily="34" charset="0"/>
              </a:rPr>
              <a:t>Comercio</a:t>
            </a:r>
          </a:p>
        </p:txBody>
      </p:sp>
      <p:sp>
        <p:nvSpPr>
          <p:cNvPr id="14" name="CuadroTexto 13">
            <a:extLst>
              <a:ext uri="{FF2B5EF4-FFF2-40B4-BE49-F238E27FC236}">
                <a16:creationId xmlns:a16="http://schemas.microsoft.com/office/drawing/2014/main" id="{15FD9678-F912-4886-8C3F-4447919ED293}"/>
              </a:ext>
            </a:extLst>
          </p:cNvPr>
          <p:cNvSpPr txBox="1"/>
          <p:nvPr/>
        </p:nvSpPr>
        <p:spPr>
          <a:xfrm>
            <a:off x="5875249" y="1411140"/>
            <a:ext cx="1021433" cy="523220"/>
          </a:xfrm>
          <a:prstGeom prst="rect">
            <a:avLst/>
          </a:prstGeom>
          <a:noFill/>
        </p:spPr>
        <p:txBody>
          <a:bodyPr wrap="none" rtlCol="0">
            <a:spAutoFit/>
          </a:bodyPr>
          <a:lstStyle/>
          <a:p>
            <a:r>
              <a:rPr lang="es-ES" sz="2800" dirty="0">
                <a:solidFill>
                  <a:prstClr val="black"/>
                </a:solidFill>
                <a:latin typeface="Arial Black" panose="020B0A04020102020204" pitchFamily="34" charset="0"/>
                <a:cs typeface="Arial" panose="020B0604020202020204" pitchFamily="34" charset="0"/>
              </a:rPr>
              <a:t>37%</a:t>
            </a:r>
            <a:endParaRPr lang="es-CO" sz="2800" dirty="0">
              <a:solidFill>
                <a:prstClr val="black"/>
              </a:solidFill>
              <a:latin typeface="Arial Black" panose="020B0A04020102020204" pitchFamily="34" charset="0"/>
              <a:cs typeface="Arial" panose="020B0604020202020204" pitchFamily="34" charset="0"/>
            </a:endParaRPr>
          </a:p>
        </p:txBody>
      </p:sp>
      <p:sp>
        <p:nvSpPr>
          <p:cNvPr id="15" name="Rectángulo 14">
            <a:extLst>
              <a:ext uri="{FF2B5EF4-FFF2-40B4-BE49-F238E27FC236}">
                <a16:creationId xmlns:a16="http://schemas.microsoft.com/office/drawing/2014/main" id="{8DEB0CEB-3804-4161-9EE1-133A802C1AEC}"/>
              </a:ext>
            </a:extLst>
          </p:cNvPr>
          <p:cNvSpPr/>
          <p:nvPr/>
        </p:nvSpPr>
        <p:spPr>
          <a:xfrm>
            <a:off x="7718498" y="1821919"/>
            <a:ext cx="1256845" cy="646331"/>
          </a:xfrm>
          <a:prstGeom prst="rect">
            <a:avLst/>
          </a:prstGeom>
        </p:spPr>
        <p:txBody>
          <a:bodyPr wrap="square">
            <a:spAutoFit/>
          </a:bodyPr>
          <a:lstStyle/>
          <a:p>
            <a:r>
              <a:rPr lang="es-CO" sz="1200" dirty="0">
                <a:solidFill>
                  <a:prstClr val="black"/>
                </a:solidFill>
                <a:latin typeface="Arial" panose="020B0604020202020204" pitchFamily="34" charset="0"/>
                <a:cs typeface="Arial" panose="020B0604020202020204" pitchFamily="34" charset="0"/>
              </a:rPr>
              <a:t>Servicios de comida y alojamientos</a:t>
            </a:r>
          </a:p>
        </p:txBody>
      </p:sp>
      <p:sp>
        <p:nvSpPr>
          <p:cNvPr id="16" name="CuadroTexto 15">
            <a:extLst>
              <a:ext uri="{FF2B5EF4-FFF2-40B4-BE49-F238E27FC236}">
                <a16:creationId xmlns:a16="http://schemas.microsoft.com/office/drawing/2014/main" id="{8B74445F-4AEE-4C46-AFA9-507A80F8CCE7}"/>
              </a:ext>
            </a:extLst>
          </p:cNvPr>
          <p:cNvSpPr txBox="1"/>
          <p:nvPr/>
        </p:nvSpPr>
        <p:spPr>
          <a:xfrm>
            <a:off x="7892309" y="1411140"/>
            <a:ext cx="1021433" cy="523220"/>
          </a:xfrm>
          <a:prstGeom prst="rect">
            <a:avLst/>
          </a:prstGeom>
          <a:noFill/>
        </p:spPr>
        <p:txBody>
          <a:bodyPr wrap="none" rtlCol="0">
            <a:spAutoFit/>
          </a:bodyPr>
          <a:lstStyle/>
          <a:p>
            <a:r>
              <a:rPr lang="es-ES" sz="2800" dirty="0">
                <a:solidFill>
                  <a:prstClr val="black"/>
                </a:solidFill>
                <a:latin typeface="Arial Black" panose="020B0A04020102020204" pitchFamily="34" charset="0"/>
                <a:cs typeface="Arial" panose="020B0604020202020204" pitchFamily="34" charset="0"/>
              </a:rPr>
              <a:t>20%</a:t>
            </a:r>
            <a:endParaRPr lang="es-CO" sz="2800" dirty="0">
              <a:solidFill>
                <a:prstClr val="black"/>
              </a:solidFill>
              <a:latin typeface="Arial Black" panose="020B0A04020102020204" pitchFamily="34" charset="0"/>
              <a:cs typeface="Arial" panose="020B0604020202020204" pitchFamily="34" charset="0"/>
            </a:endParaRPr>
          </a:p>
        </p:txBody>
      </p:sp>
      <p:sp>
        <p:nvSpPr>
          <p:cNvPr id="17" name="Rectángulo 16">
            <a:extLst>
              <a:ext uri="{FF2B5EF4-FFF2-40B4-BE49-F238E27FC236}">
                <a16:creationId xmlns:a16="http://schemas.microsoft.com/office/drawing/2014/main" id="{E523C680-5D7D-4D26-AD11-970CEA8F953D}"/>
              </a:ext>
            </a:extLst>
          </p:cNvPr>
          <p:cNvSpPr/>
          <p:nvPr/>
        </p:nvSpPr>
        <p:spPr>
          <a:xfrm>
            <a:off x="9540140" y="1821919"/>
            <a:ext cx="1173719" cy="461665"/>
          </a:xfrm>
          <a:prstGeom prst="rect">
            <a:avLst/>
          </a:prstGeom>
        </p:spPr>
        <p:txBody>
          <a:bodyPr wrap="none">
            <a:spAutoFit/>
          </a:bodyPr>
          <a:lstStyle/>
          <a:p>
            <a:r>
              <a:rPr lang="es-CO" sz="1200" dirty="0">
                <a:solidFill>
                  <a:prstClr val="black"/>
                </a:solidFill>
                <a:latin typeface="Arial" panose="020B0604020202020204" pitchFamily="34" charset="0"/>
                <a:cs typeface="Arial" panose="020B0604020202020204" pitchFamily="34" charset="0"/>
              </a:rPr>
              <a:t>Industria </a:t>
            </a:r>
          </a:p>
          <a:p>
            <a:r>
              <a:rPr lang="es-CO" sz="1200" dirty="0">
                <a:solidFill>
                  <a:prstClr val="black"/>
                </a:solidFill>
                <a:latin typeface="Arial" panose="020B0604020202020204" pitchFamily="34" charset="0"/>
                <a:cs typeface="Arial" panose="020B0604020202020204" pitchFamily="34" charset="0"/>
              </a:rPr>
              <a:t>manufacturera</a:t>
            </a:r>
          </a:p>
        </p:txBody>
      </p:sp>
      <p:sp>
        <p:nvSpPr>
          <p:cNvPr id="18" name="CuadroTexto 17">
            <a:extLst>
              <a:ext uri="{FF2B5EF4-FFF2-40B4-BE49-F238E27FC236}">
                <a16:creationId xmlns:a16="http://schemas.microsoft.com/office/drawing/2014/main" id="{E29901F7-9214-4794-A299-AE45B9A67BB2}"/>
              </a:ext>
            </a:extLst>
          </p:cNvPr>
          <p:cNvSpPr txBox="1"/>
          <p:nvPr/>
        </p:nvSpPr>
        <p:spPr>
          <a:xfrm>
            <a:off x="9856733" y="1411140"/>
            <a:ext cx="782587" cy="523220"/>
          </a:xfrm>
          <a:prstGeom prst="rect">
            <a:avLst/>
          </a:prstGeom>
          <a:noFill/>
        </p:spPr>
        <p:txBody>
          <a:bodyPr wrap="none" rtlCol="0">
            <a:spAutoFit/>
          </a:bodyPr>
          <a:lstStyle/>
          <a:p>
            <a:r>
              <a:rPr lang="es-ES" sz="2800" dirty="0">
                <a:solidFill>
                  <a:prstClr val="black"/>
                </a:solidFill>
                <a:latin typeface="Arial Black" panose="020B0A04020102020204" pitchFamily="34" charset="0"/>
                <a:cs typeface="Arial" panose="020B0604020202020204" pitchFamily="34" charset="0"/>
              </a:rPr>
              <a:t>8%</a:t>
            </a:r>
            <a:endParaRPr lang="es-CO" sz="2800" dirty="0">
              <a:solidFill>
                <a:prstClr val="black"/>
              </a:solidFill>
              <a:latin typeface="Arial Black" panose="020B0A040201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C13E481F-FFD7-4886-9166-097EF0268B6A}"/>
              </a:ext>
            </a:extLst>
          </p:cNvPr>
          <p:cNvSpPr txBox="1"/>
          <p:nvPr/>
        </p:nvSpPr>
        <p:spPr>
          <a:xfrm>
            <a:off x="7380548" y="3013805"/>
            <a:ext cx="1932744" cy="646331"/>
          </a:xfrm>
          <a:prstGeom prst="rect">
            <a:avLst/>
          </a:prstGeom>
          <a:noFill/>
        </p:spPr>
        <p:txBody>
          <a:bodyPr wrap="square" rtlCol="0">
            <a:spAutoFit/>
          </a:bodyPr>
          <a:lstStyle/>
          <a:p>
            <a:pPr algn="ctr"/>
            <a:r>
              <a:rPr lang="es-ES" sz="1200" dirty="0">
                <a:solidFill>
                  <a:prstClr val="black"/>
                </a:solidFill>
                <a:latin typeface="Arial" panose="020B0604020202020204" pitchFamily="34" charset="0"/>
                <a:cs typeface="Arial" panose="020B0604020202020204" pitchFamily="34" charset="0"/>
              </a:rPr>
              <a:t>Actividades profesionales, científicas y técnicas</a:t>
            </a:r>
            <a:endParaRPr lang="es-CO" sz="1200" dirty="0">
              <a:solidFill>
                <a:prstClr val="black"/>
              </a:solidFill>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9C6DA4F5-97BD-416D-91BC-C3E5A4B881C8}"/>
              </a:ext>
            </a:extLst>
          </p:cNvPr>
          <p:cNvSpPr txBox="1"/>
          <p:nvPr/>
        </p:nvSpPr>
        <p:spPr>
          <a:xfrm>
            <a:off x="9532139" y="3013805"/>
            <a:ext cx="1351624" cy="276999"/>
          </a:xfrm>
          <a:prstGeom prst="rect">
            <a:avLst/>
          </a:prstGeom>
          <a:noFill/>
        </p:spPr>
        <p:txBody>
          <a:bodyPr wrap="square" rtlCol="0">
            <a:spAutoFit/>
          </a:bodyPr>
          <a:lstStyle/>
          <a:p>
            <a:pPr algn="ctr"/>
            <a:r>
              <a:rPr lang="es-ES" sz="1200" dirty="0">
                <a:solidFill>
                  <a:prstClr val="black"/>
                </a:solidFill>
                <a:latin typeface="Arial" panose="020B0604020202020204" pitchFamily="34" charset="0"/>
                <a:cs typeface="Arial" panose="020B0604020202020204" pitchFamily="34" charset="0"/>
              </a:rPr>
              <a:t>Construcción</a:t>
            </a:r>
            <a:endParaRPr lang="es-CO" sz="1200" dirty="0">
              <a:solidFill>
                <a:prstClr val="black"/>
              </a:solidFill>
              <a:latin typeface="Arial" panose="020B0604020202020204" pitchFamily="34" charset="0"/>
              <a:cs typeface="Arial" panose="020B0604020202020204" pitchFamily="34" charset="0"/>
            </a:endParaRPr>
          </a:p>
        </p:txBody>
      </p:sp>
      <p:sp>
        <p:nvSpPr>
          <p:cNvPr id="21" name="Rectángulo 20">
            <a:extLst>
              <a:ext uri="{FF2B5EF4-FFF2-40B4-BE49-F238E27FC236}">
                <a16:creationId xmlns:a16="http://schemas.microsoft.com/office/drawing/2014/main" id="{E309CD9B-7308-43EF-9B9D-D91221052304}"/>
              </a:ext>
            </a:extLst>
          </p:cNvPr>
          <p:cNvSpPr/>
          <p:nvPr/>
        </p:nvSpPr>
        <p:spPr>
          <a:xfrm>
            <a:off x="5455538" y="4312492"/>
            <a:ext cx="1748644" cy="830997"/>
          </a:xfrm>
          <a:prstGeom prst="rect">
            <a:avLst/>
          </a:prstGeom>
        </p:spPr>
        <p:txBody>
          <a:bodyPr wrap="square">
            <a:spAutoFit/>
          </a:bodyPr>
          <a:lstStyle/>
          <a:p>
            <a:pPr algn="ctr" fontAlgn="b"/>
            <a:r>
              <a:rPr lang="es-ES" sz="1200" dirty="0">
                <a:solidFill>
                  <a:prstClr val="black"/>
                </a:solidFill>
                <a:latin typeface="Arial" panose="020B0604020202020204" pitchFamily="34" charset="0"/>
                <a:cs typeface="Arial" panose="020B0604020202020204" pitchFamily="34" charset="0"/>
              </a:rPr>
              <a:t>Actividades de servicios administrativos y de apoyo</a:t>
            </a:r>
            <a:endParaRPr lang="es-ES" sz="1200" dirty="0">
              <a:solidFill>
                <a:srgbClr val="000000"/>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58261555-0EE9-4443-BCFC-1CCD0151AE12}"/>
              </a:ext>
            </a:extLst>
          </p:cNvPr>
          <p:cNvSpPr/>
          <p:nvPr/>
        </p:nvSpPr>
        <p:spPr>
          <a:xfrm>
            <a:off x="7565114" y="4312492"/>
            <a:ext cx="1563613" cy="461665"/>
          </a:xfrm>
          <a:prstGeom prst="rect">
            <a:avLst/>
          </a:prstGeom>
        </p:spPr>
        <p:txBody>
          <a:bodyPr wrap="square">
            <a:spAutoFit/>
          </a:bodyPr>
          <a:lstStyle/>
          <a:p>
            <a:pPr algn="ctr" fontAlgn="b"/>
            <a:r>
              <a:rPr lang="es-CO" sz="1200" dirty="0">
                <a:solidFill>
                  <a:prstClr val="black"/>
                </a:solidFill>
                <a:latin typeface="Arial" panose="020B0604020202020204" pitchFamily="34" charset="0"/>
                <a:cs typeface="Arial" panose="020B0604020202020204" pitchFamily="34" charset="0"/>
              </a:rPr>
              <a:t>Transporte y Almacenamiento</a:t>
            </a:r>
            <a:endParaRPr lang="es-CO" sz="1200" dirty="0">
              <a:solidFill>
                <a:srgbClr val="000000"/>
              </a:solidFill>
              <a:latin typeface="Arial" panose="020B0604020202020204" pitchFamily="34" charset="0"/>
              <a:cs typeface="Arial" panose="020B0604020202020204" pitchFamily="34" charset="0"/>
            </a:endParaRPr>
          </a:p>
        </p:txBody>
      </p:sp>
      <p:sp>
        <p:nvSpPr>
          <p:cNvPr id="23" name="Rectángulo 22">
            <a:extLst>
              <a:ext uri="{FF2B5EF4-FFF2-40B4-BE49-F238E27FC236}">
                <a16:creationId xmlns:a16="http://schemas.microsoft.com/office/drawing/2014/main" id="{CECB5F5C-7D89-4CE3-8EEE-5CCCAA1B1789}"/>
              </a:ext>
            </a:extLst>
          </p:cNvPr>
          <p:cNvSpPr/>
          <p:nvPr/>
        </p:nvSpPr>
        <p:spPr>
          <a:xfrm>
            <a:off x="9348869" y="4312492"/>
            <a:ext cx="1718165" cy="646331"/>
          </a:xfrm>
          <a:prstGeom prst="rect">
            <a:avLst/>
          </a:prstGeom>
        </p:spPr>
        <p:txBody>
          <a:bodyPr wrap="square">
            <a:spAutoFit/>
          </a:bodyPr>
          <a:lstStyle/>
          <a:p>
            <a:pPr algn="ctr" fontAlgn="b"/>
            <a:r>
              <a:rPr lang="es-ES" sz="1200" dirty="0">
                <a:solidFill>
                  <a:prstClr val="black"/>
                </a:solidFill>
                <a:latin typeface="Arial" panose="020B0604020202020204" pitchFamily="34" charset="0"/>
                <a:cs typeface="Arial" panose="020B0604020202020204" pitchFamily="34" charset="0"/>
              </a:rPr>
              <a:t>Agricultura, ganadería, caza, silvicultura y pesca</a:t>
            </a:r>
            <a:endParaRPr lang="es-ES" sz="1200" dirty="0">
              <a:solidFill>
                <a:srgbClr val="000000"/>
              </a:solidFill>
              <a:latin typeface="Arial" panose="020B0604020202020204" pitchFamily="34" charset="0"/>
              <a:cs typeface="Arial" panose="020B0604020202020204" pitchFamily="34" charset="0"/>
            </a:endParaRPr>
          </a:p>
        </p:txBody>
      </p:sp>
      <p:sp>
        <p:nvSpPr>
          <p:cNvPr id="24" name="CuadroTexto 23">
            <a:extLst>
              <a:ext uri="{FF2B5EF4-FFF2-40B4-BE49-F238E27FC236}">
                <a16:creationId xmlns:a16="http://schemas.microsoft.com/office/drawing/2014/main" id="{7F730F83-6357-43F6-9936-8CE61A5680FA}"/>
              </a:ext>
            </a:extLst>
          </p:cNvPr>
          <p:cNvSpPr txBox="1"/>
          <p:nvPr/>
        </p:nvSpPr>
        <p:spPr>
          <a:xfrm>
            <a:off x="6028335" y="2615598"/>
            <a:ext cx="697627" cy="461665"/>
          </a:xfrm>
          <a:prstGeom prst="rect">
            <a:avLst/>
          </a:prstGeom>
          <a:noFill/>
        </p:spPr>
        <p:txBody>
          <a:bodyPr wrap="none" rtlCol="0">
            <a:spAutoFit/>
          </a:bodyPr>
          <a:lstStyle/>
          <a:p>
            <a:r>
              <a:rPr lang="es-ES" sz="2400" dirty="0">
                <a:solidFill>
                  <a:prstClr val="black"/>
                </a:solidFill>
                <a:latin typeface="Arial Black" panose="020B0A04020102020204" pitchFamily="34" charset="0"/>
                <a:cs typeface="Arial" panose="020B0604020202020204" pitchFamily="34" charset="0"/>
              </a:rPr>
              <a:t>6%</a:t>
            </a:r>
            <a:endParaRPr lang="es-CO" sz="2400" dirty="0">
              <a:solidFill>
                <a:prstClr val="black"/>
              </a:solidFill>
              <a:latin typeface="Arial Black" panose="020B0A04020102020204" pitchFamily="34" charset="0"/>
              <a:cs typeface="Arial" panose="020B0604020202020204" pitchFamily="34" charset="0"/>
            </a:endParaRPr>
          </a:p>
        </p:txBody>
      </p:sp>
      <p:sp>
        <p:nvSpPr>
          <p:cNvPr id="25" name="CuadroTexto 24">
            <a:extLst>
              <a:ext uri="{FF2B5EF4-FFF2-40B4-BE49-F238E27FC236}">
                <a16:creationId xmlns:a16="http://schemas.microsoft.com/office/drawing/2014/main" id="{4B31A07C-6693-4398-B7DD-91762EEDDFE5}"/>
              </a:ext>
            </a:extLst>
          </p:cNvPr>
          <p:cNvSpPr txBox="1"/>
          <p:nvPr/>
        </p:nvSpPr>
        <p:spPr>
          <a:xfrm>
            <a:off x="8045395" y="2615598"/>
            <a:ext cx="697627" cy="461665"/>
          </a:xfrm>
          <a:prstGeom prst="rect">
            <a:avLst/>
          </a:prstGeom>
          <a:noFill/>
        </p:spPr>
        <p:txBody>
          <a:bodyPr wrap="none" rtlCol="0">
            <a:spAutoFit/>
          </a:bodyPr>
          <a:lstStyle/>
          <a:p>
            <a:r>
              <a:rPr lang="es-ES" sz="2400" dirty="0">
                <a:solidFill>
                  <a:prstClr val="black"/>
                </a:solidFill>
                <a:latin typeface="Arial Black" panose="020B0A04020102020204" pitchFamily="34" charset="0"/>
                <a:cs typeface="Arial" panose="020B0604020202020204" pitchFamily="34" charset="0"/>
              </a:rPr>
              <a:t>5%</a:t>
            </a:r>
            <a:endParaRPr lang="es-CO" sz="2400" dirty="0">
              <a:solidFill>
                <a:prstClr val="black"/>
              </a:solidFill>
              <a:latin typeface="Arial Black" panose="020B0A040201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B6BA7673-745D-44A5-8D81-D3F6470C8ACA}"/>
              </a:ext>
            </a:extLst>
          </p:cNvPr>
          <p:cNvSpPr txBox="1"/>
          <p:nvPr/>
        </p:nvSpPr>
        <p:spPr>
          <a:xfrm>
            <a:off x="9906426" y="2615598"/>
            <a:ext cx="697627" cy="461665"/>
          </a:xfrm>
          <a:prstGeom prst="rect">
            <a:avLst/>
          </a:prstGeom>
          <a:noFill/>
        </p:spPr>
        <p:txBody>
          <a:bodyPr wrap="none" rtlCol="0">
            <a:spAutoFit/>
          </a:bodyPr>
          <a:lstStyle/>
          <a:p>
            <a:r>
              <a:rPr lang="es-ES" sz="2400" dirty="0">
                <a:solidFill>
                  <a:prstClr val="black"/>
                </a:solidFill>
                <a:latin typeface="Arial Black" panose="020B0A04020102020204" pitchFamily="34" charset="0"/>
                <a:cs typeface="Arial" panose="020B0604020202020204" pitchFamily="34" charset="0"/>
              </a:rPr>
              <a:t>4%</a:t>
            </a:r>
            <a:endParaRPr lang="es-CO" sz="2400" dirty="0">
              <a:solidFill>
                <a:prstClr val="black"/>
              </a:solidFill>
              <a:latin typeface="Arial Black" panose="020B0A0402010202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id="{09B69655-4EB4-4EFD-9B71-0E515F7BCC8E}"/>
              </a:ext>
            </a:extLst>
          </p:cNvPr>
          <p:cNvSpPr txBox="1"/>
          <p:nvPr/>
        </p:nvSpPr>
        <p:spPr>
          <a:xfrm>
            <a:off x="5871917" y="3914317"/>
            <a:ext cx="915886" cy="461665"/>
          </a:xfrm>
          <a:prstGeom prst="rect">
            <a:avLst/>
          </a:prstGeom>
          <a:noFill/>
        </p:spPr>
        <p:txBody>
          <a:bodyPr wrap="square" rtlCol="0">
            <a:spAutoFit/>
          </a:bodyPr>
          <a:lstStyle/>
          <a:p>
            <a:r>
              <a:rPr lang="es-ES" sz="2400" dirty="0">
                <a:solidFill>
                  <a:prstClr val="black"/>
                </a:solidFill>
                <a:latin typeface="Arial Black" panose="020B0A04020102020204" pitchFamily="34" charset="0"/>
                <a:cs typeface="Arial" panose="020B0604020202020204" pitchFamily="34" charset="0"/>
              </a:rPr>
              <a:t>4%</a:t>
            </a:r>
            <a:endParaRPr lang="es-CO" sz="2400" dirty="0">
              <a:solidFill>
                <a:prstClr val="black"/>
              </a:solidFill>
              <a:latin typeface="Arial Black" panose="020B0A04020102020204" pitchFamily="34" charset="0"/>
              <a:cs typeface="Arial" panose="020B0604020202020204" pitchFamily="34" charset="0"/>
            </a:endParaRPr>
          </a:p>
        </p:txBody>
      </p:sp>
      <p:sp>
        <p:nvSpPr>
          <p:cNvPr id="28" name="CuadroTexto 27">
            <a:extLst>
              <a:ext uri="{FF2B5EF4-FFF2-40B4-BE49-F238E27FC236}">
                <a16:creationId xmlns:a16="http://schemas.microsoft.com/office/drawing/2014/main" id="{0D47D986-1A3D-41BC-86DD-E1468C148983}"/>
              </a:ext>
            </a:extLst>
          </p:cNvPr>
          <p:cNvSpPr txBox="1"/>
          <p:nvPr/>
        </p:nvSpPr>
        <p:spPr>
          <a:xfrm>
            <a:off x="7975813" y="3914317"/>
            <a:ext cx="742215" cy="461665"/>
          </a:xfrm>
          <a:prstGeom prst="rect">
            <a:avLst/>
          </a:prstGeom>
          <a:noFill/>
        </p:spPr>
        <p:txBody>
          <a:bodyPr wrap="square" rtlCol="0">
            <a:spAutoFit/>
          </a:bodyPr>
          <a:lstStyle/>
          <a:p>
            <a:r>
              <a:rPr lang="es-ES" sz="2400" dirty="0">
                <a:solidFill>
                  <a:prstClr val="black"/>
                </a:solidFill>
                <a:latin typeface="Arial Black" panose="020B0A04020102020204" pitchFamily="34" charset="0"/>
                <a:cs typeface="Arial" panose="020B0604020202020204" pitchFamily="34" charset="0"/>
              </a:rPr>
              <a:t>2%</a:t>
            </a:r>
            <a:endParaRPr lang="es-CO" sz="2400" dirty="0">
              <a:solidFill>
                <a:prstClr val="black"/>
              </a:solidFill>
              <a:latin typeface="Arial Black" panose="020B0A04020102020204" pitchFamily="34" charset="0"/>
              <a:cs typeface="Arial" panose="020B0604020202020204" pitchFamily="34" charset="0"/>
            </a:endParaRPr>
          </a:p>
        </p:txBody>
      </p:sp>
      <p:sp>
        <p:nvSpPr>
          <p:cNvPr id="29" name="CuadroTexto 28">
            <a:extLst>
              <a:ext uri="{FF2B5EF4-FFF2-40B4-BE49-F238E27FC236}">
                <a16:creationId xmlns:a16="http://schemas.microsoft.com/office/drawing/2014/main" id="{C09C74CB-04E4-4F4E-ADCA-8748789E41A6}"/>
              </a:ext>
            </a:extLst>
          </p:cNvPr>
          <p:cNvSpPr txBox="1"/>
          <p:nvPr/>
        </p:nvSpPr>
        <p:spPr>
          <a:xfrm>
            <a:off x="9840997" y="3914317"/>
            <a:ext cx="733908" cy="461665"/>
          </a:xfrm>
          <a:prstGeom prst="rect">
            <a:avLst/>
          </a:prstGeom>
          <a:noFill/>
        </p:spPr>
        <p:txBody>
          <a:bodyPr wrap="square" rtlCol="0">
            <a:spAutoFit/>
          </a:bodyPr>
          <a:lstStyle/>
          <a:p>
            <a:r>
              <a:rPr lang="es-ES" sz="2400" dirty="0">
                <a:solidFill>
                  <a:prstClr val="black"/>
                </a:solidFill>
                <a:latin typeface="Arial Black" panose="020B0A04020102020204" pitchFamily="34" charset="0"/>
                <a:cs typeface="Arial" panose="020B0604020202020204" pitchFamily="34" charset="0"/>
              </a:rPr>
              <a:t>2%</a:t>
            </a:r>
            <a:endParaRPr lang="es-CO" sz="2400" dirty="0">
              <a:solidFill>
                <a:prstClr val="black"/>
              </a:solidFill>
              <a:latin typeface="Arial Black" panose="020B0A04020102020204" pitchFamily="34" charset="0"/>
              <a:cs typeface="Arial" panose="020B0604020202020204" pitchFamily="34" charset="0"/>
            </a:endParaRPr>
          </a:p>
        </p:txBody>
      </p:sp>
      <p:sp>
        <p:nvSpPr>
          <p:cNvPr id="30" name="CuadroTexto 29">
            <a:extLst>
              <a:ext uri="{FF2B5EF4-FFF2-40B4-BE49-F238E27FC236}">
                <a16:creationId xmlns:a16="http://schemas.microsoft.com/office/drawing/2014/main" id="{0CAD1FF2-DB07-4A29-95C0-2B93F93DB2E5}"/>
              </a:ext>
            </a:extLst>
          </p:cNvPr>
          <p:cNvSpPr txBox="1"/>
          <p:nvPr/>
        </p:nvSpPr>
        <p:spPr>
          <a:xfrm>
            <a:off x="5727926" y="5594443"/>
            <a:ext cx="5421453" cy="461665"/>
          </a:xfrm>
          <a:prstGeom prst="rect">
            <a:avLst/>
          </a:prstGeom>
          <a:solidFill>
            <a:srgbClr val="C00000"/>
          </a:solidFill>
        </p:spPr>
        <p:txBody>
          <a:bodyPr wrap="square" rtlCol="0" anchor="ctr">
            <a:spAutoFit/>
          </a:bodyPr>
          <a:lstStyle/>
          <a:p>
            <a:pPr algn="ctr"/>
            <a:r>
              <a:rPr lang="es-ES" sz="2400" dirty="0">
                <a:solidFill>
                  <a:prstClr val="white"/>
                </a:solidFill>
                <a:latin typeface="Arial" panose="020B0604020202020204" pitchFamily="34" charset="0"/>
                <a:cs typeface="Arial" panose="020B0604020202020204" pitchFamily="34" charset="0"/>
              </a:rPr>
              <a:t>       </a:t>
            </a:r>
            <a:r>
              <a:rPr lang="es-ES" sz="1200" dirty="0">
                <a:solidFill>
                  <a:prstClr val="white"/>
                </a:solidFill>
                <a:latin typeface="Arial" panose="020B0604020202020204" pitchFamily="34" charset="0"/>
                <a:cs typeface="Arial" panose="020B0604020202020204" pitchFamily="34" charset="0"/>
              </a:rPr>
              <a:t>de las unidades productivas generan entre 1 – 4 empleos</a:t>
            </a:r>
            <a:endParaRPr lang="es-CO" sz="1200" dirty="0">
              <a:solidFill>
                <a:prstClr val="white"/>
              </a:solidFill>
              <a:latin typeface="Arial" panose="020B0604020202020204" pitchFamily="34" charset="0"/>
              <a:cs typeface="Arial" panose="020B0604020202020204" pitchFamily="34" charset="0"/>
            </a:endParaRPr>
          </a:p>
        </p:txBody>
      </p:sp>
      <p:sp>
        <p:nvSpPr>
          <p:cNvPr id="31" name="CuadroTexto 30">
            <a:extLst>
              <a:ext uri="{FF2B5EF4-FFF2-40B4-BE49-F238E27FC236}">
                <a16:creationId xmlns:a16="http://schemas.microsoft.com/office/drawing/2014/main" id="{312D2BC3-45DC-4A0D-B4D4-92B3B7906A90}"/>
              </a:ext>
            </a:extLst>
          </p:cNvPr>
          <p:cNvSpPr txBox="1"/>
          <p:nvPr/>
        </p:nvSpPr>
        <p:spPr>
          <a:xfrm>
            <a:off x="1445009" y="5365579"/>
            <a:ext cx="1558440" cy="307777"/>
          </a:xfrm>
          <a:prstGeom prst="rect">
            <a:avLst/>
          </a:prstGeom>
          <a:noFill/>
        </p:spPr>
        <p:txBody>
          <a:bodyPr wrap="none" rtlCol="0">
            <a:spAutoFit/>
          </a:bodyPr>
          <a:lstStyle/>
          <a:p>
            <a:r>
              <a:rPr lang="es-ES" sz="1400" dirty="0">
                <a:solidFill>
                  <a:prstClr val="black"/>
                </a:solidFill>
                <a:latin typeface="Arial" panose="020B0604020202020204" pitchFamily="34" charset="0"/>
                <a:cs typeface="Arial" panose="020B0604020202020204" pitchFamily="34" charset="0"/>
              </a:rPr>
              <a:t>Nuevos negocios</a:t>
            </a:r>
            <a:endParaRPr lang="es-CO" sz="1400" dirty="0">
              <a:solidFill>
                <a:prstClr val="black"/>
              </a:solidFill>
              <a:latin typeface="Arial" panose="020B0604020202020204" pitchFamily="34" charset="0"/>
              <a:cs typeface="Arial" panose="020B0604020202020204" pitchFamily="34" charset="0"/>
            </a:endParaRPr>
          </a:p>
        </p:txBody>
      </p:sp>
      <p:sp>
        <p:nvSpPr>
          <p:cNvPr id="32" name="CuadroTexto 31">
            <a:extLst>
              <a:ext uri="{FF2B5EF4-FFF2-40B4-BE49-F238E27FC236}">
                <a16:creationId xmlns:a16="http://schemas.microsoft.com/office/drawing/2014/main" id="{BB3ADA27-BF26-4D45-87B8-1930356125AE}"/>
              </a:ext>
            </a:extLst>
          </p:cNvPr>
          <p:cNvSpPr txBox="1"/>
          <p:nvPr/>
        </p:nvSpPr>
        <p:spPr>
          <a:xfrm>
            <a:off x="2383372" y="5966950"/>
            <a:ext cx="1887055" cy="307777"/>
          </a:xfrm>
          <a:prstGeom prst="rect">
            <a:avLst/>
          </a:prstGeom>
          <a:noFill/>
        </p:spPr>
        <p:txBody>
          <a:bodyPr wrap="none" rtlCol="0">
            <a:spAutoFit/>
          </a:bodyPr>
          <a:lstStyle/>
          <a:p>
            <a:r>
              <a:rPr lang="es-ES" sz="1400" dirty="0">
                <a:solidFill>
                  <a:prstClr val="black"/>
                </a:solidFill>
                <a:latin typeface="Arial" panose="020B0604020202020204" pitchFamily="34" charset="0"/>
                <a:cs typeface="Arial" panose="020B0604020202020204" pitchFamily="34" charset="0"/>
              </a:rPr>
              <a:t>Negocios cancelados</a:t>
            </a:r>
            <a:endParaRPr lang="es-CO" sz="1400" dirty="0">
              <a:solidFill>
                <a:prstClr val="black"/>
              </a:solidFill>
              <a:latin typeface="Arial" panose="020B0604020202020204" pitchFamily="34" charset="0"/>
              <a:cs typeface="Arial" panose="020B0604020202020204" pitchFamily="34" charset="0"/>
            </a:endParaRPr>
          </a:p>
        </p:txBody>
      </p:sp>
      <p:sp>
        <p:nvSpPr>
          <p:cNvPr id="34" name="CuadroTexto 33">
            <a:extLst>
              <a:ext uri="{FF2B5EF4-FFF2-40B4-BE49-F238E27FC236}">
                <a16:creationId xmlns:a16="http://schemas.microsoft.com/office/drawing/2014/main" id="{50B34B7F-11AB-4199-AE02-4651733C64DD}"/>
              </a:ext>
            </a:extLst>
          </p:cNvPr>
          <p:cNvSpPr txBox="1"/>
          <p:nvPr/>
        </p:nvSpPr>
        <p:spPr>
          <a:xfrm>
            <a:off x="742327" y="5267111"/>
            <a:ext cx="800219" cy="461665"/>
          </a:xfrm>
          <a:prstGeom prst="rect">
            <a:avLst/>
          </a:prstGeom>
          <a:noFill/>
        </p:spPr>
        <p:txBody>
          <a:bodyPr wrap="none" rtlCol="0">
            <a:spAutoFit/>
          </a:bodyPr>
          <a:lstStyle/>
          <a:p>
            <a:r>
              <a:rPr lang="es-ES" sz="2400" dirty="0">
                <a:solidFill>
                  <a:prstClr val="white"/>
                </a:solidFill>
                <a:latin typeface="Arial Black" panose="020B0A04020102020204" pitchFamily="34" charset="0"/>
                <a:cs typeface="Arial" panose="020B0604020202020204" pitchFamily="34" charset="0"/>
              </a:rPr>
              <a:t>993</a:t>
            </a:r>
            <a:endParaRPr lang="es-CO" sz="2400" dirty="0">
              <a:solidFill>
                <a:prstClr val="white"/>
              </a:solidFill>
              <a:latin typeface="Arial Black" panose="020B0A04020102020204" pitchFamily="34" charset="0"/>
              <a:cs typeface="Arial" panose="020B0604020202020204" pitchFamily="34" charset="0"/>
            </a:endParaRPr>
          </a:p>
        </p:txBody>
      </p:sp>
      <p:sp>
        <p:nvSpPr>
          <p:cNvPr id="35" name="CuadroTexto 34">
            <a:extLst>
              <a:ext uri="{FF2B5EF4-FFF2-40B4-BE49-F238E27FC236}">
                <a16:creationId xmlns:a16="http://schemas.microsoft.com/office/drawing/2014/main" id="{952CEA6D-B7A3-4AB9-853F-6A665BAB208F}"/>
              </a:ext>
            </a:extLst>
          </p:cNvPr>
          <p:cNvSpPr txBox="1"/>
          <p:nvPr/>
        </p:nvSpPr>
        <p:spPr>
          <a:xfrm>
            <a:off x="1643537" y="5890007"/>
            <a:ext cx="800219" cy="461665"/>
          </a:xfrm>
          <a:prstGeom prst="rect">
            <a:avLst/>
          </a:prstGeom>
          <a:noFill/>
        </p:spPr>
        <p:txBody>
          <a:bodyPr wrap="none" rtlCol="0">
            <a:spAutoFit/>
          </a:bodyPr>
          <a:lstStyle/>
          <a:p>
            <a:r>
              <a:rPr lang="es-ES" sz="2400" dirty="0">
                <a:solidFill>
                  <a:prstClr val="white"/>
                </a:solidFill>
                <a:latin typeface="Arial Black" panose="020B0A04020102020204" pitchFamily="34" charset="0"/>
                <a:cs typeface="Arial" panose="020B0604020202020204" pitchFamily="34" charset="0"/>
              </a:rPr>
              <a:t>326</a:t>
            </a:r>
            <a:endParaRPr lang="es-CO" sz="2400" dirty="0">
              <a:solidFill>
                <a:prstClr val="white"/>
              </a:solidFill>
              <a:latin typeface="Arial Black" panose="020B0A04020102020204" pitchFamily="34" charset="0"/>
              <a:cs typeface="Arial" panose="020B0604020202020204" pitchFamily="34" charset="0"/>
            </a:endParaRPr>
          </a:p>
        </p:txBody>
      </p:sp>
      <p:sp>
        <p:nvSpPr>
          <p:cNvPr id="36" name="CuadroTexto 35">
            <a:extLst>
              <a:ext uri="{FF2B5EF4-FFF2-40B4-BE49-F238E27FC236}">
                <a16:creationId xmlns:a16="http://schemas.microsoft.com/office/drawing/2014/main" id="{6AB4D929-A205-444C-843B-22EA09C55F38}"/>
              </a:ext>
            </a:extLst>
          </p:cNvPr>
          <p:cNvSpPr txBox="1"/>
          <p:nvPr/>
        </p:nvSpPr>
        <p:spPr>
          <a:xfrm>
            <a:off x="936432" y="2577549"/>
            <a:ext cx="2470548" cy="307777"/>
          </a:xfrm>
          <a:prstGeom prst="rect">
            <a:avLst/>
          </a:prstGeom>
          <a:noFill/>
        </p:spPr>
        <p:txBody>
          <a:bodyPr wrap="none" rtlCol="0">
            <a:spAutoFit/>
          </a:bodyPr>
          <a:lstStyle/>
          <a:p>
            <a:r>
              <a:rPr lang="es-ES" sz="1400" i="1" dirty="0">
                <a:solidFill>
                  <a:prstClr val="black"/>
                </a:solidFill>
                <a:latin typeface="Arial" panose="020B0604020202020204" pitchFamily="34" charset="0"/>
                <a:cs typeface="Arial" panose="020B0604020202020204" pitchFamily="34" charset="0"/>
              </a:rPr>
              <a:t>Tipo de organización jurídica</a:t>
            </a:r>
            <a:endParaRPr lang="es-CO" sz="1400" i="1" dirty="0">
              <a:solidFill>
                <a:prstClr val="black"/>
              </a:solidFill>
              <a:latin typeface="Arial" panose="020B0604020202020204" pitchFamily="34" charset="0"/>
              <a:cs typeface="Arial" panose="020B0604020202020204" pitchFamily="34" charset="0"/>
            </a:endParaRPr>
          </a:p>
        </p:txBody>
      </p:sp>
      <p:pic>
        <p:nvPicPr>
          <p:cNvPr id="37" name="Imagen 36">
            <a:extLst>
              <a:ext uri="{FF2B5EF4-FFF2-40B4-BE49-F238E27FC236}">
                <a16:creationId xmlns:a16="http://schemas.microsoft.com/office/drawing/2014/main" id="{88EDE57F-D3B6-45BB-892B-BDC5B15DED9F}"/>
              </a:ext>
            </a:extLst>
          </p:cNvPr>
          <p:cNvPicPr>
            <a:picLocks noChangeAspect="1"/>
          </p:cNvPicPr>
          <p:nvPr/>
        </p:nvPicPr>
        <p:blipFill>
          <a:blip r:embed="rId6" cstate="print">
            <a:duotone>
              <a:srgbClr val="A5A5A5">
                <a:shade val="45000"/>
                <a:satMod val="135000"/>
              </a:srgbClr>
              <a:prstClr val="white"/>
            </a:duotone>
            <a:extLst>
              <a:ext uri="{28A0092B-C50C-407E-A947-70E740481C1C}">
                <a14:useLocalDpi xmlns:a14="http://schemas.microsoft.com/office/drawing/2010/main" val="0"/>
              </a:ext>
            </a:extLst>
          </a:blip>
          <a:stretch>
            <a:fillRect/>
          </a:stretch>
        </p:blipFill>
        <p:spPr>
          <a:xfrm>
            <a:off x="5547926" y="1453436"/>
            <a:ext cx="360000" cy="360000"/>
          </a:xfrm>
          <a:prstGeom prst="rect">
            <a:avLst/>
          </a:prstGeom>
        </p:spPr>
      </p:pic>
      <p:pic>
        <p:nvPicPr>
          <p:cNvPr id="38" name="Picture 2" descr="Bandeja de comida cubierta en una mano del servicio de habitaciones de  hotel - Iconos gratis de comida">
            <a:extLst>
              <a:ext uri="{FF2B5EF4-FFF2-40B4-BE49-F238E27FC236}">
                <a16:creationId xmlns:a16="http://schemas.microsoft.com/office/drawing/2014/main" id="{A2DEFD1D-1F24-4E85-92A7-7EA9507E5BB0}"/>
              </a:ext>
            </a:extLst>
          </p:cNvPr>
          <p:cNvPicPr>
            <a:picLocks noChangeAspect="1" noChangeArrowheads="1"/>
          </p:cNvPicPr>
          <p:nvPr/>
        </p:nvPicPr>
        <p:blipFill>
          <a:blip r:embed="rId7" cstate="print">
            <a:duotone>
              <a:srgbClr val="A5A5A5">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7252369" y="1453436"/>
            <a:ext cx="481683" cy="481683"/>
          </a:xfrm>
          <a:prstGeom prst="rect">
            <a:avLst/>
          </a:prstGeom>
          <a:noFill/>
          <a:extLst>
            <a:ext uri="{909E8E84-426E-40DD-AFC4-6F175D3DCCD1}">
              <a14:hiddenFill xmlns:a14="http://schemas.microsoft.com/office/drawing/2010/main">
                <a:solidFill>
                  <a:srgbClr val="FFFFFF"/>
                </a:solidFill>
              </a14:hiddenFill>
            </a:ext>
          </a:extLst>
        </p:spPr>
      </p:pic>
      <p:pic>
        <p:nvPicPr>
          <p:cNvPr id="39" name="Imagen 38">
            <a:extLst>
              <a:ext uri="{FF2B5EF4-FFF2-40B4-BE49-F238E27FC236}">
                <a16:creationId xmlns:a16="http://schemas.microsoft.com/office/drawing/2014/main" id="{9E3B4D88-96B1-4CD4-8E3D-75EBA133BBAD}"/>
              </a:ext>
            </a:extLst>
          </p:cNvPr>
          <p:cNvPicPr>
            <a:picLocks noChangeAspect="1"/>
          </p:cNvPicPr>
          <p:nvPr/>
        </p:nvPicPr>
        <p:blipFill>
          <a:blip r:embed="rId8" cstate="print">
            <a:duotone>
              <a:srgbClr val="A5A5A5">
                <a:shade val="45000"/>
                <a:satMod val="135000"/>
              </a:srgbClr>
              <a:prstClr val="white"/>
            </a:duotone>
            <a:extLst>
              <a:ext uri="{28A0092B-C50C-407E-A947-70E740481C1C}">
                <a14:useLocalDpi xmlns:a14="http://schemas.microsoft.com/office/drawing/2010/main" val="0"/>
              </a:ext>
            </a:extLst>
          </a:blip>
          <a:stretch>
            <a:fillRect/>
          </a:stretch>
        </p:blipFill>
        <p:spPr>
          <a:xfrm>
            <a:off x="9313657" y="1453436"/>
            <a:ext cx="360000" cy="360000"/>
          </a:xfrm>
          <a:prstGeom prst="rect">
            <a:avLst/>
          </a:prstGeom>
        </p:spPr>
      </p:pic>
      <p:pic>
        <p:nvPicPr>
          <p:cNvPr id="40" name="Imagen 39">
            <a:extLst>
              <a:ext uri="{FF2B5EF4-FFF2-40B4-BE49-F238E27FC236}">
                <a16:creationId xmlns:a16="http://schemas.microsoft.com/office/drawing/2014/main" id="{A9D7B320-302D-4DC4-BE06-8A4839C4C210}"/>
              </a:ext>
            </a:extLst>
          </p:cNvPr>
          <p:cNvPicPr>
            <a:picLocks noChangeAspect="1"/>
          </p:cNvPicPr>
          <p:nvPr/>
        </p:nvPicPr>
        <p:blipFill>
          <a:blip r:embed="rId9" cstate="print">
            <a:duotone>
              <a:srgbClr val="A5A5A5">
                <a:shade val="45000"/>
                <a:satMod val="135000"/>
              </a:srgbClr>
              <a:prstClr val="white"/>
            </a:duotone>
            <a:extLst>
              <a:ext uri="{28A0092B-C50C-407E-A947-70E740481C1C}">
                <a14:useLocalDpi xmlns:a14="http://schemas.microsoft.com/office/drawing/2010/main" val="0"/>
              </a:ext>
            </a:extLst>
          </a:blip>
          <a:stretch>
            <a:fillRect/>
          </a:stretch>
        </p:blipFill>
        <p:spPr>
          <a:xfrm>
            <a:off x="7711242" y="2656685"/>
            <a:ext cx="360000" cy="360000"/>
          </a:xfrm>
          <a:prstGeom prst="rect">
            <a:avLst/>
          </a:prstGeom>
        </p:spPr>
      </p:pic>
      <p:pic>
        <p:nvPicPr>
          <p:cNvPr id="41" name="Imagen 40">
            <a:extLst>
              <a:ext uri="{FF2B5EF4-FFF2-40B4-BE49-F238E27FC236}">
                <a16:creationId xmlns:a16="http://schemas.microsoft.com/office/drawing/2014/main" id="{45ADC11F-E7E9-4389-8E12-28CE3AC84017}"/>
              </a:ext>
            </a:extLst>
          </p:cNvPr>
          <p:cNvPicPr>
            <a:picLocks noChangeAspect="1"/>
          </p:cNvPicPr>
          <p:nvPr/>
        </p:nvPicPr>
        <p:blipFill>
          <a:blip r:embed="rId10" cstate="print">
            <a:duotone>
              <a:srgbClr val="A5A5A5">
                <a:shade val="45000"/>
                <a:satMod val="135000"/>
              </a:srgbClr>
              <a:prstClr val="white"/>
            </a:duotone>
            <a:extLst>
              <a:ext uri="{28A0092B-C50C-407E-A947-70E740481C1C}">
                <a14:useLocalDpi xmlns:a14="http://schemas.microsoft.com/office/drawing/2010/main" val="0"/>
              </a:ext>
            </a:extLst>
          </a:blip>
          <a:stretch>
            <a:fillRect/>
          </a:stretch>
        </p:blipFill>
        <p:spPr>
          <a:xfrm>
            <a:off x="9598811" y="2643742"/>
            <a:ext cx="360000" cy="360000"/>
          </a:xfrm>
          <a:prstGeom prst="rect">
            <a:avLst/>
          </a:prstGeom>
        </p:spPr>
      </p:pic>
      <p:pic>
        <p:nvPicPr>
          <p:cNvPr id="43" name="Picture 4" descr="Administrativo png imágenes | PNGWing">
            <a:extLst>
              <a:ext uri="{FF2B5EF4-FFF2-40B4-BE49-F238E27FC236}">
                <a16:creationId xmlns:a16="http://schemas.microsoft.com/office/drawing/2014/main" id="{C4562E5A-A6D2-4F3D-B38A-484F40E0901A}"/>
              </a:ext>
            </a:extLst>
          </p:cNvPr>
          <p:cNvPicPr>
            <a:picLocks noChangeAspect="1" noChangeArrowheads="1"/>
          </p:cNvPicPr>
          <p:nvPr/>
        </p:nvPicPr>
        <p:blipFill>
          <a:blip r:embed="rId11" cstate="print">
            <a:duotone>
              <a:srgbClr val="A5A5A5">
                <a:shade val="45000"/>
                <a:satMod val="135000"/>
              </a:srgbClr>
              <a:prstClr val="white"/>
            </a:duotone>
            <a:extLst>
              <a:ext uri="{BEBA8EAE-BF5A-486C-A8C5-ECC9F3942E4B}">
                <a14:imgProps xmlns:a14="http://schemas.microsoft.com/office/drawing/2010/main">
                  <a14:imgLayer r:embed="rId12">
                    <a14:imgEffect>
                      <a14:backgroundRemoval t="10000" b="90000" l="9783" r="90000">
                        <a14:foregroundMark x1="41522" y1="10109" x2="41522" y2="10109"/>
                        <a14:foregroundMark x1="9783" y1="40435" x2="9783" y2="40435"/>
                        <a14:foregroundMark x1="60761" y1="53370" x2="60761" y2="53370"/>
                        <a14:foregroundMark x1="60761" y1="60543" x2="60761" y2="60543"/>
                        <a14:foregroundMark x1="65870" y1="60978" x2="65870" y2="60978"/>
                        <a14:foregroundMark x1="71196" y1="60543" x2="71196" y2="60543"/>
                        <a14:foregroundMark x1="77283" y1="60761" x2="77283" y2="60761"/>
                        <a14:foregroundMark x1="81304" y1="60761" x2="81304" y2="60761"/>
                        <a14:foregroundMark x1="87065" y1="60978" x2="87065" y2="60978"/>
                        <a14:foregroundMark x1="56957" y1="60109" x2="56957" y2="60109"/>
                        <a14:foregroundMark x1="51304" y1="60543" x2="51304" y2="60543"/>
                        <a14:foregroundMark x1="67391" y1="66630" x2="67391" y2="66630"/>
                        <a14:foregroundMark x1="66087" y1="79783" x2="66087" y2="79783"/>
                        <a14:foregroundMark x1="47935" y1="41739" x2="47935" y2="41739"/>
                        <a14:foregroundMark x1="56087" y1="47391" x2="56087" y2="47391"/>
                        <a14:foregroundMark x1="56304" y1="41522" x2="56304" y2="41522"/>
                        <a14:foregroundMark x1="54891" y1="34674" x2="54891" y2="34674"/>
                        <a14:foregroundMark x1="52065" y1="30217" x2="52065" y2="30217"/>
                        <a14:foregroundMark x1="47065" y1="27717" x2="47065" y2="27717"/>
                        <a14:foregroundMark x1="40870" y1="25978" x2="40870" y2="25978"/>
                        <a14:foregroundMark x1="35652" y1="27500" x2="35652" y2="27500"/>
                        <a14:foregroundMark x1="30978" y1="31304" x2="30978" y2="31304"/>
                        <a14:foregroundMark x1="27826" y1="36413" x2="27826" y2="36413"/>
                        <a14:foregroundMark x1="26522" y1="41522" x2="26522" y2="41522"/>
                        <a14:foregroundMark x1="28152" y1="47391" x2="28152" y2="47391"/>
                        <a14:foregroundMark x1="30326" y1="51630" x2="30326" y2="51630"/>
                        <a14:foregroundMark x1="35217" y1="55000" x2="35217" y2="55000"/>
                        <a14:foregroundMark x1="41739" y1="56739" x2="41739" y2="56739"/>
                      </a14:backgroundRemoval>
                    </a14:imgEffect>
                  </a14:imgLayer>
                </a14:imgProps>
              </a:ext>
              <a:ext uri="{28A0092B-C50C-407E-A947-70E740481C1C}">
                <a14:useLocalDpi xmlns:a14="http://schemas.microsoft.com/office/drawing/2010/main" val="0"/>
              </a:ext>
            </a:extLst>
          </a:blip>
          <a:srcRect/>
          <a:stretch>
            <a:fillRect/>
          </a:stretch>
        </p:blipFill>
        <p:spPr bwMode="auto">
          <a:xfrm>
            <a:off x="5461749" y="3909702"/>
            <a:ext cx="495749" cy="495749"/>
          </a:xfrm>
          <a:prstGeom prst="rect">
            <a:avLst/>
          </a:prstGeom>
          <a:noFill/>
          <a:extLst>
            <a:ext uri="{909E8E84-426E-40DD-AFC4-6F175D3DCCD1}">
              <a14:hiddenFill xmlns:a14="http://schemas.microsoft.com/office/drawing/2010/main">
                <a:solidFill>
                  <a:srgbClr val="FFFFFF"/>
                </a:solidFill>
              </a14:hiddenFill>
            </a:ext>
          </a:extLst>
        </p:spPr>
      </p:pic>
      <p:sp>
        <p:nvSpPr>
          <p:cNvPr id="44" name="Rectángulo 43">
            <a:extLst>
              <a:ext uri="{FF2B5EF4-FFF2-40B4-BE49-F238E27FC236}">
                <a16:creationId xmlns:a16="http://schemas.microsoft.com/office/drawing/2014/main" id="{24D3BE9A-8D65-4290-AE98-897ABDFB47F0}"/>
              </a:ext>
            </a:extLst>
          </p:cNvPr>
          <p:cNvSpPr/>
          <p:nvPr/>
        </p:nvSpPr>
        <p:spPr>
          <a:xfrm>
            <a:off x="5513300" y="3013805"/>
            <a:ext cx="1633121" cy="461665"/>
          </a:xfrm>
          <a:prstGeom prst="rect">
            <a:avLst/>
          </a:prstGeom>
        </p:spPr>
        <p:txBody>
          <a:bodyPr wrap="square">
            <a:spAutoFit/>
          </a:bodyPr>
          <a:lstStyle/>
          <a:p>
            <a:pPr algn="ctr"/>
            <a:r>
              <a:rPr lang="es-CO" sz="1200" dirty="0">
                <a:solidFill>
                  <a:prstClr val="black"/>
                </a:solidFill>
                <a:latin typeface="Arial" panose="020B0604020202020204" pitchFamily="34" charset="0"/>
                <a:cs typeface="Arial" panose="020B0604020202020204" pitchFamily="34" charset="0"/>
              </a:rPr>
              <a:t>Otras actividades de servicio</a:t>
            </a:r>
          </a:p>
        </p:txBody>
      </p:sp>
      <p:pic>
        <p:nvPicPr>
          <p:cNvPr id="45" name="Picture 8" descr="Transportador carretera transporte logistica carga, camion, ángulo, texto  png | PNGEgg">
            <a:extLst>
              <a:ext uri="{FF2B5EF4-FFF2-40B4-BE49-F238E27FC236}">
                <a16:creationId xmlns:a16="http://schemas.microsoft.com/office/drawing/2014/main" id="{4A5DC2F7-C199-46E3-8A75-83346B893270}"/>
              </a:ext>
            </a:extLst>
          </p:cNvPr>
          <p:cNvPicPr>
            <a:picLocks noChangeAspect="1" noChangeArrowheads="1"/>
          </p:cNvPicPr>
          <p:nvPr/>
        </p:nvPicPr>
        <p:blipFill rotWithShape="1">
          <a:blip r:embed="rId13" cstate="print">
            <a:duotone>
              <a:srgbClr val="A5A5A5">
                <a:shade val="45000"/>
                <a:satMod val="135000"/>
              </a:srgbClr>
              <a:prstClr val="white"/>
            </a:duotone>
            <a:extLst>
              <a:ext uri="{BEBA8EAE-BF5A-486C-A8C5-ECC9F3942E4B}">
                <a14:imgProps xmlns:a14="http://schemas.microsoft.com/office/drawing/2010/main">
                  <a14:imgLayer r:embed="rId14">
                    <a14:imgEffect>
                      <a14:backgroundRemoval t="10000" b="90000" l="10000" r="90000">
                        <a14:foregroundMark x1="30889" y1="27484" x2="30889" y2="27484"/>
                        <a14:foregroundMark x1="48667" y1="30867" x2="48667" y2="30867"/>
                        <a14:foregroundMark x1="43222" y1="52854" x2="43222" y2="52854"/>
                        <a14:foregroundMark x1="39778" y1="65751" x2="39778" y2="65751"/>
                        <a14:foregroundMark x1="27222" y1="65751" x2="27222" y2="65751"/>
                        <a14:foregroundMark x1="62556" y1="64693" x2="62556" y2="64693"/>
                      </a14:backgroundRemoval>
                    </a14:imgEffect>
                  </a14:imgLayer>
                </a14:imgProps>
              </a:ext>
              <a:ext uri="{28A0092B-C50C-407E-A947-70E740481C1C}">
                <a14:useLocalDpi xmlns:a14="http://schemas.microsoft.com/office/drawing/2010/main" val="0"/>
              </a:ext>
            </a:extLst>
          </a:blip>
          <a:srcRect l="22330" t="15576" r="22973" b="17779"/>
          <a:stretch/>
        </p:blipFill>
        <p:spPr bwMode="auto">
          <a:xfrm>
            <a:off x="7522020" y="3976759"/>
            <a:ext cx="427445" cy="273710"/>
          </a:xfrm>
          <a:prstGeom prst="rect">
            <a:avLst/>
          </a:prstGeom>
          <a:noFill/>
          <a:extLst>
            <a:ext uri="{909E8E84-426E-40DD-AFC4-6F175D3DCCD1}">
              <a14:hiddenFill xmlns:a14="http://schemas.microsoft.com/office/drawing/2010/main">
                <a:solidFill>
                  <a:srgbClr val="FFFFFF"/>
                </a:solidFill>
              </a14:hiddenFill>
            </a:ext>
          </a:extLst>
        </p:spPr>
      </p:pic>
      <p:pic>
        <p:nvPicPr>
          <p:cNvPr id="46" name="Imagen 45">
            <a:extLst>
              <a:ext uri="{FF2B5EF4-FFF2-40B4-BE49-F238E27FC236}">
                <a16:creationId xmlns:a16="http://schemas.microsoft.com/office/drawing/2014/main" id="{58FAE2B9-1780-430C-A5F8-B86852FEB15B}"/>
              </a:ext>
            </a:extLst>
          </p:cNvPr>
          <p:cNvPicPr>
            <a:picLocks noChangeAspect="1"/>
          </p:cNvPicPr>
          <p:nvPr/>
        </p:nvPicPr>
        <p:blipFill>
          <a:blip r:embed="rId15" cstate="print">
            <a:duotone>
              <a:srgbClr val="A5A5A5">
                <a:shade val="45000"/>
                <a:satMod val="135000"/>
              </a:srgbClr>
              <a:prstClr val="white"/>
            </a:duotone>
            <a:extLst>
              <a:ext uri="{28A0092B-C50C-407E-A947-70E740481C1C}">
                <a14:useLocalDpi xmlns:a14="http://schemas.microsoft.com/office/drawing/2010/main" val="0"/>
              </a:ext>
            </a:extLst>
          </a:blip>
          <a:stretch>
            <a:fillRect/>
          </a:stretch>
        </p:blipFill>
        <p:spPr>
          <a:xfrm>
            <a:off x="9475879" y="3917352"/>
            <a:ext cx="338770" cy="338770"/>
          </a:xfrm>
          <a:prstGeom prst="rect">
            <a:avLst/>
          </a:prstGeom>
        </p:spPr>
      </p:pic>
      <p:pic>
        <p:nvPicPr>
          <p:cNvPr id="47" name="Picture 10" descr="Servicios - Iconos gratis de industria">
            <a:extLst>
              <a:ext uri="{FF2B5EF4-FFF2-40B4-BE49-F238E27FC236}">
                <a16:creationId xmlns:a16="http://schemas.microsoft.com/office/drawing/2014/main" id="{C258D620-9992-44A2-BF19-E494CE6CF0B1}"/>
              </a:ext>
            </a:extLst>
          </p:cNvPr>
          <p:cNvPicPr>
            <a:picLocks noChangeAspect="1" noChangeArrowheads="1"/>
          </p:cNvPicPr>
          <p:nvPr/>
        </p:nvPicPr>
        <p:blipFill>
          <a:blip r:embed="rId16" cstate="print">
            <a:duotone>
              <a:srgbClr val="A5A5A5">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5679517" y="2656685"/>
            <a:ext cx="359999" cy="359999"/>
          </a:xfrm>
          <a:prstGeom prst="rect">
            <a:avLst/>
          </a:prstGeom>
          <a:noFill/>
          <a:extLst>
            <a:ext uri="{909E8E84-426E-40DD-AFC4-6F175D3DCCD1}">
              <a14:hiddenFill xmlns:a14="http://schemas.microsoft.com/office/drawing/2010/main">
                <a:solidFill>
                  <a:srgbClr val="FFFFFF"/>
                </a:solidFill>
              </a14:hiddenFill>
            </a:ext>
          </a:extLst>
        </p:spPr>
      </p:pic>
      <p:sp>
        <p:nvSpPr>
          <p:cNvPr id="48" name="Elipse 47">
            <a:extLst>
              <a:ext uri="{FF2B5EF4-FFF2-40B4-BE49-F238E27FC236}">
                <a16:creationId xmlns:a16="http://schemas.microsoft.com/office/drawing/2014/main" id="{CBA8D1CE-726A-4180-AF3F-CCAE9DAEA2FC}"/>
              </a:ext>
            </a:extLst>
          </p:cNvPr>
          <p:cNvSpPr/>
          <p:nvPr/>
        </p:nvSpPr>
        <p:spPr>
          <a:xfrm>
            <a:off x="5344674" y="5482035"/>
            <a:ext cx="1182880" cy="7555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9" name="CuadroTexto 48">
            <a:extLst>
              <a:ext uri="{FF2B5EF4-FFF2-40B4-BE49-F238E27FC236}">
                <a16:creationId xmlns:a16="http://schemas.microsoft.com/office/drawing/2014/main" id="{ED97D19D-ECEC-4953-B763-A209DBA217D3}"/>
              </a:ext>
            </a:extLst>
          </p:cNvPr>
          <p:cNvSpPr txBox="1"/>
          <p:nvPr/>
        </p:nvSpPr>
        <p:spPr>
          <a:xfrm>
            <a:off x="5679517" y="5618766"/>
            <a:ext cx="902811" cy="461665"/>
          </a:xfrm>
          <a:prstGeom prst="rect">
            <a:avLst/>
          </a:prstGeom>
          <a:noFill/>
        </p:spPr>
        <p:txBody>
          <a:bodyPr wrap="none" rtlCol="0">
            <a:spAutoFit/>
          </a:bodyPr>
          <a:lstStyle/>
          <a:p>
            <a:r>
              <a:rPr lang="es-ES" sz="2400" dirty="0">
                <a:solidFill>
                  <a:prstClr val="black"/>
                </a:solidFill>
                <a:latin typeface="Arial Black" panose="020B0A04020102020204" pitchFamily="34" charset="0"/>
                <a:cs typeface="Arial" panose="020B0604020202020204" pitchFamily="34" charset="0"/>
              </a:rPr>
              <a:t>98%</a:t>
            </a:r>
            <a:endParaRPr lang="es-CO" sz="2400" dirty="0">
              <a:solidFill>
                <a:prstClr val="black"/>
              </a:solidFill>
              <a:latin typeface="Arial Black" panose="020B0A04020102020204" pitchFamily="34" charset="0"/>
              <a:cs typeface="Arial" panose="020B0604020202020204" pitchFamily="34" charset="0"/>
            </a:endParaRPr>
          </a:p>
        </p:txBody>
      </p:sp>
      <p:sp>
        <p:nvSpPr>
          <p:cNvPr id="50" name="CuadroTexto 49">
            <a:extLst>
              <a:ext uri="{FF2B5EF4-FFF2-40B4-BE49-F238E27FC236}">
                <a16:creationId xmlns:a16="http://schemas.microsoft.com/office/drawing/2014/main" id="{CDEF25B0-8AF3-4D1C-A356-A6DFBE4DFDBF}"/>
              </a:ext>
            </a:extLst>
          </p:cNvPr>
          <p:cNvSpPr txBox="1"/>
          <p:nvPr/>
        </p:nvSpPr>
        <p:spPr>
          <a:xfrm>
            <a:off x="5189722" y="1016419"/>
            <a:ext cx="3171061" cy="307777"/>
          </a:xfrm>
          <a:prstGeom prst="rect">
            <a:avLst/>
          </a:prstGeom>
          <a:noFill/>
        </p:spPr>
        <p:txBody>
          <a:bodyPr wrap="none" rtlCol="0">
            <a:spAutoFit/>
          </a:bodyPr>
          <a:lstStyle/>
          <a:p>
            <a:r>
              <a:rPr lang="es-ES" sz="1400" i="1" dirty="0">
                <a:solidFill>
                  <a:prstClr val="black"/>
                </a:solidFill>
                <a:latin typeface="Arial" panose="020B0604020202020204" pitchFamily="34" charset="0"/>
                <a:cs typeface="Arial" panose="020B0604020202020204" pitchFamily="34" charset="0"/>
              </a:rPr>
              <a:t>Clasificación por actividad económica</a:t>
            </a:r>
            <a:endParaRPr lang="es-CO" sz="1400" i="1" dirty="0">
              <a:solidFill>
                <a:prstClr val="black"/>
              </a:solidFill>
              <a:latin typeface="Arial" panose="020B0604020202020204" pitchFamily="34" charset="0"/>
              <a:cs typeface="Arial" panose="020B0604020202020204" pitchFamily="34" charset="0"/>
            </a:endParaRPr>
          </a:p>
        </p:txBody>
      </p:sp>
      <p:sp>
        <p:nvSpPr>
          <p:cNvPr id="51" name="CuadroTexto 50">
            <a:extLst>
              <a:ext uri="{FF2B5EF4-FFF2-40B4-BE49-F238E27FC236}">
                <a16:creationId xmlns:a16="http://schemas.microsoft.com/office/drawing/2014/main" id="{C40946D8-87E8-450B-AFA7-6D43A74F9780}"/>
              </a:ext>
            </a:extLst>
          </p:cNvPr>
          <p:cNvSpPr txBox="1"/>
          <p:nvPr/>
        </p:nvSpPr>
        <p:spPr>
          <a:xfrm>
            <a:off x="5258371" y="5303963"/>
            <a:ext cx="792205" cy="307777"/>
          </a:xfrm>
          <a:prstGeom prst="rect">
            <a:avLst/>
          </a:prstGeom>
          <a:noFill/>
        </p:spPr>
        <p:txBody>
          <a:bodyPr wrap="none" rtlCol="0">
            <a:spAutoFit/>
          </a:bodyPr>
          <a:lstStyle/>
          <a:p>
            <a:r>
              <a:rPr lang="es-ES" sz="1400" i="1" dirty="0">
                <a:solidFill>
                  <a:prstClr val="black"/>
                </a:solidFill>
                <a:latin typeface="Arial" panose="020B0604020202020204" pitchFamily="34" charset="0"/>
                <a:cs typeface="Arial" panose="020B0604020202020204" pitchFamily="34" charset="0"/>
              </a:rPr>
              <a:t>Empleo</a:t>
            </a:r>
            <a:endParaRPr lang="es-CO" sz="1400" i="1" dirty="0">
              <a:solidFill>
                <a:prstClr val="black"/>
              </a:solidFill>
              <a:latin typeface="Arial" panose="020B0604020202020204" pitchFamily="34" charset="0"/>
              <a:cs typeface="Arial" panose="020B0604020202020204" pitchFamily="34" charset="0"/>
            </a:endParaRPr>
          </a:p>
        </p:txBody>
      </p:sp>
      <p:sp>
        <p:nvSpPr>
          <p:cNvPr id="52" name="CuadroTexto 51">
            <a:extLst>
              <a:ext uri="{FF2B5EF4-FFF2-40B4-BE49-F238E27FC236}">
                <a16:creationId xmlns:a16="http://schemas.microsoft.com/office/drawing/2014/main" id="{E1789844-FA66-4CC3-8E21-DAEB9A811309}"/>
              </a:ext>
            </a:extLst>
          </p:cNvPr>
          <p:cNvSpPr txBox="1"/>
          <p:nvPr/>
        </p:nvSpPr>
        <p:spPr>
          <a:xfrm>
            <a:off x="1813507" y="2926464"/>
            <a:ext cx="545342" cy="307777"/>
          </a:xfrm>
          <a:prstGeom prst="rect">
            <a:avLst/>
          </a:prstGeom>
          <a:solidFill>
            <a:srgbClr val="C00000"/>
          </a:solidFill>
        </p:spPr>
        <p:txBody>
          <a:bodyPr wrap="none" rtlCol="0">
            <a:spAutoFit/>
          </a:bodyPr>
          <a:lstStyle/>
          <a:p>
            <a:r>
              <a:rPr lang="es-ES" sz="1400" b="1" dirty="0">
                <a:solidFill>
                  <a:prstClr val="white"/>
                </a:solidFill>
                <a:latin typeface="Arial" panose="020B0604020202020204" pitchFamily="34" charset="0"/>
                <a:cs typeface="Arial" panose="020B0604020202020204" pitchFamily="34" charset="0"/>
              </a:rPr>
              <a:t>83%</a:t>
            </a:r>
            <a:endParaRPr lang="es-CO" sz="1400" b="1" dirty="0">
              <a:solidFill>
                <a:prstClr val="white"/>
              </a:solidFill>
              <a:latin typeface="Arial" panose="020B0604020202020204" pitchFamily="34" charset="0"/>
              <a:cs typeface="Arial" panose="020B0604020202020204" pitchFamily="34" charset="0"/>
            </a:endParaRPr>
          </a:p>
        </p:txBody>
      </p:sp>
      <p:sp>
        <p:nvSpPr>
          <p:cNvPr id="53" name="CuadroTexto 52">
            <a:extLst>
              <a:ext uri="{FF2B5EF4-FFF2-40B4-BE49-F238E27FC236}">
                <a16:creationId xmlns:a16="http://schemas.microsoft.com/office/drawing/2014/main" id="{742B5FED-2705-4C8F-A7B0-D8EE7A83D77E}"/>
              </a:ext>
            </a:extLst>
          </p:cNvPr>
          <p:cNvSpPr txBox="1"/>
          <p:nvPr/>
        </p:nvSpPr>
        <p:spPr>
          <a:xfrm>
            <a:off x="2913015" y="3568839"/>
            <a:ext cx="545342" cy="307777"/>
          </a:xfrm>
          <a:prstGeom prst="rect">
            <a:avLst/>
          </a:prstGeom>
          <a:solidFill>
            <a:srgbClr val="C00000"/>
          </a:solidFill>
        </p:spPr>
        <p:txBody>
          <a:bodyPr wrap="none" rtlCol="0">
            <a:spAutoFit/>
          </a:bodyPr>
          <a:lstStyle/>
          <a:p>
            <a:r>
              <a:rPr lang="es-ES" sz="1400" b="1" dirty="0">
                <a:solidFill>
                  <a:prstClr val="white"/>
                </a:solidFill>
                <a:latin typeface="Arial" panose="020B0604020202020204" pitchFamily="34" charset="0"/>
                <a:cs typeface="Arial" panose="020B0604020202020204" pitchFamily="34" charset="0"/>
              </a:rPr>
              <a:t>17%</a:t>
            </a:r>
            <a:endParaRPr lang="es-CO" sz="1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0328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Texto&#10;&#10;Descripción generada automáticamente con confianza media">
            <a:extLst>
              <a:ext uri="{FF2B5EF4-FFF2-40B4-BE49-F238E27FC236}">
                <a16:creationId xmlns:a16="http://schemas.microsoft.com/office/drawing/2014/main" id="{C9EF02EF-D3EE-9BF4-1D76-F7EE95BCEE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ángulo 13">
            <a:extLst>
              <a:ext uri="{FF2B5EF4-FFF2-40B4-BE49-F238E27FC236}">
                <a16:creationId xmlns:a16="http://schemas.microsoft.com/office/drawing/2014/main" id="{540D4FFD-296F-4A63-BCA7-0A6A987179C6}"/>
              </a:ext>
            </a:extLst>
          </p:cNvPr>
          <p:cNvSpPr/>
          <p:nvPr/>
        </p:nvSpPr>
        <p:spPr>
          <a:xfrm>
            <a:off x="0" y="6732105"/>
            <a:ext cx="12192000" cy="1789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FE4C84A3-4F25-4801-0B04-D8B6F99C2F4B}"/>
              </a:ext>
            </a:extLst>
          </p:cNvPr>
          <p:cNvSpPr txBox="1"/>
          <p:nvPr/>
        </p:nvSpPr>
        <p:spPr>
          <a:xfrm>
            <a:off x="2535508" y="855784"/>
            <a:ext cx="7120984" cy="646331"/>
          </a:xfrm>
          <a:prstGeom prst="rect">
            <a:avLst/>
          </a:prstGeom>
          <a:noFill/>
        </p:spPr>
        <p:txBody>
          <a:bodyPr wrap="square" rtlCol="0">
            <a:spAutoFit/>
          </a:bodyPr>
          <a:lstStyle/>
          <a:p>
            <a:pPr algn="ctr"/>
            <a:r>
              <a:rPr lang="es-CO" dirty="0">
                <a:solidFill>
                  <a:schemeClr val="tx1">
                    <a:lumMod val="75000"/>
                    <a:lumOff val="2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Casanare cuenta con 5 aeropuertos regionales, siendo el principal el a</a:t>
            </a:r>
            <a:r>
              <a:rPr lang="es-CO" b="1" dirty="0">
                <a:solidFill>
                  <a:schemeClr val="tx1">
                    <a:lumMod val="75000"/>
                    <a:lumOff val="25000"/>
                  </a:schemeClr>
                </a:solidFill>
                <a:latin typeface="Bio Sans" panose="020B0506020202040204" pitchFamily="34" charset="0"/>
                <a:ea typeface="Malgun Gothic Semilight" panose="020B0502040204020203" pitchFamily="34" charset="-128"/>
                <a:cs typeface="Malgun Gothic Semilight" panose="020B0502040204020203" pitchFamily="34" charset="-128"/>
              </a:rPr>
              <a:t>eropuerto El Alcaraván de la ciudad de Yopal</a:t>
            </a:r>
          </a:p>
        </p:txBody>
      </p:sp>
      <p:sp>
        <p:nvSpPr>
          <p:cNvPr id="3" name="CuadroTexto 2">
            <a:extLst>
              <a:ext uri="{FF2B5EF4-FFF2-40B4-BE49-F238E27FC236}">
                <a16:creationId xmlns:a16="http://schemas.microsoft.com/office/drawing/2014/main" id="{A121B42D-27FF-8BA3-2D98-F8B05F32E31A}"/>
              </a:ext>
            </a:extLst>
          </p:cNvPr>
          <p:cNvSpPr txBox="1"/>
          <p:nvPr/>
        </p:nvSpPr>
        <p:spPr>
          <a:xfrm>
            <a:off x="295896" y="3971526"/>
            <a:ext cx="5791019" cy="1899687"/>
          </a:xfrm>
          <a:prstGeom prst="rect">
            <a:avLst/>
          </a:prstGeom>
          <a:noFill/>
        </p:spPr>
        <p:txBody>
          <a:bodyPr wrap="square">
            <a:spAutoFit/>
          </a:bodyPr>
          <a:lstStyle/>
          <a:p>
            <a:pPr algn="just">
              <a:lnSpc>
                <a:spcPct val="150000"/>
              </a:lnSpc>
            </a:pPr>
            <a:r>
              <a:rPr lang="es-CO" sz="1600" dirty="0">
                <a:solidFill>
                  <a:schemeClr val="tx1">
                    <a:lumMod val="75000"/>
                    <a:lumOff val="25000"/>
                  </a:schemeClr>
                </a:solidFill>
                <a:latin typeface="Bio Sans Light" panose="020B0406020202040204" pitchFamily="34" charset="0"/>
                <a:ea typeface="Malgun Gothic Semilight" panose="020B0502040204020203" pitchFamily="34" charset="-128"/>
                <a:cs typeface="Microsoft Tai Le" panose="020B0502040204020203" pitchFamily="34" charset="0"/>
              </a:rPr>
              <a:t>Longitud de pista: </a:t>
            </a:r>
            <a:r>
              <a:rPr lang="es-CO" sz="1600" b="1" dirty="0">
                <a:solidFill>
                  <a:schemeClr val="tx1">
                    <a:lumMod val="75000"/>
                    <a:lumOff val="25000"/>
                  </a:schemeClr>
                </a:solidFill>
                <a:latin typeface="Bio Sans" panose="020B0506020202040204" pitchFamily="34" charset="0"/>
                <a:ea typeface="Malgun Gothic Semilight" panose="020B0502040204020203" pitchFamily="34" charset="-128"/>
                <a:cs typeface="Microsoft Tai Le" panose="020B0502040204020203" pitchFamily="34" charset="0"/>
              </a:rPr>
              <a:t>2.245 metros en asfalto</a:t>
            </a:r>
          </a:p>
          <a:p>
            <a:pPr algn="just">
              <a:lnSpc>
                <a:spcPct val="150000"/>
              </a:lnSpc>
            </a:pPr>
            <a:r>
              <a:rPr lang="es-CO" sz="1600" dirty="0">
                <a:solidFill>
                  <a:schemeClr val="tx1">
                    <a:lumMod val="75000"/>
                    <a:lumOff val="25000"/>
                  </a:schemeClr>
                </a:solidFill>
                <a:latin typeface="Bio Sans Light" panose="020B0406020202040204" pitchFamily="34" charset="0"/>
                <a:ea typeface="Malgun Gothic Semilight" panose="020B0502040204020203" pitchFamily="34" charset="-128"/>
                <a:cs typeface="Microsoft Tai Le" panose="020B0502040204020203" pitchFamily="34" charset="0"/>
              </a:rPr>
              <a:t>Peso máximo de operación: </a:t>
            </a:r>
            <a:r>
              <a:rPr lang="es-CO" sz="1600" b="1" dirty="0">
                <a:solidFill>
                  <a:schemeClr val="tx1">
                    <a:lumMod val="75000"/>
                    <a:lumOff val="25000"/>
                  </a:schemeClr>
                </a:solidFill>
                <a:latin typeface="Bio Sans" panose="020B0506020202040204" pitchFamily="34" charset="0"/>
                <a:ea typeface="Malgun Gothic Semilight" panose="020B0502040204020203" pitchFamily="34" charset="-128"/>
                <a:cs typeface="Microsoft Tai Le" panose="020B0502040204020203" pitchFamily="34" charset="0"/>
              </a:rPr>
              <a:t>200.000 libras.</a:t>
            </a:r>
          </a:p>
          <a:p>
            <a:pPr algn="just">
              <a:lnSpc>
                <a:spcPct val="150000"/>
              </a:lnSpc>
            </a:pPr>
            <a:r>
              <a:rPr lang="es-CO" sz="1600" dirty="0">
                <a:solidFill>
                  <a:schemeClr val="tx1">
                    <a:lumMod val="75000"/>
                    <a:lumOff val="25000"/>
                  </a:schemeClr>
                </a:solidFill>
                <a:latin typeface="Bio Sans Light" panose="020B0406020202040204" pitchFamily="34" charset="0"/>
                <a:ea typeface="Malgun Gothic Semilight" panose="020B0502040204020203" pitchFamily="34" charset="-128"/>
                <a:cs typeface="Microsoft Tai Le" panose="020B0502040204020203" pitchFamily="34" charset="0"/>
              </a:rPr>
              <a:t>Pista iluminada en su totalidad, operación: </a:t>
            </a:r>
            <a:r>
              <a:rPr lang="es-CO" sz="1600" b="1" dirty="0">
                <a:solidFill>
                  <a:schemeClr val="tx1">
                    <a:lumMod val="75000"/>
                    <a:lumOff val="25000"/>
                  </a:schemeClr>
                </a:solidFill>
                <a:latin typeface="Bio Sans" panose="020B0506020202040204" pitchFamily="34" charset="0"/>
                <a:ea typeface="Malgun Gothic Semilight" panose="020B0502040204020203" pitchFamily="34" charset="-128"/>
                <a:cs typeface="Microsoft Tai Le" panose="020B0502040204020203" pitchFamily="34" charset="0"/>
              </a:rPr>
              <a:t>6:00 a las 20:00</a:t>
            </a:r>
          </a:p>
          <a:p>
            <a:pPr algn="just">
              <a:lnSpc>
                <a:spcPct val="150000"/>
              </a:lnSpc>
            </a:pPr>
            <a:r>
              <a:rPr lang="es-CO" sz="1600" dirty="0">
                <a:solidFill>
                  <a:schemeClr val="tx1">
                    <a:lumMod val="75000"/>
                    <a:lumOff val="25000"/>
                  </a:schemeClr>
                </a:solidFill>
                <a:latin typeface="Bio Sans Light" panose="020B0406020202040204" pitchFamily="34" charset="0"/>
                <a:ea typeface="Malgun Gothic Semilight" panose="020B0502040204020203" pitchFamily="34" charset="-128"/>
                <a:cs typeface="Microsoft Tai Le" panose="020B0502040204020203" pitchFamily="34" charset="0"/>
              </a:rPr>
              <a:t>Capacidad para aviones: </a:t>
            </a:r>
            <a:r>
              <a:rPr lang="es-CO" sz="1600" b="1" dirty="0">
                <a:solidFill>
                  <a:schemeClr val="tx1">
                    <a:lumMod val="75000"/>
                    <a:lumOff val="25000"/>
                  </a:schemeClr>
                </a:solidFill>
                <a:latin typeface="Bio Sans" panose="020B0506020202040204" pitchFamily="34" charset="0"/>
                <a:ea typeface="Malgun Gothic Semilight" panose="020B0502040204020203" pitchFamily="34" charset="-128"/>
                <a:cs typeface="Microsoft Tai Le" panose="020B0502040204020203" pitchFamily="34" charset="0"/>
              </a:rPr>
              <a:t>Antonov-124-100</a:t>
            </a:r>
          </a:p>
          <a:p>
            <a:pPr algn="just">
              <a:lnSpc>
                <a:spcPct val="150000"/>
              </a:lnSpc>
            </a:pPr>
            <a:r>
              <a:rPr lang="es-CO" sz="1600" b="1" dirty="0">
                <a:solidFill>
                  <a:schemeClr val="tx1">
                    <a:lumMod val="75000"/>
                    <a:lumOff val="25000"/>
                  </a:schemeClr>
                </a:solidFill>
                <a:latin typeface="Bio Sans" panose="020B0506020202040204" pitchFamily="34" charset="0"/>
                <a:ea typeface="Malgun Gothic Semilight" panose="020B0502040204020203" pitchFamily="34" charset="-128"/>
                <a:cs typeface="Microsoft Tai Le" panose="020B0502040204020203" pitchFamily="34" charset="0"/>
              </a:rPr>
              <a:t>Radiofaro omnidireccional de muy alta frecuencia</a:t>
            </a:r>
          </a:p>
        </p:txBody>
      </p:sp>
      <p:pic>
        <p:nvPicPr>
          <p:cNvPr id="4" name="Picture 2" descr="Aeropuerto El Alcaraván - Wikipedia, la enciclopedia libre">
            <a:extLst>
              <a:ext uri="{FF2B5EF4-FFF2-40B4-BE49-F238E27FC236}">
                <a16:creationId xmlns:a16="http://schemas.microsoft.com/office/drawing/2014/main" id="{021134C2-77E6-917D-D752-E3FF04352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521" y="1626156"/>
            <a:ext cx="4946073" cy="22153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áfico 5">
            <a:extLst>
              <a:ext uri="{FF2B5EF4-FFF2-40B4-BE49-F238E27FC236}">
                <a16:creationId xmlns:a16="http://schemas.microsoft.com/office/drawing/2014/main" id="{A21E34D4-0FD9-5FEC-A905-A111DA139D6F}"/>
              </a:ext>
            </a:extLst>
          </p:cNvPr>
          <p:cNvGraphicFramePr/>
          <p:nvPr/>
        </p:nvGraphicFramePr>
        <p:xfrm>
          <a:off x="6086915" y="2576483"/>
          <a:ext cx="5487650" cy="3193705"/>
        </p:xfrm>
        <a:graphic>
          <a:graphicData uri="http://schemas.openxmlformats.org/drawingml/2006/chart">
            <c:chart xmlns:c="http://schemas.openxmlformats.org/drawingml/2006/chart" xmlns:r="http://schemas.openxmlformats.org/officeDocument/2006/relationships" r:id="rId4"/>
          </a:graphicData>
        </a:graphic>
      </p:graphicFrame>
      <p:sp>
        <p:nvSpPr>
          <p:cNvPr id="7" name="CuadroTexto 6">
            <a:extLst>
              <a:ext uri="{FF2B5EF4-FFF2-40B4-BE49-F238E27FC236}">
                <a16:creationId xmlns:a16="http://schemas.microsoft.com/office/drawing/2014/main" id="{0E0B346F-ECF2-0812-248A-75B7D827A97A}"/>
              </a:ext>
            </a:extLst>
          </p:cNvPr>
          <p:cNvSpPr txBox="1"/>
          <p:nvPr/>
        </p:nvSpPr>
        <p:spPr>
          <a:xfrm>
            <a:off x="7467288" y="1638360"/>
            <a:ext cx="3463290" cy="584775"/>
          </a:xfrm>
          <a:prstGeom prst="rect">
            <a:avLst/>
          </a:prstGeom>
          <a:solidFill>
            <a:srgbClr val="C00000"/>
          </a:solidFill>
        </p:spPr>
        <p:txBody>
          <a:bodyPr wrap="square">
            <a:spAutoFit/>
          </a:bodyPr>
          <a:lstStyle/>
          <a:p>
            <a:pPr algn="ctr" defTabSz="914400"/>
            <a:r>
              <a:rPr lang="es-ES" sz="1600" dirty="0">
                <a:solidFill>
                  <a:schemeClr val="bg1"/>
                </a:solidFill>
                <a:latin typeface="Bio Sans Light" panose="020B0406020202040204" pitchFamily="34" charset="0"/>
                <a:ea typeface="Cambria Math" panose="02040503050406030204" pitchFamily="18" charset="0"/>
                <a:cs typeface="Ebrima" panose="02000000000000000000" pitchFamily="2" charset="0"/>
              </a:rPr>
              <a:t>Pasajeros movilizados aeropuerto </a:t>
            </a:r>
          </a:p>
          <a:p>
            <a:pPr algn="ctr" defTabSz="914400"/>
            <a:r>
              <a:rPr lang="es-ES" sz="1600" b="1" dirty="0">
                <a:solidFill>
                  <a:schemeClr val="bg1"/>
                </a:solidFill>
                <a:latin typeface="Bio Sans" panose="020B0506020202040204" pitchFamily="34" charset="0"/>
                <a:ea typeface="Cambria Math" panose="02040503050406030204" pitchFamily="18" charset="0"/>
                <a:cs typeface="Ebrima" panose="02000000000000000000" pitchFamily="2" charset="0"/>
              </a:rPr>
              <a:t>El Alcaraván de Yopal</a:t>
            </a:r>
          </a:p>
        </p:txBody>
      </p:sp>
      <p:sp>
        <p:nvSpPr>
          <p:cNvPr id="8" name="CuadroTexto 7">
            <a:extLst>
              <a:ext uri="{FF2B5EF4-FFF2-40B4-BE49-F238E27FC236}">
                <a16:creationId xmlns:a16="http://schemas.microsoft.com/office/drawing/2014/main" id="{45A8E007-255F-CDB9-280B-5FF3B4515878}"/>
              </a:ext>
            </a:extLst>
          </p:cNvPr>
          <p:cNvSpPr txBox="1"/>
          <p:nvPr/>
        </p:nvSpPr>
        <p:spPr>
          <a:xfrm>
            <a:off x="7961878" y="5899776"/>
            <a:ext cx="2474110" cy="276999"/>
          </a:xfrm>
          <a:prstGeom prst="rect">
            <a:avLst/>
          </a:prstGeom>
          <a:noFill/>
        </p:spPr>
        <p:txBody>
          <a:bodyPr wrap="square" rtlCol="0">
            <a:spAutoFit/>
          </a:bodyPr>
          <a:lstStyle/>
          <a:p>
            <a:pPr algn="ctr"/>
            <a:r>
              <a:rPr lang="es-ES" sz="1200" dirty="0">
                <a:latin typeface="Bio Sans Light" panose="020B0406020202040204" pitchFamily="34" charset="0"/>
              </a:rPr>
              <a:t>Fuente: Ministerio de Transporte</a:t>
            </a:r>
            <a:endParaRPr lang="es-CO" sz="1200" dirty="0">
              <a:latin typeface="Bio Sans Light" panose="020B0406020202040204" pitchFamily="34" charset="0"/>
            </a:endParaRPr>
          </a:p>
        </p:txBody>
      </p:sp>
      <p:sp>
        <p:nvSpPr>
          <p:cNvPr id="10" name="CuadroTexto 9">
            <a:extLst>
              <a:ext uri="{FF2B5EF4-FFF2-40B4-BE49-F238E27FC236}">
                <a16:creationId xmlns:a16="http://schemas.microsoft.com/office/drawing/2014/main" id="{10AE4AA1-2A3B-49CF-8079-DCC7F4B03FD9}"/>
              </a:ext>
            </a:extLst>
          </p:cNvPr>
          <p:cNvSpPr txBox="1"/>
          <p:nvPr/>
        </p:nvSpPr>
        <p:spPr>
          <a:xfrm>
            <a:off x="4387096" y="238890"/>
            <a:ext cx="3417923" cy="400110"/>
          </a:xfrm>
          <a:prstGeom prst="rect">
            <a:avLst/>
          </a:prstGeom>
          <a:solidFill>
            <a:srgbClr val="C00000"/>
          </a:solidFill>
        </p:spPr>
        <p:txBody>
          <a:bodyPr wrap="none" rtlCol="0">
            <a:spAutoFit/>
          </a:bodyPr>
          <a:lstStyle/>
          <a:p>
            <a:pPr algn="ctr"/>
            <a:r>
              <a:rPr lang="es-ES" sz="2000" spc="300" dirty="0">
                <a:solidFill>
                  <a:schemeClr val="bg1"/>
                </a:solidFill>
                <a:latin typeface="Bio Sans Light" panose="020B0406020202040204" pitchFamily="34" charset="0"/>
                <a:ea typeface="Microsoft JhengHei" panose="020B0604030504040204" pitchFamily="34" charset="-120"/>
              </a:rPr>
              <a:t>CONECTIVIDAD AÉREA</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2237644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87EF674-5E64-4B4B-AD54-831E0B77BA26}"/>
              </a:ext>
            </a:extLst>
          </p:cNvPr>
          <p:cNvSpPr/>
          <p:nvPr/>
        </p:nvSpPr>
        <p:spPr>
          <a:xfrm>
            <a:off x="4151526" y="815393"/>
            <a:ext cx="7505478" cy="11029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Picture 10" descr="Archivo:Sena Colombia logo.svg - Wikipedia, la enciclopedia libre">
            <a:hlinkClick r:id="rId2"/>
            <a:extLst>
              <a:ext uri="{FF2B5EF4-FFF2-40B4-BE49-F238E27FC236}">
                <a16:creationId xmlns:a16="http://schemas.microsoft.com/office/drawing/2014/main" id="{BEF72E26-AF82-4100-96AA-9843B9A16A7E}"/>
              </a:ext>
            </a:extLst>
          </p:cNvPr>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40421" y="1798657"/>
            <a:ext cx="711942" cy="697570"/>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0">
            <a:extLst>
              <a:ext uri="{FF2B5EF4-FFF2-40B4-BE49-F238E27FC236}">
                <a16:creationId xmlns:a16="http://schemas.microsoft.com/office/drawing/2014/main" id="{37F1F238-90BC-4907-AD93-568E438A6CED}"/>
              </a:ext>
            </a:extLst>
          </p:cNvPr>
          <p:cNvSpPr txBox="1"/>
          <p:nvPr/>
        </p:nvSpPr>
        <p:spPr>
          <a:xfrm>
            <a:off x="240421" y="447793"/>
            <a:ext cx="3542959" cy="892552"/>
          </a:xfrm>
          <a:prstGeom prst="rect">
            <a:avLst/>
          </a:prstGeom>
          <a:noFill/>
        </p:spPr>
        <p:txBody>
          <a:bodyPr wrap="square" rtlCol="0" anchor="ctr">
            <a:spAutoFit/>
          </a:bodyPr>
          <a:lstStyle/>
          <a:p>
            <a:pPr>
              <a:defRPr/>
            </a:pPr>
            <a:r>
              <a:rPr lang="es-CO" sz="1300" b="1" dirty="0">
                <a:latin typeface="Bio Sans" panose="020B0506020202040204" pitchFamily="34" charset="0"/>
                <a:ea typeface="Microsoft JhengHei" panose="020B0604030504040204" pitchFamily="34" charset="-120"/>
                <a:cs typeface="Microsoft Tai Le" panose="020B0502040204020203" pitchFamily="34" charset="0"/>
              </a:rPr>
              <a:t>107 |</a:t>
            </a:r>
            <a:r>
              <a:rPr kumimoji="0" lang="es-CO" sz="1300" b="1" i="0" u="none" strike="noStrike" kern="1200" cap="none" spc="0" normalizeH="0" baseline="0" noProof="0" dirty="0">
                <a:ln>
                  <a:noFill/>
                </a:ln>
                <a:effectLst/>
                <a:uLnTx/>
                <a:uFillTx/>
                <a:latin typeface="Bio Sans" panose="020B0506020202040204" pitchFamily="34" charset="0"/>
                <a:ea typeface="Microsoft JhengHei" panose="020B0604030504040204" pitchFamily="34" charset="-120"/>
                <a:cs typeface="Microsoft Tai Le" panose="020B0502040204020203" pitchFamily="34" charset="0"/>
              </a:rPr>
              <a:t> </a:t>
            </a:r>
            <a:r>
              <a:rPr lang="es-CO" sz="1300" dirty="0">
                <a:latin typeface="Bio Sans Light" panose="020B0406020202040204" pitchFamily="34" charset="0"/>
                <a:ea typeface="Microsoft JhengHei" panose="020B0604030504040204" pitchFamily="34" charset="-120"/>
                <a:cs typeface="Microsoft Tai Le" panose="020B0502040204020203" pitchFamily="34" charset="0"/>
              </a:rPr>
              <a:t>Pr</a:t>
            </a:r>
            <a:r>
              <a:rPr kumimoji="0" lang="es-CO" sz="1300" b="0" i="0" u="none" strike="noStrike" kern="1200" cap="none" spc="0" normalizeH="0" baseline="0" noProof="0" dirty="0" err="1">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rPr>
              <a:t>ogramas</a:t>
            </a:r>
            <a:r>
              <a:rPr kumimoji="0" lang="es-CO" sz="13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rPr>
              <a:t> (50) </a:t>
            </a:r>
            <a:r>
              <a:rPr lang="es-CO" sz="1300" dirty="0">
                <a:latin typeface="Bio Sans Light" panose="020B0406020202040204" pitchFamily="34" charset="0"/>
                <a:ea typeface="Microsoft JhengHei" panose="020B0604030504040204" pitchFamily="34" charset="-120"/>
                <a:cs typeface="Microsoft Tai Le" panose="020B0502040204020203" pitchFamily="34" charset="0"/>
              </a:rPr>
              <a:t>pregrado y (20) postgrado, </a:t>
            </a:r>
          </a:p>
          <a:p>
            <a:pPr>
              <a:defRPr/>
            </a:pPr>
            <a:r>
              <a:rPr lang="es-CO" sz="1300" dirty="0">
                <a:latin typeface="Bio Sans Light" panose="020B0406020202040204" pitchFamily="34" charset="0"/>
                <a:ea typeface="Microsoft JhengHei" panose="020B0604030504040204" pitchFamily="34" charset="-120"/>
                <a:cs typeface="Microsoft Tai Le" panose="020B0502040204020203" pitchFamily="34" charset="0"/>
              </a:rPr>
              <a:t>tecnológicos y técnicos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300" b="1" dirty="0">
                <a:latin typeface="Bio Sans" panose="020B0506020202040204" pitchFamily="34" charset="0"/>
                <a:ea typeface="Microsoft JhengHei" panose="020B0604030504040204" pitchFamily="34" charset="-120"/>
                <a:cs typeface="Microsoft Tai Le" panose="020B0502040204020203" pitchFamily="34" charset="0"/>
              </a:rPr>
              <a:t>20</a:t>
            </a:r>
            <a:r>
              <a:rPr kumimoji="0" lang="es-CO" sz="1300" b="1" i="0" u="none" strike="noStrike" kern="1200" cap="none" spc="0" normalizeH="0" baseline="0" noProof="0" dirty="0">
                <a:ln>
                  <a:noFill/>
                </a:ln>
                <a:effectLst/>
                <a:uLnTx/>
                <a:uFillTx/>
                <a:latin typeface="Bio Sans" panose="020B0506020202040204" pitchFamily="34" charset="0"/>
                <a:ea typeface="Microsoft JhengHei" panose="020B0604030504040204" pitchFamily="34" charset="-120"/>
                <a:cs typeface="Microsoft Tai Le" panose="020B0502040204020203" pitchFamily="34" charset="0"/>
              </a:rPr>
              <a:t>   | </a:t>
            </a:r>
            <a:r>
              <a:rPr kumimoji="0" lang="es-CO" sz="13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rPr>
              <a:t>Instituciones de Educación Superior con presencia en Yopal</a:t>
            </a:r>
          </a:p>
        </p:txBody>
      </p:sp>
      <p:pic>
        <p:nvPicPr>
          <p:cNvPr id="1028" name="Picture 4" descr="Archivo:Universidad Industrial de Santander logo.svg - Wikipedia, la  enciclopedia libre">
            <a:extLst>
              <a:ext uri="{FF2B5EF4-FFF2-40B4-BE49-F238E27FC236}">
                <a16:creationId xmlns:a16="http://schemas.microsoft.com/office/drawing/2014/main" id="{75DA1213-9441-4C10-B055-094B26C9BDA1}"/>
              </a:ext>
            </a:extLst>
          </p:cNvPr>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383151" y="2837750"/>
            <a:ext cx="778009" cy="3811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olección Casanare">
            <a:hlinkClick r:id="rId5"/>
            <a:extLst>
              <a:ext uri="{FF2B5EF4-FFF2-40B4-BE49-F238E27FC236}">
                <a16:creationId xmlns:a16="http://schemas.microsoft.com/office/drawing/2014/main" id="{64854ECB-5F72-4B4A-B85C-7B945B88D7C4}"/>
              </a:ext>
            </a:extLst>
          </p:cNvPr>
          <p:cNvPicPr>
            <a:picLocks noChangeAspect="1" noChangeArrowheads="1"/>
          </p:cNvPicPr>
          <p:nvPr/>
        </p:nvPicPr>
        <p:blipFill rotWithShape="1">
          <a:blip r:embed="rId6" cstate="print">
            <a:grayscl/>
            <a:extLst>
              <a:ext uri="{28A0092B-C50C-407E-A947-70E740481C1C}">
                <a14:useLocalDpi xmlns:a14="http://schemas.microsoft.com/office/drawing/2010/main" val="0"/>
              </a:ext>
            </a:extLst>
          </a:blip>
          <a:srcRect b="10237"/>
          <a:stretch/>
        </p:blipFill>
        <p:spPr bwMode="auto">
          <a:xfrm>
            <a:off x="1137973" y="1925208"/>
            <a:ext cx="931656" cy="490827"/>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p:cNvPicPr>
            <a:picLocks noChangeAspect="1"/>
          </p:cNvPicPr>
          <p:nvPr/>
        </p:nvPicPr>
        <p:blipFill>
          <a:blip r:embed="rId7">
            <a:duotone>
              <a:schemeClr val="accent3">
                <a:shade val="45000"/>
                <a:satMod val="135000"/>
              </a:schemeClr>
              <a:prstClr val="white"/>
            </a:duotone>
          </a:blip>
          <a:stretch>
            <a:fillRect/>
          </a:stretch>
        </p:blipFill>
        <p:spPr>
          <a:xfrm>
            <a:off x="2202822" y="1969723"/>
            <a:ext cx="931656" cy="489120"/>
          </a:xfrm>
          <a:prstGeom prst="rect">
            <a:avLst/>
          </a:prstGeom>
        </p:spPr>
      </p:pic>
      <p:pic>
        <p:nvPicPr>
          <p:cNvPr id="1026" name="Picture 2" descr="Archivo:Logo de la UPTC.svg - Wikipedia, la enciclopedia libre">
            <a:extLst>
              <a:ext uri="{FF2B5EF4-FFF2-40B4-BE49-F238E27FC236}">
                <a16:creationId xmlns:a16="http://schemas.microsoft.com/office/drawing/2014/main" id="{F9ECCA38-ED7C-4CEA-86A4-ACBD81D4E72D}"/>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62379" y="2000572"/>
            <a:ext cx="1046946" cy="4891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rchivo:Logotipo de la Corporación Universitaria Minuto de Dios.svg -  Wikipedia, la enciclopedia libre">
            <a:extLst>
              <a:ext uri="{FF2B5EF4-FFF2-40B4-BE49-F238E27FC236}">
                <a16:creationId xmlns:a16="http://schemas.microsoft.com/office/drawing/2014/main" id="{8ED8E551-03BD-404D-BC26-EB608D491ECE}"/>
              </a:ext>
            </a:extLst>
          </p:cNvPr>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98426" y="2864081"/>
            <a:ext cx="532069" cy="3791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chivo:Logo de la Univesidad de la Salle (Bogotá).svg - Wikipedia, la  enciclopedia libre">
            <a:extLst>
              <a:ext uri="{FF2B5EF4-FFF2-40B4-BE49-F238E27FC236}">
                <a16:creationId xmlns:a16="http://schemas.microsoft.com/office/drawing/2014/main" id="{06DF03C1-C803-4932-A7CB-91838C032DE4}"/>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13525" y="2095821"/>
            <a:ext cx="1079759" cy="2986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iversidad de Boyacá - Asociación Colombiana de Facultades de Psicología">
            <a:extLst>
              <a:ext uri="{FF2B5EF4-FFF2-40B4-BE49-F238E27FC236}">
                <a16:creationId xmlns:a16="http://schemas.microsoft.com/office/drawing/2014/main" id="{00BA5A7D-81BA-4D5E-A286-167EEE1FD573}"/>
              </a:ext>
            </a:extLst>
          </p:cNvPr>
          <p:cNvPicPr>
            <a:picLocks noChangeAspect="1" noChangeArrowheads="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03718" y="2071214"/>
            <a:ext cx="489120" cy="4891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a Universidad | Historia y Símbolos | Símbolos | El Escudo | Universidad  del Rosario">
            <a:extLst>
              <a:ext uri="{FF2B5EF4-FFF2-40B4-BE49-F238E27FC236}">
                <a16:creationId xmlns:a16="http://schemas.microsoft.com/office/drawing/2014/main" id="{4DCD0E78-BAA2-4552-B2AE-17B433BFEF63}"/>
              </a:ext>
            </a:extLst>
          </p:cNvPr>
          <p:cNvPicPr>
            <a:picLocks noChangeAspect="1" noChangeArrowheads="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58676" y="1969723"/>
            <a:ext cx="574735" cy="57473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niversidad Autónoma de Colombia - Wikipedia, la enciclopedia libre">
            <a:extLst>
              <a:ext uri="{FF2B5EF4-FFF2-40B4-BE49-F238E27FC236}">
                <a16:creationId xmlns:a16="http://schemas.microsoft.com/office/drawing/2014/main" id="{A257923E-A4FC-4E6D-80D1-8E63DFF09162}"/>
              </a:ext>
            </a:extLst>
          </p:cNvPr>
          <p:cNvPicPr>
            <a:picLocks noChangeAspect="1" noChangeArrowheads="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67133" y="2837750"/>
            <a:ext cx="747808" cy="44307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rchivo:Escuela Superior de Administración Pública logo.png - Wikipedia, la  enciclopedia libre">
            <a:extLst>
              <a:ext uri="{FF2B5EF4-FFF2-40B4-BE49-F238E27FC236}">
                <a16:creationId xmlns:a16="http://schemas.microsoft.com/office/drawing/2014/main" id="{6E30D330-F4FC-4EBB-8777-C546D9C0C455}"/>
              </a:ext>
            </a:extLst>
          </p:cNvPr>
          <p:cNvPicPr>
            <a:picLocks noChangeAspect="1" noChangeArrowheads="1"/>
          </p:cNvPicPr>
          <p:nvPr/>
        </p:nvPicPr>
        <p:blipFill>
          <a:blip r:embed="rId1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73455" y="2052358"/>
            <a:ext cx="626836" cy="46602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undación Universitaria Los Libertadores - Institución Universitaria">
            <a:extLst>
              <a:ext uri="{FF2B5EF4-FFF2-40B4-BE49-F238E27FC236}">
                <a16:creationId xmlns:a16="http://schemas.microsoft.com/office/drawing/2014/main" id="{06E249A1-3FF9-42E4-9B5E-9C7C79E39075}"/>
              </a:ext>
            </a:extLst>
          </p:cNvPr>
          <p:cNvPicPr>
            <a:picLocks noChangeAspect="1" noChangeArrowheads="1"/>
          </p:cNvPicPr>
          <p:nvPr/>
        </p:nvPicPr>
        <p:blipFill>
          <a:blip r:embed="rId15" cstate="print">
            <a:grayscl/>
            <a:extLst>
              <a:ext uri="{28A0092B-C50C-407E-A947-70E740481C1C}">
                <a14:useLocalDpi xmlns:a14="http://schemas.microsoft.com/office/drawing/2010/main" val="0"/>
              </a:ext>
            </a:extLst>
          </a:blip>
          <a:srcRect/>
          <a:stretch>
            <a:fillRect/>
          </a:stretch>
        </p:blipFill>
        <p:spPr bwMode="auto">
          <a:xfrm>
            <a:off x="2532408" y="2792388"/>
            <a:ext cx="778010" cy="5173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nstituto Universitario de la Paz - #UNIPAZenTuCasa💚 | Queremos darles las  gracias por el apoyo incondicional que siempre tienen hacia las campañas  institucionales, estamos seguros que seguiremos contando con ustedes  nuestra familia">
            <a:extLst>
              <a:ext uri="{FF2B5EF4-FFF2-40B4-BE49-F238E27FC236}">
                <a16:creationId xmlns:a16="http://schemas.microsoft.com/office/drawing/2014/main" id="{7F155150-A26C-4726-820D-22D5BC6A9A72}"/>
              </a:ext>
            </a:extLst>
          </p:cNvPr>
          <p:cNvPicPr>
            <a:picLocks noChangeAspect="1" noChangeArrowheads="1"/>
          </p:cNvPicPr>
          <p:nvPr/>
        </p:nvPicPr>
        <p:blipFill>
          <a:blip r:embed="rId1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45832" y="2829538"/>
            <a:ext cx="443075" cy="44307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Quiero ser UNAB | Universidad Autónoma de Bucaramanga">
            <a:extLst>
              <a:ext uri="{FF2B5EF4-FFF2-40B4-BE49-F238E27FC236}">
                <a16:creationId xmlns:a16="http://schemas.microsoft.com/office/drawing/2014/main" id="{B9EE0B03-F02E-473D-95E3-F68BA9A809D0}"/>
              </a:ext>
            </a:extLst>
          </p:cNvPr>
          <p:cNvPicPr>
            <a:picLocks noChangeAspect="1" noChangeArrowheads="1"/>
          </p:cNvPicPr>
          <p:nvPr/>
        </p:nvPicPr>
        <p:blipFill rotWithShape="1">
          <a:blip r:embed="rId17" cstate="print">
            <a:duotone>
              <a:prstClr val="black"/>
              <a:schemeClr val="accent3">
                <a:tint val="45000"/>
                <a:satMod val="400000"/>
              </a:schemeClr>
            </a:duotone>
            <a:extLst>
              <a:ext uri="{28A0092B-C50C-407E-A947-70E740481C1C}">
                <a14:useLocalDpi xmlns:a14="http://schemas.microsoft.com/office/drawing/2010/main" val="0"/>
              </a:ext>
            </a:extLst>
          </a:blip>
          <a:srcRect b="12825"/>
          <a:stretch/>
        </p:blipFill>
        <p:spPr bwMode="auto">
          <a:xfrm>
            <a:off x="5553055" y="2874042"/>
            <a:ext cx="654827" cy="36914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Archivo:U. Cooperativa de Colombia logo.svg - Wikipedia, la enciclopedia  libre">
            <a:extLst>
              <a:ext uri="{FF2B5EF4-FFF2-40B4-BE49-F238E27FC236}">
                <a16:creationId xmlns:a16="http://schemas.microsoft.com/office/drawing/2014/main" id="{682E0655-2070-436E-8592-474394416D10}"/>
              </a:ext>
            </a:extLst>
          </p:cNvPr>
          <p:cNvPicPr>
            <a:picLocks noChangeAspect="1" noChangeArrowheads="1"/>
          </p:cNvPicPr>
          <p:nvPr/>
        </p:nvPicPr>
        <p:blipFill>
          <a:blip r:embed="rId1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20659" y="2881049"/>
            <a:ext cx="443075" cy="39876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Universidad de los Llanos">
            <a:extLst>
              <a:ext uri="{FF2B5EF4-FFF2-40B4-BE49-F238E27FC236}">
                <a16:creationId xmlns:a16="http://schemas.microsoft.com/office/drawing/2014/main" id="{BA5EA4D4-90FA-4318-9353-D43A3DCD0093}"/>
              </a:ext>
            </a:extLst>
          </p:cNvPr>
          <p:cNvPicPr>
            <a:picLocks noChangeAspect="1" noChangeArrowheads="1"/>
          </p:cNvPicPr>
          <p:nvPr/>
        </p:nvPicPr>
        <p:blipFill>
          <a:blip r:embed="rId1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61175" y="2833256"/>
            <a:ext cx="1132091" cy="45072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Logotipo | Universidad Gran Colombia">
            <a:extLst>
              <a:ext uri="{FF2B5EF4-FFF2-40B4-BE49-F238E27FC236}">
                <a16:creationId xmlns:a16="http://schemas.microsoft.com/office/drawing/2014/main" id="{1C91845E-2B44-414B-AC84-379E9416D531}"/>
              </a:ext>
            </a:extLst>
          </p:cNvPr>
          <p:cNvPicPr>
            <a:picLocks noChangeAspect="1" noChangeArrowheads="1"/>
          </p:cNvPicPr>
          <p:nvPr/>
        </p:nvPicPr>
        <p:blipFill>
          <a:blip r:embed="rId2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31170" y="2858200"/>
            <a:ext cx="1132089" cy="38574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Archivo:Escudo Universidad de Medellin.svg - Wikipedia, la enciclopedia  libre">
            <a:extLst>
              <a:ext uri="{FF2B5EF4-FFF2-40B4-BE49-F238E27FC236}">
                <a16:creationId xmlns:a16="http://schemas.microsoft.com/office/drawing/2014/main" id="{836B907B-2802-478C-B6BE-18774BBD097B}"/>
              </a:ext>
            </a:extLst>
          </p:cNvPr>
          <p:cNvPicPr>
            <a:picLocks noChangeAspect="1" noChangeArrowheads="1"/>
          </p:cNvPicPr>
          <p:nvPr/>
        </p:nvPicPr>
        <p:blipFill>
          <a:blip r:embed="rId2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24163" y="2074562"/>
            <a:ext cx="443820" cy="4438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rchivo:Logo de Uniremington.png - Wikipedia, la enciclopedia libre">
            <a:extLst>
              <a:ext uri="{FF2B5EF4-FFF2-40B4-BE49-F238E27FC236}">
                <a16:creationId xmlns:a16="http://schemas.microsoft.com/office/drawing/2014/main" id="{84B8999E-B592-4350-837A-2B697BCB8616}"/>
              </a:ext>
            </a:extLst>
          </p:cNvPr>
          <p:cNvPicPr>
            <a:picLocks noChangeAspect="1" noChangeArrowheads="1"/>
          </p:cNvPicPr>
          <p:nvPr/>
        </p:nvPicPr>
        <p:blipFill rotWithShape="1">
          <a:blip r:embed="rId22" cstate="print">
            <a:duotone>
              <a:schemeClr val="accent3">
                <a:shade val="45000"/>
                <a:satMod val="135000"/>
              </a:schemeClr>
              <a:prstClr val="white"/>
            </a:duotone>
            <a:extLst>
              <a:ext uri="{28A0092B-C50C-407E-A947-70E740481C1C}">
                <a14:useLocalDpi xmlns:a14="http://schemas.microsoft.com/office/drawing/2010/main" val="0"/>
              </a:ext>
            </a:extLst>
          </a:blip>
          <a:srcRect t="10918" b="23139"/>
          <a:stretch/>
        </p:blipFill>
        <p:spPr bwMode="auto">
          <a:xfrm>
            <a:off x="130564" y="2757364"/>
            <a:ext cx="931656" cy="4925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Becas en la Corporación Unificada Nacional CUN">
            <a:extLst>
              <a:ext uri="{FF2B5EF4-FFF2-40B4-BE49-F238E27FC236}">
                <a16:creationId xmlns:a16="http://schemas.microsoft.com/office/drawing/2014/main" id="{AF65076A-DE1F-49E2-B034-92F59771465E}"/>
              </a:ext>
            </a:extLst>
          </p:cNvPr>
          <p:cNvPicPr>
            <a:picLocks noChangeAspect="1" noChangeArrowheads="1"/>
          </p:cNvPicPr>
          <p:nvPr/>
        </p:nvPicPr>
        <p:blipFill>
          <a:blip r:embed="rId2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58639" y="2880786"/>
            <a:ext cx="682364" cy="3691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chivo:Logo de la Santo Tomás.svg - Wikipedia, la enciclopedia libre">
            <a:extLst>
              <a:ext uri="{FF2B5EF4-FFF2-40B4-BE49-F238E27FC236}">
                <a16:creationId xmlns:a16="http://schemas.microsoft.com/office/drawing/2014/main" id="{C67BCBC7-2F5E-4631-967E-E9CD6FB46407}"/>
              </a:ext>
            </a:extLst>
          </p:cNvPr>
          <p:cNvPicPr>
            <a:picLocks noChangeAspect="1" noChangeArrowheads="1"/>
          </p:cNvPicPr>
          <p:nvPr/>
        </p:nvPicPr>
        <p:blipFill>
          <a:blip r:embed="rId2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8573" y="2041112"/>
            <a:ext cx="1441228" cy="417731"/>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FEBDE8E1-32F1-4B03-9F23-29F36AC2FE0C}"/>
              </a:ext>
            </a:extLst>
          </p:cNvPr>
          <p:cNvSpPr txBox="1"/>
          <p:nvPr/>
        </p:nvSpPr>
        <p:spPr>
          <a:xfrm>
            <a:off x="4210995" y="1036342"/>
            <a:ext cx="2738728" cy="584775"/>
          </a:xfrm>
          <a:prstGeom prst="rect">
            <a:avLst/>
          </a:prstGeom>
          <a:noFill/>
        </p:spPr>
        <p:txBody>
          <a:bodyPr wrap="square" rtlCol="0">
            <a:spAutoFit/>
          </a:bodyPr>
          <a:lstStyle/>
          <a:p>
            <a:r>
              <a:rPr lang="es-ES" sz="1600" b="1" dirty="0">
                <a:solidFill>
                  <a:schemeClr val="bg1"/>
                </a:solidFill>
                <a:latin typeface="Bio Sans" panose="020B0506020202040204" pitchFamily="34" charset="0"/>
                <a:ea typeface="Microsoft JhengHei" panose="020B0604030504040204" pitchFamily="34" charset="-120"/>
                <a:cs typeface="Microsoft Tai Le" panose="020B0502040204020203" pitchFamily="34" charset="0"/>
              </a:rPr>
              <a:t>TOP 10 – PROGRAMAS DE EDUCACIÓN SUPERIOR</a:t>
            </a:r>
            <a:endParaRPr lang="es-CO" sz="1600" b="1" dirty="0">
              <a:solidFill>
                <a:schemeClr val="bg1"/>
              </a:solidFill>
              <a:latin typeface="Bio Sans" panose="020B0506020202040204" pitchFamily="34" charset="0"/>
              <a:ea typeface="Microsoft JhengHei" panose="020B0604030504040204" pitchFamily="34" charset="-120"/>
              <a:cs typeface="Microsoft Tai Le" panose="020B0502040204020203" pitchFamily="34" charset="0"/>
            </a:endParaRPr>
          </a:p>
        </p:txBody>
      </p:sp>
      <p:sp>
        <p:nvSpPr>
          <p:cNvPr id="31" name="CuadroTexto 30">
            <a:extLst>
              <a:ext uri="{FF2B5EF4-FFF2-40B4-BE49-F238E27FC236}">
                <a16:creationId xmlns:a16="http://schemas.microsoft.com/office/drawing/2014/main" id="{C76B10D6-5751-4C29-8B58-2E77C27A8D42}"/>
              </a:ext>
            </a:extLst>
          </p:cNvPr>
          <p:cNvSpPr txBox="1"/>
          <p:nvPr/>
        </p:nvSpPr>
        <p:spPr>
          <a:xfrm>
            <a:off x="7086329" y="880477"/>
            <a:ext cx="2063385" cy="900246"/>
          </a:xfrm>
          <a:prstGeom prst="rect">
            <a:avLst/>
          </a:prstGeom>
          <a:noFill/>
        </p:spPr>
        <p:txBody>
          <a:bodyPr wrap="none" rtlCol="0">
            <a:spAutoFit/>
          </a:bodyPr>
          <a:lstStyle/>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1. Contaduría pública</a:t>
            </a:r>
          </a:p>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2. Ingeniería ambiental</a:t>
            </a:r>
          </a:p>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3. Derecho</a:t>
            </a:r>
          </a:p>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4. Ingeniería Civil</a:t>
            </a:r>
          </a:p>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5. Administración de empresas</a:t>
            </a:r>
          </a:p>
        </p:txBody>
      </p:sp>
      <p:sp>
        <p:nvSpPr>
          <p:cNvPr id="32" name="CuadroTexto 31">
            <a:extLst>
              <a:ext uri="{FF2B5EF4-FFF2-40B4-BE49-F238E27FC236}">
                <a16:creationId xmlns:a16="http://schemas.microsoft.com/office/drawing/2014/main" id="{B1447618-C08B-4028-8FE2-E73971AE6D98}"/>
              </a:ext>
            </a:extLst>
          </p:cNvPr>
          <p:cNvSpPr txBox="1"/>
          <p:nvPr/>
        </p:nvSpPr>
        <p:spPr>
          <a:xfrm>
            <a:off x="9271893" y="881626"/>
            <a:ext cx="2258952" cy="900246"/>
          </a:xfrm>
          <a:prstGeom prst="rect">
            <a:avLst/>
          </a:prstGeom>
          <a:noFill/>
        </p:spPr>
        <p:txBody>
          <a:bodyPr wrap="none" rtlCol="0">
            <a:spAutoFit/>
          </a:bodyPr>
          <a:lstStyle/>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6. Ingeniería de Sistemas</a:t>
            </a:r>
          </a:p>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7. Ingeniería agronómica</a:t>
            </a:r>
          </a:p>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8.  Administración de Negocios </a:t>
            </a:r>
            <a:r>
              <a:rPr lang="es-ES" sz="1050" dirty="0" err="1">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Int</a:t>
            </a:r>
            <a:endPar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endParaRPr>
          </a:p>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9. Arquitectura</a:t>
            </a:r>
          </a:p>
          <a:p>
            <a:r>
              <a:rPr lang="es-ES" sz="1050" dirty="0">
                <a:solidFill>
                  <a:schemeClr val="bg1"/>
                </a:solidFill>
                <a:latin typeface="Bio Sans Light" panose="020B0406020202040204" pitchFamily="34" charset="0"/>
                <a:ea typeface="Microsoft JhengHei" panose="020B0604030504040204" pitchFamily="34" charset="-120"/>
                <a:cs typeface="Microsoft Tai Le" panose="020B0502040204020203" pitchFamily="34" charset="0"/>
              </a:rPr>
              <a:t>10. Enfermería</a:t>
            </a:r>
          </a:p>
        </p:txBody>
      </p:sp>
      <p:sp>
        <p:nvSpPr>
          <p:cNvPr id="7" name="CuadroTexto 6">
            <a:extLst>
              <a:ext uri="{FF2B5EF4-FFF2-40B4-BE49-F238E27FC236}">
                <a16:creationId xmlns:a16="http://schemas.microsoft.com/office/drawing/2014/main" id="{511A3A33-6DD5-B60A-F570-85719E24F293}"/>
              </a:ext>
            </a:extLst>
          </p:cNvPr>
          <p:cNvSpPr txBox="1"/>
          <p:nvPr/>
        </p:nvSpPr>
        <p:spPr>
          <a:xfrm>
            <a:off x="4851637" y="3645773"/>
            <a:ext cx="6532767" cy="338554"/>
          </a:xfrm>
          <a:prstGeom prst="rect">
            <a:avLst/>
          </a:prstGeom>
          <a:noFill/>
        </p:spPr>
        <p:txBody>
          <a:bodyPr wrap="square" rtlCol="0">
            <a:spAutoFit/>
          </a:bodyPr>
          <a:lstStyle/>
          <a:p>
            <a:pPr algn="ctr"/>
            <a:r>
              <a:rPr lang="es-ES" sz="1600" dirty="0">
                <a:latin typeface="Bio Sans Light" panose="020B0406020202040204" pitchFamily="34" charset="0"/>
                <a:ea typeface="Microsoft JhengHei" panose="020B0604030504040204" pitchFamily="34" charset="-120"/>
              </a:rPr>
              <a:t>ENTRE EL 2016 Y EL 2021 SE HAN GRADUADO </a:t>
            </a:r>
            <a:r>
              <a:rPr lang="es-ES" sz="1600" b="1" dirty="0">
                <a:solidFill>
                  <a:schemeClr val="tx2">
                    <a:lumMod val="75000"/>
                  </a:schemeClr>
                </a:solidFill>
                <a:latin typeface="Bio Sans" panose="020B0506020202040204" pitchFamily="34" charset="0"/>
                <a:ea typeface="Microsoft JhengHei" panose="020B0604030504040204" pitchFamily="34" charset="-120"/>
              </a:rPr>
              <a:t>9807</a:t>
            </a:r>
            <a:r>
              <a:rPr lang="es-ES" sz="1600" b="1" dirty="0">
                <a:solidFill>
                  <a:schemeClr val="tx2">
                    <a:lumMod val="75000"/>
                  </a:schemeClr>
                </a:solidFill>
                <a:latin typeface="Bio Sans Light" panose="020B0406020202040204" pitchFamily="34" charset="0"/>
                <a:ea typeface="Microsoft JhengHei" panose="020B0604030504040204" pitchFamily="34" charset="-120"/>
              </a:rPr>
              <a:t> </a:t>
            </a:r>
            <a:r>
              <a:rPr lang="es-ES" sz="1600" dirty="0">
                <a:latin typeface="Bio Sans Light" panose="020B0406020202040204" pitchFamily="34" charset="0"/>
                <a:ea typeface="Microsoft JhengHei" panose="020B0604030504040204" pitchFamily="34" charset="-120"/>
              </a:rPr>
              <a:t>ESTUDIANTES</a:t>
            </a:r>
            <a:endParaRPr lang="es-CO" sz="1600" b="1" dirty="0">
              <a:solidFill>
                <a:schemeClr val="tx2">
                  <a:lumMod val="75000"/>
                </a:schemeClr>
              </a:solidFill>
              <a:latin typeface="Bio Sans Light" panose="020B0406020202040204" pitchFamily="34" charset="0"/>
              <a:ea typeface="Microsoft JhengHei" panose="020B0604030504040204" pitchFamily="34" charset="-120"/>
            </a:endParaRPr>
          </a:p>
        </p:txBody>
      </p:sp>
      <p:pic>
        <p:nvPicPr>
          <p:cNvPr id="8" name="Imagen 7">
            <a:extLst>
              <a:ext uri="{FF2B5EF4-FFF2-40B4-BE49-F238E27FC236}">
                <a16:creationId xmlns:a16="http://schemas.microsoft.com/office/drawing/2014/main" id="{DD5B995C-A241-0EFE-C7BF-0C0D18D69237}"/>
              </a:ext>
            </a:extLst>
          </p:cNvPr>
          <p:cNvPicPr>
            <a:picLocks noChangeAspect="1"/>
          </p:cNvPicPr>
          <p:nvPr/>
        </p:nvPicPr>
        <p:blipFill>
          <a:blip r:embed="rId2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05426" y="4418478"/>
            <a:ext cx="642020" cy="637340"/>
          </a:xfrm>
          <a:prstGeom prst="rect">
            <a:avLst/>
          </a:prstGeom>
        </p:spPr>
      </p:pic>
      <p:pic>
        <p:nvPicPr>
          <p:cNvPr id="9" name="Imagen 8">
            <a:extLst>
              <a:ext uri="{FF2B5EF4-FFF2-40B4-BE49-F238E27FC236}">
                <a16:creationId xmlns:a16="http://schemas.microsoft.com/office/drawing/2014/main" id="{1E2C7534-1D54-557B-FDF1-284D7A2F6689}"/>
              </a:ext>
            </a:extLst>
          </p:cNvPr>
          <p:cNvPicPr>
            <a:picLocks noChangeAspect="1"/>
          </p:cNvPicPr>
          <p:nvPr/>
        </p:nvPicPr>
        <p:blipFill>
          <a:blip r:embed="rId26">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52363" y="5270308"/>
            <a:ext cx="585220" cy="567857"/>
          </a:xfrm>
          <a:prstGeom prst="rect">
            <a:avLst/>
          </a:prstGeom>
        </p:spPr>
      </p:pic>
      <p:sp>
        <p:nvSpPr>
          <p:cNvPr id="12" name="CuadroTexto 11">
            <a:extLst>
              <a:ext uri="{FF2B5EF4-FFF2-40B4-BE49-F238E27FC236}">
                <a16:creationId xmlns:a16="http://schemas.microsoft.com/office/drawing/2014/main" id="{50363301-FE59-C7D5-1A82-1C4C1EEA9426}"/>
              </a:ext>
            </a:extLst>
          </p:cNvPr>
          <p:cNvSpPr txBox="1"/>
          <p:nvPr/>
        </p:nvSpPr>
        <p:spPr>
          <a:xfrm>
            <a:off x="1878465" y="4500128"/>
            <a:ext cx="790185" cy="461665"/>
          </a:xfrm>
          <a:prstGeom prst="rect">
            <a:avLst/>
          </a:prstGeom>
          <a:noFill/>
        </p:spPr>
        <p:txBody>
          <a:bodyPr wrap="square" rtlCol="0">
            <a:spAutoFit/>
          </a:bodyPr>
          <a:lstStyle/>
          <a:p>
            <a:r>
              <a:rPr lang="es-ES" sz="2400" dirty="0">
                <a:solidFill>
                  <a:schemeClr val="tx2">
                    <a:lumMod val="75000"/>
                  </a:schemeClr>
                </a:solidFill>
                <a:latin typeface="Bio Sans ExtraBold" panose="020B0804020202040204" pitchFamily="34" charset="0"/>
              </a:rPr>
              <a:t>62%</a:t>
            </a:r>
            <a:endParaRPr lang="es-CO" sz="2400" dirty="0">
              <a:solidFill>
                <a:schemeClr val="tx2">
                  <a:lumMod val="75000"/>
                </a:schemeClr>
              </a:solidFill>
              <a:latin typeface="Bio Sans ExtraBold" panose="020B0804020202040204" pitchFamily="34" charset="0"/>
            </a:endParaRPr>
          </a:p>
        </p:txBody>
      </p:sp>
      <p:sp>
        <p:nvSpPr>
          <p:cNvPr id="16" name="CuadroTexto 15">
            <a:extLst>
              <a:ext uri="{FF2B5EF4-FFF2-40B4-BE49-F238E27FC236}">
                <a16:creationId xmlns:a16="http://schemas.microsoft.com/office/drawing/2014/main" id="{477BFA51-B5CC-2D49-7D18-F65339464205}"/>
              </a:ext>
            </a:extLst>
          </p:cNvPr>
          <p:cNvSpPr txBox="1"/>
          <p:nvPr/>
        </p:nvSpPr>
        <p:spPr>
          <a:xfrm>
            <a:off x="1895865" y="5337030"/>
            <a:ext cx="790186" cy="461665"/>
          </a:xfrm>
          <a:prstGeom prst="rect">
            <a:avLst/>
          </a:prstGeom>
          <a:noFill/>
        </p:spPr>
        <p:txBody>
          <a:bodyPr wrap="square" rtlCol="0">
            <a:spAutoFit/>
          </a:bodyPr>
          <a:lstStyle/>
          <a:p>
            <a:r>
              <a:rPr lang="es-ES" sz="2400" dirty="0">
                <a:solidFill>
                  <a:schemeClr val="tx2">
                    <a:lumMod val="75000"/>
                  </a:schemeClr>
                </a:solidFill>
                <a:latin typeface="Bio Sans ExtraBold" panose="020B0804020202040204" pitchFamily="34" charset="0"/>
              </a:rPr>
              <a:t>38%</a:t>
            </a:r>
            <a:endParaRPr lang="es-CO" sz="2400" dirty="0">
              <a:solidFill>
                <a:schemeClr val="tx2">
                  <a:lumMod val="75000"/>
                </a:schemeClr>
              </a:solidFill>
              <a:latin typeface="Bio Sans ExtraBold" panose="020B0804020202040204" pitchFamily="34" charset="0"/>
            </a:endParaRPr>
          </a:p>
        </p:txBody>
      </p:sp>
      <p:sp>
        <p:nvSpPr>
          <p:cNvPr id="23" name="Rectángulo 22">
            <a:extLst>
              <a:ext uri="{FF2B5EF4-FFF2-40B4-BE49-F238E27FC236}">
                <a16:creationId xmlns:a16="http://schemas.microsoft.com/office/drawing/2014/main" id="{8D3A4D5B-B33A-A0D6-5EF4-EA56DA7F7573}"/>
              </a:ext>
            </a:extLst>
          </p:cNvPr>
          <p:cNvSpPr/>
          <p:nvPr/>
        </p:nvSpPr>
        <p:spPr>
          <a:xfrm>
            <a:off x="-891576" y="3607196"/>
            <a:ext cx="6435397" cy="400110"/>
          </a:xfrm>
          <a:prstGeom prst="rect">
            <a:avLst/>
          </a:prstGeom>
        </p:spPr>
        <p:txBody>
          <a:bodyPr wrap="square">
            <a:spAutoFit/>
          </a:bodyPr>
          <a:lstStyle/>
          <a:p>
            <a:pPr algn="ctr"/>
            <a:r>
              <a:rPr lang="es-CO" sz="2000" spc="300" dirty="0">
                <a:solidFill>
                  <a:schemeClr val="bg1"/>
                </a:solidFill>
                <a:latin typeface="Montserrat" panose="00000500000000000000" pitchFamily="50" charset="0"/>
                <a:ea typeface="Microsoft JhengHei" panose="020B0604030504040204" pitchFamily="34" charset="-120"/>
                <a:cs typeface="Microsoft Tai Le" panose="020B0502040204020203" pitchFamily="34" charset="0"/>
              </a:rPr>
              <a:t>GRADUADOS EN CASANARE</a:t>
            </a:r>
          </a:p>
        </p:txBody>
      </p:sp>
      <p:graphicFrame>
        <p:nvGraphicFramePr>
          <p:cNvPr id="24" name="Tabla 23">
            <a:extLst>
              <a:ext uri="{FF2B5EF4-FFF2-40B4-BE49-F238E27FC236}">
                <a16:creationId xmlns:a16="http://schemas.microsoft.com/office/drawing/2014/main" id="{47EC0783-0F9E-5A05-D717-63820EDD30CC}"/>
              </a:ext>
            </a:extLst>
          </p:cNvPr>
          <p:cNvGraphicFramePr>
            <a:graphicFrameLocks noGrp="1"/>
          </p:cNvGraphicFramePr>
          <p:nvPr/>
        </p:nvGraphicFramePr>
        <p:xfrm>
          <a:off x="8024163" y="4806015"/>
          <a:ext cx="3916128" cy="1222995"/>
        </p:xfrm>
        <a:graphic>
          <a:graphicData uri="http://schemas.openxmlformats.org/drawingml/2006/table">
            <a:tbl>
              <a:tblPr>
                <a:tableStyleId>{5C22544A-7EE6-4342-B048-85BDC9FD1C3A}</a:tableStyleId>
              </a:tblPr>
              <a:tblGrid>
                <a:gridCol w="3213762">
                  <a:extLst>
                    <a:ext uri="{9D8B030D-6E8A-4147-A177-3AD203B41FA5}">
                      <a16:colId xmlns:a16="http://schemas.microsoft.com/office/drawing/2014/main" val="2065112151"/>
                    </a:ext>
                  </a:extLst>
                </a:gridCol>
                <a:gridCol w="702366">
                  <a:extLst>
                    <a:ext uri="{9D8B030D-6E8A-4147-A177-3AD203B41FA5}">
                      <a16:colId xmlns:a16="http://schemas.microsoft.com/office/drawing/2014/main" val="3399406615"/>
                    </a:ext>
                  </a:extLst>
                </a:gridCol>
              </a:tblGrid>
              <a:tr h="293749">
                <a:tc>
                  <a:txBody>
                    <a:bodyPr/>
                    <a:lstStyle/>
                    <a:p>
                      <a:pPr algn="l" rtl="0" fontAlgn="ctr"/>
                      <a:r>
                        <a:rPr lang="es-ES" sz="1200" u="none" strike="noStrike" dirty="0">
                          <a:solidFill>
                            <a:schemeClr val="tx1"/>
                          </a:solidFill>
                          <a:effectLst/>
                          <a:latin typeface="Bio Sans Light" panose="020B0406020202040204" pitchFamily="34" charset="0"/>
                          <a:cs typeface="Microsoft Tai Le" panose="020B0502040204020203" pitchFamily="34" charset="0"/>
                        </a:rPr>
                        <a:t>Ciencias Naturales, Matemáticas y Estadística</a:t>
                      </a:r>
                      <a:endParaRPr lang="es-ES"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325</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3179207228"/>
                  </a:ext>
                </a:extLst>
              </a:tr>
              <a:tr h="188952">
                <a:tc>
                  <a:txBody>
                    <a:bodyPr/>
                    <a:lstStyle/>
                    <a:p>
                      <a:pPr algn="l" rtl="0" fontAlgn="ctr"/>
                      <a:r>
                        <a:rPr lang="es-ES" sz="1200" u="none" strike="noStrike" dirty="0">
                          <a:solidFill>
                            <a:schemeClr val="tx1"/>
                          </a:solidFill>
                          <a:effectLst/>
                          <a:latin typeface="Bio Sans Light" panose="020B0406020202040204" pitchFamily="34" charset="0"/>
                          <a:cs typeface="Microsoft Tai Le" panose="020B0502040204020203" pitchFamily="34" charset="0"/>
                        </a:rPr>
                        <a:t>Agropecuario, Silvicultura, Pesca y Veterinaria</a:t>
                      </a:r>
                      <a:endParaRPr lang="es-ES"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243</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464310567"/>
                  </a:ext>
                </a:extLst>
              </a:tr>
              <a:tr h="260591">
                <a:tc>
                  <a:txBody>
                    <a:bodyPr/>
                    <a:lstStyle/>
                    <a:p>
                      <a:pPr algn="l" rtl="0" fontAlgn="ctr"/>
                      <a:r>
                        <a:rPr lang="es-ES" sz="1200" u="none" strike="noStrike" dirty="0">
                          <a:solidFill>
                            <a:schemeClr val="tx1"/>
                          </a:solidFill>
                          <a:effectLst/>
                          <a:latin typeface="Bio Sans Light" panose="020B0406020202040204" pitchFamily="34" charset="0"/>
                          <a:cs typeface="Microsoft Tai Le" panose="020B0502040204020203" pitchFamily="34" charset="0"/>
                        </a:rPr>
                        <a:t>Tecnologías de la Información y la </a:t>
                      </a:r>
                      <a:r>
                        <a:rPr lang="es-ES" sz="1200" u="none" strike="noStrike" dirty="0" err="1">
                          <a:solidFill>
                            <a:schemeClr val="tx1"/>
                          </a:solidFill>
                          <a:effectLst/>
                          <a:latin typeface="Bio Sans Light" panose="020B0406020202040204" pitchFamily="34" charset="0"/>
                          <a:cs typeface="Microsoft Tai Le" panose="020B0502040204020203" pitchFamily="34" charset="0"/>
                        </a:rPr>
                        <a:t>Comu</a:t>
                      </a:r>
                      <a:r>
                        <a:rPr lang="es-ES" sz="1200" u="none" strike="noStrike" dirty="0">
                          <a:solidFill>
                            <a:schemeClr val="tx1"/>
                          </a:solidFill>
                          <a:effectLst/>
                          <a:latin typeface="Bio Sans Light" panose="020B0406020202040204" pitchFamily="34" charset="0"/>
                          <a:cs typeface="Microsoft Tai Le" panose="020B0502040204020203" pitchFamily="34" charset="0"/>
                        </a:rPr>
                        <a:t> (TIC)</a:t>
                      </a:r>
                      <a:endParaRPr lang="es-ES"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130</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769841568"/>
                  </a:ext>
                </a:extLst>
              </a:tr>
              <a:tr h="220143">
                <a:tc>
                  <a:txBody>
                    <a:bodyPr/>
                    <a:lstStyle/>
                    <a:p>
                      <a:pPr algn="l" rtl="0" fontAlgn="ctr"/>
                      <a:r>
                        <a:rPr lang="es-CO" sz="1200" u="none" strike="noStrike" dirty="0">
                          <a:solidFill>
                            <a:schemeClr val="tx1"/>
                          </a:solidFill>
                          <a:effectLst/>
                          <a:latin typeface="Bio Sans Light" panose="020B0406020202040204" pitchFamily="34" charset="0"/>
                          <a:cs typeface="Microsoft Tai Le" panose="020B0502040204020203" pitchFamily="34" charset="0"/>
                        </a:rPr>
                        <a:t>Servicios</a:t>
                      </a:r>
                      <a:endParaRPr lang="es-CO"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72</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759249633"/>
                  </a:ext>
                </a:extLst>
              </a:tr>
              <a:tr h="220143">
                <a:tc>
                  <a:txBody>
                    <a:bodyPr/>
                    <a:lstStyle/>
                    <a:p>
                      <a:pPr algn="l" rtl="0" fontAlgn="ctr"/>
                      <a:r>
                        <a:rPr lang="es-CO" sz="1200" u="none" strike="noStrike" dirty="0">
                          <a:solidFill>
                            <a:schemeClr val="tx1"/>
                          </a:solidFill>
                          <a:effectLst/>
                          <a:latin typeface="Bio Sans Light" panose="020B0406020202040204" pitchFamily="34" charset="0"/>
                          <a:cs typeface="Microsoft Tai Le" panose="020B0502040204020203" pitchFamily="34" charset="0"/>
                        </a:rPr>
                        <a:t>Arte y Humanidades</a:t>
                      </a:r>
                      <a:endParaRPr lang="es-CO"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18</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816334315"/>
                  </a:ext>
                </a:extLst>
              </a:tr>
            </a:tbl>
          </a:graphicData>
        </a:graphic>
      </p:graphicFrame>
      <p:graphicFrame>
        <p:nvGraphicFramePr>
          <p:cNvPr id="25" name="Tabla 24">
            <a:extLst>
              <a:ext uri="{FF2B5EF4-FFF2-40B4-BE49-F238E27FC236}">
                <a16:creationId xmlns:a16="http://schemas.microsoft.com/office/drawing/2014/main" id="{60709879-B9E8-2A3C-311A-E3C3BA7A8C3E}"/>
              </a:ext>
            </a:extLst>
          </p:cNvPr>
          <p:cNvGraphicFramePr>
            <a:graphicFrameLocks noGrp="1"/>
          </p:cNvGraphicFramePr>
          <p:nvPr/>
        </p:nvGraphicFramePr>
        <p:xfrm>
          <a:off x="3826068" y="4790508"/>
          <a:ext cx="3916128" cy="1257609"/>
        </p:xfrm>
        <a:graphic>
          <a:graphicData uri="http://schemas.openxmlformats.org/drawingml/2006/table">
            <a:tbl>
              <a:tblPr>
                <a:tableStyleId>{5C22544A-7EE6-4342-B048-85BDC9FD1C3A}</a:tableStyleId>
              </a:tblPr>
              <a:tblGrid>
                <a:gridCol w="3213762">
                  <a:extLst>
                    <a:ext uri="{9D8B030D-6E8A-4147-A177-3AD203B41FA5}">
                      <a16:colId xmlns:a16="http://schemas.microsoft.com/office/drawing/2014/main" val="3279929588"/>
                    </a:ext>
                  </a:extLst>
                </a:gridCol>
                <a:gridCol w="702366">
                  <a:extLst>
                    <a:ext uri="{9D8B030D-6E8A-4147-A177-3AD203B41FA5}">
                      <a16:colId xmlns:a16="http://schemas.microsoft.com/office/drawing/2014/main" val="1493242394"/>
                    </a:ext>
                  </a:extLst>
                </a:gridCol>
              </a:tblGrid>
              <a:tr h="286667">
                <a:tc>
                  <a:txBody>
                    <a:bodyPr/>
                    <a:lstStyle/>
                    <a:p>
                      <a:pPr algn="l" rtl="0" fontAlgn="ctr"/>
                      <a:r>
                        <a:rPr lang="es-ES" sz="1200" u="none" strike="noStrike" dirty="0">
                          <a:solidFill>
                            <a:schemeClr val="tx1"/>
                          </a:solidFill>
                          <a:effectLst/>
                          <a:latin typeface="Bio Sans Light" panose="020B0406020202040204" pitchFamily="34" charset="0"/>
                          <a:cs typeface="Microsoft Tai Le" panose="020B0502040204020203" pitchFamily="34" charset="0"/>
                        </a:rPr>
                        <a:t>Administración de Empresas y Derecho</a:t>
                      </a:r>
                      <a:endParaRPr lang="es-ES"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4.372</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637614702"/>
                  </a:ext>
                </a:extLst>
              </a:tr>
              <a:tr h="260830">
                <a:tc>
                  <a:txBody>
                    <a:bodyPr/>
                    <a:lstStyle/>
                    <a:p>
                      <a:pPr algn="l" rtl="0" fontAlgn="ctr"/>
                      <a:r>
                        <a:rPr lang="es-CO" sz="1200" u="none" strike="noStrike" dirty="0">
                          <a:solidFill>
                            <a:schemeClr val="tx1"/>
                          </a:solidFill>
                          <a:effectLst/>
                          <a:latin typeface="Bio Sans Light" panose="020B0406020202040204" pitchFamily="34" charset="0"/>
                          <a:cs typeface="Microsoft Tai Le" panose="020B0502040204020203" pitchFamily="34" charset="0"/>
                        </a:rPr>
                        <a:t>Ingeniería, Industria y Construcción</a:t>
                      </a:r>
                      <a:endParaRPr lang="es-CO"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3.107</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2226093987"/>
                  </a:ext>
                </a:extLst>
              </a:tr>
              <a:tr h="213332">
                <a:tc>
                  <a:txBody>
                    <a:bodyPr/>
                    <a:lstStyle/>
                    <a:p>
                      <a:pPr algn="l" rtl="0" fontAlgn="ctr"/>
                      <a:r>
                        <a:rPr lang="es-ES" sz="1200" u="none" strike="noStrike" dirty="0">
                          <a:solidFill>
                            <a:schemeClr val="tx1"/>
                          </a:solidFill>
                          <a:effectLst/>
                          <a:latin typeface="Bio Sans Light" panose="020B0406020202040204" pitchFamily="34" charset="0"/>
                          <a:cs typeface="Microsoft Tai Le" panose="020B0502040204020203" pitchFamily="34" charset="0"/>
                        </a:rPr>
                        <a:t>Ciencias Sociales, Periodismo e Información</a:t>
                      </a:r>
                      <a:endParaRPr lang="es-ES"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721</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81060667"/>
                  </a:ext>
                </a:extLst>
              </a:tr>
              <a:tr h="213332">
                <a:tc>
                  <a:txBody>
                    <a:bodyPr/>
                    <a:lstStyle/>
                    <a:p>
                      <a:pPr algn="l" rtl="0" fontAlgn="ctr"/>
                      <a:r>
                        <a:rPr lang="es-CO" sz="1200" u="none" strike="noStrike" dirty="0">
                          <a:solidFill>
                            <a:schemeClr val="tx1"/>
                          </a:solidFill>
                          <a:effectLst/>
                          <a:latin typeface="Bio Sans Light" panose="020B0406020202040204" pitchFamily="34" charset="0"/>
                          <a:cs typeface="Microsoft Tai Le" panose="020B0502040204020203" pitchFamily="34" charset="0"/>
                        </a:rPr>
                        <a:t>Salud y Bienestar</a:t>
                      </a:r>
                      <a:endParaRPr lang="es-CO"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419</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3221999633"/>
                  </a:ext>
                </a:extLst>
              </a:tr>
              <a:tr h="264342">
                <a:tc>
                  <a:txBody>
                    <a:bodyPr/>
                    <a:lstStyle/>
                    <a:p>
                      <a:pPr algn="l" rtl="0" fontAlgn="ctr"/>
                      <a:r>
                        <a:rPr lang="es-CO" sz="1200" u="none" strike="noStrike" dirty="0">
                          <a:solidFill>
                            <a:schemeClr val="tx1"/>
                          </a:solidFill>
                          <a:effectLst/>
                          <a:latin typeface="Bio Sans Light" panose="020B0406020202040204" pitchFamily="34" charset="0"/>
                          <a:cs typeface="Microsoft Tai Le" panose="020B0502040204020203" pitchFamily="34" charset="0"/>
                        </a:rPr>
                        <a:t>Educación</a:t>
                      </a:r>
                      <a:endParaRPr lang="es-CO" sz="12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tc>
                  <a:txBody>
                    <a:bodyPr/>
                    <a:lstStyle/>
                    <a:p>
                      <a:pPr algn="ctr" rtl="0" fontAlgn="b"/>
                      <a:r>
                        <a:rPr lang="es-CO" sz="1400" u="none" strike="noStrike" dirty="0">
                          <a:solidFill>
                            <a:schemeClr val="tx1"/>
                          </a:solidFill>
                          <a:effectLst/>
                          <a:latin typeface="Bio Sans Light" panose="020B0406020202040204" pitchFamily="34" charset="0"/>
                          <a:cs typeface="Microsoft Tai Le" panose="020B0502040204020203" pitchFamily="34" charset="0"/>
                        </a:rPr>
                        <a:t>400</a:t>
                      </a:r>
                      <a:endParaRPr lang="es-CO" sz="1400" b="0" i="0" u="none" strike="noStrike" dirty="0">
                        <a:solidFill>
                          <a:schemeClr val="tx1"/>
                        </a:solidFill>
                        <a:effectLst/>
                        <a:latin typeface="Bio Sans Light" panose="020B0406020202040204" pitchFamily="34" charset="0"/>
                        <a:cs typeface="Microsoft Tai Le" panose="020B0502040204020203" pitchFamily="34" charset="0"/>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2585400249"/>
                  </a:ext>
                </a:extLst>
              </a:tr>
            </a:tbl>
          </a:graphicData>
        </a:graphic>
      </p:graphicFrame>
      <p:sp>
        <p:nvSpPr>
          <p:cNvPr id="6" name="CuadroTexto 5">
            <a:extLst>
              <a:ext uri="{FF2B5EF4-FFF2-40B4-BE49-F238E27FC236}">
                <a16:creationId xmlns:a16="http://schemas.microsoft.com/office/drawing/2014/main" id="{BC878880-784B-8CF7-73B4-CC8F0DB6D312}"/>
              </a:ext>
            </a:extLst>
          </p:cNvPr>
          <p:cNvSpPr txBox="1"/>
          <p:nvPr/>
        </p:nvSpPr>
        <p:spPr>
          <a:xfrm>
            <a:off x="880108" y="5905625"/>
            <a:ext cx="247629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effectLst/>
                <a:uLnTx/>
                <a:uFillTx/>
                <a:latin typeface="Bio Sans Light" panose="020B0406020202040204" pitchFamily="34" charset="0"/>
                <a:ea typeface="Microsoft JhengHei" panose="020B0604030504040204" pitchFamily="34" charset="-120"/>
                <a:cs typeface="Microsoft Tai Le" panose="020B0502040204020203" pitchFamily="34" charset="0"/>
              </a:rPr>
              <a:t>Fuente: MEN – SNIES (2022)</a:t>
            </a:r>
          </a:p>
        </p:txBody>
      </p:sp>
      <p:sp>
        <p:nvSpPr>
          <p:cNvPr id="39" name="CuadroTexto 38">
            <a:extLst>
              <a:ext uri="{FF2B5EF4-FFF2-40B4-BE49-F238E27FC236}">
                <a16:creationId xmlns:a16="http://schemas.microsoft.com/office/drawing/2014/main" id="{FB4B5EEF-E559-4E32-BD82-03E7E3443523}"/>
              </a:ext>
            </a:extLst>
          </p:cNvPr>
          <p:cNvSpPr txBox="1"/>
          <p:nvPr/>
        </p:nvSpPr>
        <p:spPr>
          <a:xfrm>
            <a:off x="4324544" y="238890"/>
            <a:ext cx="3542958" cy="461665"/>
          </a:xfrm>
          <a:prstGeom prst="rect">
            <a:avLst/>
          </a:prstGeom>
          <a:solidFill>
            <a:srgbClr val="C00000"/>
          </a:solidFill>
        </p:spPr>
        <p:txBody>
          <a:bodyPr wrap="none" rtlCol="0">
            <a:spAutoFit/>
          </a:bodyPr>
          <a:lstStyle/>
          <a:p>
            <a:pPr algn="ctr"/>
            <a:r>
              <a:rPr lang="es-ES" sz="2400" spc="300" dirty="0">
                <a:solidFill>
                  <a:schemeClr val="bg1"/>
                </a:solidFill>
                <a:latin typeface="Bio Sans Light" panose="020B0406020202040204" pitchFamily="34" charset="0"/>
                <a:ea typeface="Microsoft JhengHei" panose="020B0604030504040204" pitchFamily="34" charset="-120"/>
              </a:rPr>
              <a:t>OFERTA </a:t>
            </a:r>
            <a:r>
              <a:rPr lang="es-ES" sz="2400" b="1" spc="300" dirty="0">
                <a:solidFill>
                  <a:schemeClr val="bg1"/>
                </a:solidFill>
                <a:latin typeface="Bio Sans" panose="020B0506020202040204" pitchFamily="34" charset="0"/>
                <a:ea typeface="Microsoft JhengHei" panose="020B0604030504040204" pitchFamily="34" charset="-120"/>
              </a:rPr>
              <a:t>EDUCATIVA</a:t>
            </a:r>
            <a:endParaRPr lang="es-CO" sz="2400" b="1" spc="300" baseline="30000" dirty="0">
              <a:solidFill>
                <a:schemeClr val="bg1"/>
              </a:solidFill>
              <a:latin typeface="Bio Sans" panose="020B0506020202040204" pitchFamily="34" charset="0"/>
              <a:ea typeface="Microsoft JhengHei" panose="020B0604030504040204" pitchFamily="34" charset="-120"/>
            </a:endParaRPr>
          </a:p>
        </p:txBody>
      </p:sp>
      <p:sp>
        <p:nvSpPr>
          <p:cNvPr id="41" name="CuadroTexto 40">
            <a:extLst>
              <a:ext uri="{FF2B5EF4-FFF2-40B4-BE49-F238E27FC236}">
                <a16:creationId xmlns:a16="http://schemas.microsoft.com/office/drawing/2014/main" id="{234BD372-8EF6-41B1-A5B0-C8A3EBBD4FDB}"/>
              </a:ext>
            </a:extLst>
          </p:cNvPr>
          <p:cNvSpPr txBox="1"/>
          <p:nvPr/>
        </p:nvSpPr>
        <p:spPr>
          <a:xfrm>
            <a:off x="846165" y="3604362"/>
            <a:ext cx="4150495" cy="400110"/>
          </a:xfrm>
          <a:prstGeom prst="rect">
            <a:avLst/>
          </a:prstGeom>
          <a:solidFill>
            <a:srgbClr val="C00000"/>
          </a:solidFill>
        </p:spPr>
        <p:txBody>
          <a:bodyPr wrap="none" rtlCol="0">
            <a:spAutoFit/>
          </a:bodyPr>
          <a:lstStyle/>
          <a:p>
            <a:pPr algn="ctr"/>
            <a:r>
              <a:rPr lang="es-ES" sz="2000" spc="300" dirty="0">
                <a:solidFill>
                  <a:schemeClr val="bg1"/>
                </a:solidFill>
                <a:latin typeface="Bio Sans Light" panose="020B0406020202040204" pitchFamily="34" charset="0"/>
                <a:ea typeface="Microsoft JhengHei" panose="020B0604030504040204" pitchFamily="34" charset="-120"/>
              </a:rPr>
              <a:t>GRADUADOS EN CASANARE</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2116442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exto&#10;&#10;Descripción generada automáticamente con confianza media">
            <a:extLst>
              <a:ext uri="{FF2B5EF4-FFF2-40B4-BE49-F238E27FC236}">
                <a16:creationId xmlns:a16="http://schemas.microsoft.com/office/drawing/2014/main" id="{B89C4692-1831-CB1E-F556-D1C27431A8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96"/>
            <a:ext cx="12192000" cy="6858000"/>
          </a:xfrm>
          <a:prstGeom prst="rect">
            <a:avLst/>
          </a:prstGeom>
        </p:spPr>
      </p:pic>
      <p:sp>
        <p:nvSpPr>
          <p:cNvPr id="3" name="CuadroTexto 2">
            <a:extLst>
              <a:ext uri="{FF2B5EF4-FFF2-40B4-BE49-F238E27FC236}">
                <a16:creationId xmlns:a16="http://schemas.microsoft.com/office/drawing/2014/main" id="{67F82F22-51F7-E39F-37A4-3FED25E8D4C6}"/>
              </a:ext>
            </a:extLst>
          </p:cNvPr>
          <p:cNvSpPr txBox="1"/>
          <p:nvPr/>
        </p:nvSpPr>
        <p:spPr>
          <a:xfrm>
            <a:off x="1020321" y="1905506"/>
            <a:ext cx="10416830" cy="3046988"/>
          </a:xfrm>
          <a:prstGeom prst="rect">
            <a:avLst/>
          </a:prstGeom>
          <a:noFill/>
        </p:spPr>
        <p:txBody>
          <a:bodyPr wrap="square" rtlCol="0">
            <a:spAutoFit/>
          </a:bodyPr>
          <a:lstStyle/>
          <a:p>
            <a:pPr algn="ctr" fontAlgn="base"/>
            <a:r>
              <a:rPr lang="es-CO" sz="7200" i="0" dirty="0">
                <a:solidFill>
                  <a:srgbClr val="202124"/>
                </a:solidFill>
                <a:effectLst/>
                <a:latin typeface="Google Sans"/>
              </a:rPr>
              <a:t>ÍNDICE MUNICIPAL DE</a:t>
            </a:r>
          </a:p>
          <a:p>
            <a:pPr algn="ctr" fontAlgn="base"/>
            <a:r>
              <a:rPr lang="es-CO" sz="7200" b="1" dirty="0">
                <a:solidFill>
                  <a:srgbClr val="202124"/>
                </a:solidFill>
                <a:latin typeface="Google Sans"/>
              </a:rPr>
              <a:t>COMPETITIVIDAD</a:t>
            </a:r>
          </a:p>
          <a:p>
            <a:pPr algn="ctr" fontAlgn="base"/>
            <a:r>
              <a:rPr lang="es-CO" sz="4800" dirty="0">
                <a:solidFill>
                  <a:srgbClr val="202124"/>
                </a:solidFill>
                <a:latin typeface="Google Sans"/>
              </a:rPr>
              <a:t>Casanare 2023  </a:t>
            </a:r>
            <a:endParaRPr lang="es-CO" sz="5400" dirty="0"/>
          </a:p>
        </p:txBody>
      </p:sp>
    </p:spTree>
    <p:extLst>
      <p:ext uri="{BB962C8B-B14F-4D97-AF65-F5344CB8AC3E}">
        <p14:creationId xmlns:p14="http://schemas.microsoft.com/office/powerpoint/2010/main" val="1192577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exto&#10;&#10;Descripción generada automáticamente con confianza media">
            <a:extLst>
              <a:ext uri="{FF2B5EF4-FFF2-40B4-BE49-F238E27FC236}">
                <a16:creationId xmlns:a16="http://schemas.microsoft.com/office/drawing/2014/main" id="{DD6049CF-8952-D5E9-DAB5-1F74659A88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a:extLst>
              <a:ext uri="{FF2B5EF4-FFF2-40B4-BE49-F238E27FC236}">
                <a16:creationId xmlns:a16="http://schemas.microsoft.com/office/drawing/2014/main" id="{E35DA5DE-7B86-4A65-A7BD-C113349508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635" y="3018662"/>
            <a:ext cx="2481771" cy="2166441"/>
          </a:xfrm>
          <a:prstGeom prst="rect">
            <a:avLst/>
          </a:prstGeom>
        </p:spPr>
      </p:pic>
      <p:sp>
        <p:nvSpPr>
          <p:cNvPr id="31" name="30 CuadroTexto"/>
          <p:cNvSpPr txBox="1"/>
          <p:nvPr/>
        </p:nvSpPr>
        <p:spPr>
          <a:xfrm>
            <a:off x="1092543" y="1441589"/>
            <a:ext cx="4341386" cy="2831544"/>
          </a:xfrm>
          <a:prstGeom prst="rect">
            <a:avLst/>
          </a:prstGeom>
          <a:noFill/>
        </p:spPr>
        <p:txBody>
          <a:bodyPr wrap="square" rtlCol="0">
            <a:spAutoFit/>
          </a:bodyPr>
          <a:lstStyle/>
          <a:p>
            <a:pPr algn="just"/>
            <a:r>
              <a:rPr lang="es-CO" sz="1600" dirty="0">
                <a:solidFill>
                  <a:srgbClr val="343434"/>
                </a:solidFill>
                <a:latin typeface="Arial" panose="020B0604020202020204" pitchFamily="34" charset="0"/>
                <a:ea typeface="Ebrima" pitchFamily="2" charset="0"/>
                <a:cs typeface="Arial" panose="020B0604020202020204" pitchFamily="34" charset="0"/>
              </a:rPr>
              <a:t>La Cámara de Comercio de Casanare y Universidad del Rosario presentan el </a:t>
            </a:r>
            <a:r>
              <a:rPr lang="es-CO" sz="1600" b="1" dirty="0">
                <a:solidFill>
                  <a:srgbClr val="C00000"/>
                </a:solidFill>
                <a:latin typeface="Arial" panose="020B0604020202020204" pitchFamily="34" charset="0"/>
                <a:ea typeface="Ebrima" pitchFamily="2" charset="0"/>
                <a:cs typeface="Arial" panose="020B0604020202020204" pitchFamily="34" charset="0"/>
              </a:rPr>
              <a:t>Índice Municipal de Competitividad (IMC) de Casanare 2023</a:t>
            </a:r>
            <a:r>
              <a:rPr lang="es-CO" sz="1600" dirty="0">
                <a:solidFill>
                  <a:srgbClr val="343434"/>
                </a:solidFill>
                <a:latin typeface="Arial" panose="020B0604020202020204" pitchFamily="34" charset="0"/>
                <a:ea typeface="Ebrima" pitchFamily="2" charset="0"/>
                <a:cs typeface="Arial" panose="020B0604020202020204" pitchFamily="34" charset="0"/>
              </a:rPr>
              <a:t>. El IMC de Casanare analiza en detalle el desempeño de los </a:t>
            </a:r>
            <a:r>
              <a:rPr lang="es-CO" b="1" dirty="0">
                <a:solidFill>
                  <a:srgbClr val="343434"/>
                </a:solidFill>
                <a:latin typeface="Arial" panose="020B0604020202020204" pitchFamily="34" charset="0"/>
                <a:ea typeface="Ebrima" pitchFamily="2" charset="0"/>
                <a:cs typeface="Arial" panose="020B0604020202020204" pitchFamily="34" charset="0"/>
              </a:rPr>
              <a:t>19</a:t>
            </a:r>
            <a:r>
              <a:rPr lang="es-CO" sz="1600" dirty="0">
                <a:solidFill>
                  <a:srgbClr val="343434"/>
                </a:solidFill>
                <a:latin typeface="Arial" panose="020B0604020202020204" pitchFamily="34" charset="0"/>
                <a:ea typeface="Ebrima" pitchFamily="2" charset="0"/>
                <a:cs typeface="Arial" panose="020B0604020202020204" pitchFamily="34" charset="0"/>
              </a:rPr>
              <a:t> municipios del departamento en materia de competitividad y se fundamenta en la metodología del Índice de Competitividad de Ciudades 2022 del Consejo Privado de Competitividad (CPC) y la Universidad del Rosario.</a:t>
            </a:r>
          </a:p>
        </p:txBody>
      </p:sp>
      <p:pic>
        <p:nvPicPr>
          <p:cNvPr id="47" name="Imagen 46">
            <a:extLst>
              <a:ext uri="{FF2B5EF4-FFF2-40B4-BE49-F238E27FC236}">
                <a16:creationId xmlns:a16="http://schemas.microsoft.com/office/drawing/2014/main" id="{71D03176-DC5D-457B-AF66-AEFFF3CD9F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0645" y="4228207"/>
            <a:ext cx="2031929" cy="1449596"/>
          </a:xfrm>
          <a:prstGeom prst="rect">
            <a:avLst/>
          </a:prstGeom>
        </p:spPr>
      </p:pic>
      <p:pic>
        <p:nvPicPr>
          <p:cNvPr id="48" name="Picture 2">
            <a:extLst>
              <a:ext uri="{FF2B5EF4-FFF2-40B4-BE49-F238E27FC236}">
                <a16:creationId xmlns:a16="http://schemas.microsoft.com/office/drawing/2014/main" id="{12C5AA72-938C-44F7-900F-C94CC117CF9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271" r="15889"/>
          <a:stretch/>
        </p:blipFill>
        <p:spPr bwMode="auto">
          <a:xfrm>
            <a:off x="1358108" y="4228207"/>
            <a:ext cx="1547593" cy="1506350"/>
          </a:xfrm>
          <a:prstGeom prst="rect">
            <a:avLst/>
          </a:prstGeom>
          <a:noFill/>
          <a:extLst>
            <a:ext uri="{909E8E84-426E-40DD-AFC4-6F175D3DCCD1}">
              <a14:hiddenFill xmlns:a14="http://schemas.microsoft.com/office/drawing/2010/main">
                <a:solidFill>
                  <a:srgbClr val="FFFFFF"/>
                </a:solidFill>
              </a14:hiddenFill>
            </a:ext>
          </a:extLst>
        </p:spPr>
      </p:pic>
      <p:sp>
        <p:nvSpPr>
          <p:cNvPr id="49" name="30 CuadroTexto">
            <a:extLst>
              <a:ext uri="{FF2B5EF4-FFF2-40B4-BE49-F238E27FC236}">
                <a16:creationId xmlns:a16="http://schemas.microsoft.com/office/drawing/2014/main" id="{7C5A08F6-2CA0-4229-8123-D1E4195A227E}"/>
              </a:ext>
            </a:extLst>
          </p:cNvPr>
          <p:cNvSpPr txBox="1"/>
          <p:nvPr/>
        </p:nvSpPr>
        <p:spPr>
          <a:xfrm>
            <a:off x="6477635" y="1510664"/>
            <a:ext cx="4744795" cy="830997"/>
          </a:xfrm>
          <a:prstGeom prst="rect">
            <a:avLst/>
          </a:prstGeom>
          <a:noFill/>
        </p:spPr>
        <p:txBody>
          <a:bodyPr wrap="square" rtlCol="0">
            <a:spAutoFit/>
          </a:bodyPr>
          <a:lstStyle/>
          <a:p>
            <a:r>
              <a:rPr lang="es-ES" sz="1600" dirty="0">
                <a:solidFill>
                  <a:srgbClr val="343434"/>
                </a:solidFill>
                <a:latin typeface="Arial" panose="020B0604020202020204" pitchFamily="34" charset="0"/>
                <a:ea typeface="Ebrima" pitchFamily="2" charset="0"/>
                <a:cs typeface="Arial" panose="020B0604020202020204" pitchFamily="34" charset="0"/>
              </a:rPr>
              <a:t>Ejecución en el marco del proyecto: </a:t>
            </a:r>
            <a:r>
              <a:rPr lang="es-ES" sz="1600" b="0" dirty="0">
                <a:solidFill>
                  <a:srgbClr val="343434"/>
                </a:solidFill>
                <a:effectLst/>
                <a:latin typeface="Arial" panose="020B0604020202020204" pitchFamily="34" charset="0"/>
                <a:ea typeface="Times New Roman" panose="02020603050405020304" pitchFamily="18" charset="0"/>
                <a:cs typeface="Arial" panose="020B0604020202020204" pitchFamily="34" charset="0"/>
              </a:rPr>
              <a:t>“</a:t>
            </a:r>
            <a:r>
              <a:rPr lang="es-ES" sz="16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CASANARE TRANSMEDIA LAB</a:t>
            </a:r>
            <a:r>
              <a:rPr lang="es-ES" sz="1600" b="0" dirty="0">
                <a:solidFill>
                  <a:srgbClr val="343434"/>
                </a:solidFill>
                <a:effectLst/>
                <a:latin typeface="Arial" panose="020B0604020202020204" pitchFamily="34" charset="0"/>
                <a:ea typeface="Times New Roman" panose="02020603050405020304" pitchFamily="18" charset="0"/>
                <a:cs typeface="Arial" panose="020B0604020202020204" pitchFamily="34" charset="0"/>
              </a:rPr>
              <a:t>”</a:t>
            </a:r>
            <a:r>
              <a:rPr lang="es-ES" sz="1600" dirty="0">
                <a:solidFill>
                  <a:srgbClr val="343434"/>
                </a:solidFill>
                <a:latin typeface="Arial" panose="020B0604020202020204" pitchFamily="34" charset="0"/>
                <a:ea typeface="Times New Roman" panose="02020603050405020304" pitchFamily="18" charset="0"/>
                <a:cs typeface="Arial" panose="020B0604020202020204" pitchFamily="34" charset="0"/>
              </a:rPr>
              <a:t>,</a:t>
            </a:r>
            <a:r>
              <a:rPr lang="es-ES" sz="1600" i="1" dirty="0">
                <a:solidFill>
                  <a:srgbClr val="343434"/>
                </a:solidFill>
                <a:latin typeface="Arial" panose="020B0604020202020204" pitchFamily="34" charset="0"/>
                <a:ea typeface="Times New Roman" panose="02020603050405020304" pitchFamily="18" charset="0"/>
                <a:cs typeface="Arial" panose="020B0604020202020204" pitchFamily="34" charset="0"/>
              </a:rPr>
              <a:t> </a:t>
            </a:r>
            <a:r>
              <a:rPr lang="es-ES" sz="1600" dirty="0">
                <a:solidFill>
                  <a:srgbClr val="343434"/>
                </a:solidFill>
                <a:latin typeface="Arial" panose="020B0604020202020204" pitchFamily="34" charset="0"/>
                <a:ea typeface="Ebrima" pitchFamily="2" charset="0"/>
                <a:cs typeface="Arial" panose="020B0604020202020204" pitchFamily="34" charset="0"/>
              </a:rPr>
              <a:t>financiado con recursos del Fondo de </a:t>
            </a:r>
            <a:r>
              <a:rPr lang="es-ES" sz="1600" dirty="0" err="1">
                <a:solidFill>
                  <a:srgbClr val="343434"/>
                </a:solidFill>
                <a:latin typeface="Arial" panose="020B0604020202020204" pitchFamily="34" charset="0"/>
                <a:ea typeface="Ebrima" pitchFamily="2" charset="0"/>
                <a:cs typeface="Arial" panose="020B0604020202020204" pitchFamily="34" charset="0"/>
              </a:rPr>
              <a:t>CTeI</a:t>
            </a:r>
            <a:r>
              <a:rPr lang="es-ES" sz="1600" dirty="0">
                <a:solidFill>
                  <a:srgbClr val="343434"/>
                </a:solidFill>
                <a:latin typeface="Arial" panose="020B0604020202020204" pitchFamily="34" charset="0"/>
                <a:ea typeface="Ebrima" pitchFamily="2" charset="0"/>
                <a:cs typeface="Arial" panose="020B0604020202020204" pitchFamily="34" charset="0"/>
              </a:rPr>
              <a:t> del Sistema General de Regalías</a:t>
            </a:r>
            <a:endParaRPr lang="es-CO" sz="1600" dirty="0">
              <a:solidFill>
                <a:srgbClr val="343434"/>
              </a:solidFill>
              <a:latin typeface="Arial" panose="020B0604020202020204" pitchFamily="34" charset="0"/>
              <a:ea typeface="Ebrima" pitchFamily="2" charset="0"/>
              <a:cs typeface="Arial" panose="020B0604020202020204" pitchFamily="34" charset="0"/>
            </a:endParaRPr>
          </a:p>
        </p:txBody>
      </p:sp>
      <p:sp>
        <p:nvSpPr>
          <p:cNvPr id="51" name="CuadroTexto 50">
            <a:extLst>
              <a:ext uri="{FF2B5EF4-FFF2-40B4-BE49-F238E27FC236}">
                <a16:creationId xmlns:a16="http://schemas.microsoft.com/office/drawing/2014/main" id="{4CC932C0-4BD4-4C4B-AD23-DA38958AECD4}"/>
              </a:ext>
            </a:extLst>
          </p:cNvPr>
          <p:cNvSpPr txBox="1"/>
          <p:nvPr/>
        </p:nvSpPr>
        <p:spPr>
          <a:xfrm>
            <a:off x="1648975" y="5968804"/>
            <a:ext cx="3228522" cy="246221"/>
          </a:xfrm>
          <a:prstGeom prst="rect">
            <a:avLst/>
          </a:prstGeom>
          <a:noFill/>
        </p:spPr>
        <p:txBody>
          <a:bodyPr wrap="square" rtlCol="0">
            <a:spAutoFit/>
          </a:bodyPr>
          <a:lstStyle/>
          <a:p>
            <a:pPr algn="ctr"/>
            <a:r>
              <a:rPr lang="es-CO" sz="1000" dirty="0">
                <a:solidFill>
                  <a:srgbClr val="343434"/>
                </a:solidFill>
                <a:latin typeface="Arial" panose="020B0604020202020204" pitchFamily="34" charset="0"/>
                <a:ea typeface="Microsoft JhengHei UI" panose="020B0604030504040204" pitchFamily="34" charset="-120"/>
                <a:cs typeface="Arial" panose="020B0604020202020204" pitchFamily="34" charset="0"/>
              </a:rPr>
              <a:t>Índice Municipal de Competitividad de Casanare 2023</a:t>
            </a:r>
          </a:p>
        </p:txBody>
      </p:sp>
      <p:sp>
        <p:nvSpPr>
          <p:cNvPr id="19" name="CuadroTexto 18">
            <a:extLst>
              <a:ext uri="{FF2B5EF4-FFF2-40B4-BE49-F238E27FC236}">
                <a16:creationId xmlns:a16="http://schemas.microsoft.com/office/drawing/2014/main" id="{7A4E3882-2687-407B-9E7E-EAB10BE43055}"/>
              </a:ext>
            </a:extLst>
          </p:cNvPr>
          <p:cNvSpPr txBox="1"/>
          <p:nvPr/>
        </p:nvSpPr>
        <p:spPr>
          <a:xfrm>
            <a:off x="8866821" y="2957389"/>
            <a:ext cx="2663742" cy="584775"/>
          </a:xfrm>
          <a:prstGeom prst="rect">
            <a:avLst/>
          </a:prstGeom>
          <a:noFill/>
          <a:ln w="76200">
            <a:noFill/>
          </a:ln>
        </p:spPr>
        <p:txBody>
          <a:bodyPr wrap="square" rtlCol="0">
            <a:spAutoFit/>
          </a:bodyPr>
          <a:lstStyle/>
          <a:p>
            <a:pPr lvl="0" algn="just">
              <a:spcAft>
                <a:spcPts val="600"/>
              </a:spcAft>
              <a:defRPr/>
            </a:pPr>
            <a:r>
              <a:rPr lang="es-ES" sz="3200" b="1" dirty="0">
                <a:solidFill>
                  <a:schemeClr val="accent5">
                    <a:lumMod val="75000"/>
                  </a:schemeClr>
                </a:solidFill>
                <a:latin typeface="Arial" panose="020B0604020202020204" pitchFamily="34" charset="0"/>
                <a:ea typeface="Ebrima" pitchFamily="2" charset="0"/>
                <a:cs typeface="Arial" panose="020B0604020202020204" pitchFamily="34" charset="0"/>
              </a:rPr>
              <a:t>67</a:t>
            </a:r>
            <a:r>
              <a:rPr lang="es-ES" sz="2400" b="1" dirty="0">
                <a:solidFill>
                  <a:schemeClr val="accent6">
                    <a:lumMod val="50000"/>
                  </a:schemeClr>
                </a:solidFill>
                <a:latin typeface="Arial" panose="020B0604020202020204" pitchFamily="34" charset="0"/>
                <a:ea typeface="Ebrima" pitchFamily="2" charset="0"/>
                <a:cs typeface="Arial" panose="020B0604020202020204" pitchFamily="34" charset="0"/>
              </a:rPr>
              <a:t> </a:t>
            </a:r>
            <a:r>
              <a:rPr lang="es-ES" sz="2400" b="1" dirty="0">
                <a:solidFill>
                  <a:srgbClr val="343434"/>
                </a:solidFill>
                <a:latin typeface="Arial" panose="020B0604020202020204" pitchFamily="34" charset="0"/>
                <a:ea typeface="Ebrima" pitchFamily="2" charset="0"/>
                <a:cs typeface="Arial" panose="020B0604020202020204" pitchFamily="34" charset="0"/>
              </a:rPr>
              <a:t>|</a:t>
            </a:r>
            <a:r>
              <a:rPr lang="es-ES" sz="2400" b="1" dirty="0">
                <a:solidFill>
                  <a:schemeClr val="accent6">
                    <a:lumMod val="50000"/>
                  </a:schemeClr>
                </a:solidFill>
                <a:latin typeface="Arial" panose="020B0604020202020204" pitchFamily="34" charset="0"/>
                <a:ea typeface="Ebrima" pitchFamily="2" charset="0"/>
                <a:cs typeface="Arial" panose="020B0604020202020204" pitchFamily="34" charset="0"/>
              </a:rPr>
              <a:t> </a:t>
            </a:r>
            <a:r>
              <a:rPr lang="es-ES" sz="2000" dirty="0">
                <a:solidFill>
                  <a:srgbClr val="343434"/>
                </a:solidFill>
                <a:latin typeface="Arial" panose="020B0604020202020204" pitchFamily="34" charset="0"/>
                <a:ea typeface="Ebrima" pitchFamily="2" charset="0"/>
                <a:cs typeface="Arial" panose="020B0604020202020204" pitchFamily="34" charset="0"/>
              </a:rPr>
              <a:t>Indicadores</a:t>
            </a:r>
            <a:endParaRPr lang="es-ES" sz="2400" dirty="0">
              <a:solidFill>
                <a:srgbClr val="343434"/>
              </a:solidFill>
              <a:latin typeface="Arial" panose="020B0604020202020204" pitchFamily="34" charset="0"/>
              <a:ea typeface="Ebrima" pitchFamily="2" charset="0"/>
              <a:cs typeface="Arial" panose="020B0604020202020204" pitchFamily="34" charset="0"/>
            </a:endParaRPr>
          </a:p>
        </p:txBody>
      </p:sp>
      <p:sp>
        <p:nvSpPr>
          <p:cNvPr id="20" name="CuadroTexto 19">
            <a:extLst>
              <a:ext uri="{FF2B5EF4-FFF2-40B4-BE49-F238E27FC236}">
                <a16:creationId xmlns:a16="http://schemas.microsoft.com/office/drawing/2014/main" id="{134EF318-7A72-46B0-9A0B-0EB80EDF363E}"/>
              </a:ext>
            </a:extLst>
          </p:cNvPr>
          <p:cNvSpPr txBox="1"/>
          <p:nvPr/>
        </p:nvSpPr>
        <p:spPr>
          <a:xfrm>
            <a:off x="8900071" y="3591298"/>
            <a:ext cx="1667122" cy="584775"/>
          </a:xfrm>
          <a:prstGeom prst="rect">
            <a:avLst/>
          </a:prstGeom>
          <a:noFill/>
          <a:ln w="76200">
            <a:noFill/>
          </a:ln>
        </p:spPr>
        <p:txBody>
          <a:bodyPr wrap="square" rtlCol="0">
            <a:spAutoFit/>
          </a:bodyPr>
          <a:lstStyle/>
          <a:p>
            <a:pPr lvl="0" algn="just">
              <a:spcAft>
                <a:spcPts val="600"/>
              </a:spcAft>
              <a:defRPr/>
            </a:pPr>
            <a:r>
              <a:rPr lang="es-ES" sz="3200" b="1" dirty="0">
                <a:solidFill>
                  <a:schemeClr val="accent5">
                    <a:lumMod val="75000"/>
                  </a:schemeClr>
                </a:solidFill>
                <a:latin typeface="Arial" panose="020B0604020202020204" pitchFamily="34" charset="0"/>
                <a:ea typeface="Ebrima" pitchFamily="2" charset="0"/>
                <a:cs typeface="Arial" panose="020B0604020202020204" pitchFamily="34" charset="0"/>
              </a:rPr>
              <a:t>11</a:t>
            </a:r>
            <a:r>
              <a:rPr lang="es-ES" sz="2400" b="1" dirty="0">
                <a:solidFill>
                  <a:schemeClr val="accent6">
                    <a:lumMod val="50000"/>
                  </a:schemeClr>
                </a:solidFill>
                <a:latin typeface="Arial" panose="020B0604020202020204" pitchFamily="34" charset="0"/>
                <a:ea typeface="Ebrima" pitchFamily="2" charset="0"/>
                <a:cs typeface="Arial" panose="020B0604020202020204" pitchFamily="34" charset="0"/>
              </a:rPr>
              <a:t> </a:t>
            </a:r>
            <a:r>
              <a:rPr lang="es-ES" sz="2400" b="1" dirty="0">
                <a:solidFill>
                  <a:srgbClr val="343434"/>
                </a:solidFill>
                <a:latin typeface="Arial" panose="020B0604020202020204" pitchFamily="34" charset="0"/>
                <a:ea typeface="Ebrima" pitchFamily="2" charset="0"/>
                <a:cs typeface="Arial" panose="020B0604020202020204" pitchFamily="34" charset="0"/>
              </a:rPr>
              <a:t>|</a:t>
            </a:r>
            <a:r>
              <a:rPr lang="es-ES" sz="2400" b="1" dirty="0">
                <a:solidFill>
                  <a:schemeClr val="accent6">
                    <a:lumMod val="50000"/>
                  </a:schemeClr>
                </a:solidFill>
                <a:latin typeface="Arial" panose="020B0604020202020204" pitchFamily="34" charset="0"/>
                <a:ea typeface="Ebrima" pitchFamily="2" charset="0"/>
                <a:cs typeface="Arial" panose="020B0604020202020204" pitchFamily="34" charset="0"/>
              </a:rPr>
              <a:t> </a:t>
            </a:r>
            <a:r>
              <a:rPr lang="es-ES" sz="2000" dirty="0">
                <a:solidFill>
                  <a:srgbClr val="343434"/>
                </a:solidFill>
                <a:latin typeface="Arial" panose="020B0604020202020204" pitchFamily="34" charset="0"/>
                <a:ea typeface="Ebrima" pitchFamily="2" charset="0"/>
                <a:cs typeface="Arial" panose="020B0604020202020204" pitchFamily="34" charset="0"/>
              </a:rPr>
              <a:t>Pilares</a:t>
            </a:r>
            <a:endParaRPr lang="es-ES" sz="2400" dirty="0">
              <a:solidFill>
                <a:srgbClr val="343434"/>
              </a:solidFill>
              <a:latin typeface="Arial" panose="020B0604020202020204" pitchFamily="34" charset="0"/>
              <a:ea typeface="Ebrima" pitchFamily="2" charset="0"/>
              <a:cs typeface="Arial" panose="020B0604020202020204" pitchFamily="34" charset="0"/>
            </a:endParaRPr>
          </a:p>
        </p:txBody>
      </p:sp>
      <p:sp>
        <p:nvSpPr>
          <p:cNvPr id="21" name="CuadroTexto 20">
            <a:extLst>
              <a:ext uri="{FF2B5EF4-FFF2-40B4-BE49-F238E27FC236}">
                <a16:creationId xmlns:a16="http://schemas.microsoft.com/office/drawing/2014/main" id="{0B6344BD-B2C3-4D45-A142-29D9840286F8}"/>
              </a:ext>
            </a:extLst>
          </p:cNvPr>
          <p:cNvSpPr txBox="1"/>
          <p:nvPr/>
        </p:nvSpPr>
        <p:spPr>
          <a:xfrm>
            <a:off x="9117404" y="4223952"/>
            <a:ext cx="1982053" cy="584775"/>
          </a:xfrm>
          <a:prstGeom prst="rect">
            <a:avLst/>
          </a:prstGeom>
          <a:noFill/>
          <a:ln w="76200">
            <a:noFill/>
          </a:ln>
        </p:spPr>
        <p:txBody>
          <a:bodyPr wrap="square" rtlCol="0">
            <a:spAutoFit/>
          </a:bodyPr>
          <a:lstStyle/>
          <a:p>
            <a:pPr lvl="0" algn="just">
              <a:spcAft>
                <a:spcPts val="600"/>
              </a:spcAft>
              <a:defRPr/>
            </a:pPr>
            <a:r>
              <a:rPr lang="es-ES" sz="3200" b="1" dirty="0">
                <a:solidFill>
                  <a:schemeClr val="accent5">
                    <a:lumMod val="75000"/>
                  </a:schemeClr>
                </a:solidFill>
                <a:latin typeface="Arial" panose="020B0604020202020204" pitchFamily="34" charset="0"/>
                <a:ea typeface="Ebrima" pitchFamily="2" charset="0"/>
                <a:cs typeface="Arial" panose="020B0604020202020204" pitchFamily="34" charset="0"/>
              </a:rPr>
              <a:t>4</a:t>
            </a:r>
            <a:r>
              <a:rPr lang="es-ES" sz="2400" b="1" dirty="0">
                <a:solidFill>
                  <a:schemeClr val="accent6">
                    <a:lumMod val="50000"/>
                  </a:schemeClr>
                </a:solidFill>
                <a:latin typeface="Arial" panose="020B0604020202020204" pitchFamily="34" charset="0"/>
                <a:ea typeface="Ebrima" pitchFamily="2" charset="0"/>
                <a:cs typeface="Arial" panose="020B0604020202020204" pitchFamily="34" charset="0"/>
              </a:rPr>
              <a:t> </a:t>
            </a:r>
            <a:r>
              <a:rPr lang="es-ES" sz="2400" b="1" dirty="0">
                <a:solidFill>
                  <a:srgbClr val="343434"/>
                </a:solidFill>
                <a:latin typeface="Arial" panose="020B0604020202020204" pitchFamily="34" charset="0"/>
                <a:ea typeface="Ebrima" pitchFamily="2" charset="0"/>
                <a:cs typeface="Arial" panose="020B0604020202020204" pitchFamily="34" charset="0"/>
              </a:rPr>
              <a:t>|</a:t>
            </a:r>
            <a:r>
              <a:rPr lang="es-ES" sz="2400" b="1" dirty="0">
                <a:solidFill>
                  <a:schemeClr val="accent6">
                    <a:lumMod val="50000"/>
                  </a:schemeClr>
                </a:solidFill>
                <a:latin typeface="Arial" panose="020B0604020202020204" pitchFamily="34" charset="0"/>
                <a:ea typeface="Ebrima" pitchFamily="2" charset="0"/>
                <a:cs typeface="Arial" panose="020B0604020202020204" pitchFamily="34" charset="0"/>
              </a:rPr>
              <a:t> </a:t>
            </a:r>
            <a:r>
              <a:rPr lang="es-ES" sz="2400" dirty="0">
                <a:solidFill>
                  <a:srgbClr val="343434"/>
                </a:solidFill>
                <a:latin typeface="Arial" panose="020B0604020202020204" pitchFamily="34" charset="0"/>
                <a:ea typeface="Ebrima" pitchFamily="2" charset="0"/>
                <a:cs typeface="Arial" panose="020B0604020202020204" pitchFamily="34" charset="0"/>
              </a:rPr>
              <a:t>Factores</a:t>
            </a:r>
          </a:p>
        </p:txBody>
      </p:sp>
      <p:sp>
        <p:nvSpPr>
          <p:cNvPr id="12" name="14 CuadroTexto">
            <a:extLst>
              <a:ext uri="{FF2B5EF4-FFF2-40B4-BE49-F238E27FC236}">
                <a16:creationId xmlns:a16="http://schemas.microsoft.com/office/drawing/2014/main" id="{18382368-499E-4626-9446-23AD59F32AF0}"/>
              </a:ext>
            </a:extLst>
          </p:cNvPr>
          <p:cNvSpPr txBox="1"/>
          <p:nvPr/>
        </p:nvSpPr>
        <p:spPr>
          <a:xfrm>
            <a:off x="1336942" y="460921"/>
            <a:ext cx="9885488" cy="553998"/>
          </a:xfrm>
          <a:prstGeom prst="rect">
            <a:avLst/>
          </a:prstGeom>
          <a:noFill/>
        </p:spPr>
        <p:txBody>
          <a:bodyPr wrap="square">
            <a:spAutoFit/>
          </a:bodyPr>
          <a:lstStyle/>
          <a:p>
            <a:pPr eaLnBrk="1" hangingPunct="1">
              <a:defRPr/>
            </a:pPr>
            <a:r>
              <a:rPr lang="es-CO" sz="3000" b="1" dirty="0">
                <a:solidFill>
                  <a:srgbClr val="C00000"/>
                </a:solidFill>
                <a:latin typeface="Arial" panose="020B0604020202020204" pitchFamily="34" charset="0"/>
                <a:ea typeface="Ebrima" panose="02000000000000000000" pitchFamily="2" charset="0"/>
                <a:cs typeface="Arial" panose="020B0604020202020204" pitchFamily="34" charset="0"/>
              </a:rPr>
              <a:t>Índice Municipal de Competitividad de Casanare 2023</a:t>
            </a:r>
            <a:endParaRPr lang="es-CO" sz="3000" dirty="0">
              <a:solidFill>
                <a:srgbClr val="C00000"/>
              </a:solidFill>
              <a:latin typeface="Arial" panose="020B0604020202020204" pitchFamily="34" charset="0"/>
              <a:ea typeface="Ebrima" panose="02000000000000000000" pitchFamily="2" charset="0"/>
              <a:cs typeface="Arial" panose="020B0604020202020204" pitchFamily="34" charset="0"/>
            </a:endParaRPr>
          </a:p>
        </p:txBody>
      </p:sp>
    </p:spTree>
    <p:extLst>
      <p:ext uri="{BB962C8B-B14F-4D97-AF65-F5344CB8AC3E}">
        <p14:creationId xmlns:p14="http://schemas.microsoft.com/office/powerpoint/2010/main" val="2827354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exto&#10;&#10;Descripción generada automáticamente con confianza media">
            <a:extLst>
              <a:ext uri="{FF2B5EF4-FFF2-40B4-BE49-F238E27FC236}">
                <a16:creationId xmlns:a16="http://schemas.microsoft.com/office/drawing/2014/main" id="{2AA46B63-F706-2F60-2771-ECFEF0D4BF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60" name="Marcador de contenido 7">
            <a:extLst>
              <a:ext uri="{FF2B5EF4-FFF2-40B4-BE49-F238E27FC236}">
                <a16:creationId xmlns:a16="http://schemas.microsoft.com/office/drawing/2014/main" id="{EDD1254D-4628-499A-93B7-DD00459115F0}"/>
              </a:ext>
            </a:extLst>
          </p:cNvPr>
          <p:cNvGraphicFramePr>
            <a:graphicFrameLocks/>
          </p:cNvGraphicFramePr>
          <p:nvPr/>
        </p:nvGraphicFramePr>
        <p:xfrm>
          <a:off x="3235807" y="1275610"/>
          <a:ext cx="7079307" cy="5134279"/>
        </p:xfrm>
        <a:graphic>
          <a:graphicData uri="http://schemas.openxmlformats.org/drawingml/2006/chart">
            <c:chart xmlns:c="http://schemas.openxmlformats.org/drawingml/2006/chart" xmlns:r="http://schemas.openxmlformats.org/officeDocument/2006/relationships" r:id="rId3"/>
          </a:graphicData>
        </a:graphic>
      </p:graphicFrame>
      <p:sp>
        <p:nvSpPr>
          <p:cNvPr id="70" name="CuadroTexto 69">
            <a:extLst>
              <a:ext uri="{FF2B5EF4-FFF2-40B4-BE49-F238E27FC236}">
                <a16:creationId xmlns:a16="http://schemas.microsoft.com/office/drawing/2014/main" id="{93634FD4-4642-498B-A7C2-B3FE533675B7}"/>
              </a:ext>
            </a:extLst>
          </p:cNvPr>
          <p:cNvSpPr txBox="1"/>
          <p:nvPr/>
        </p:nvSpPr>
        <p:spPr>
          <a:xfrm>
            <a:off x="6531619" y="1058779"/>
            <a:ext cx="793600" cy="307777"/>
          </a:xfrm>
          <a:prstGeom prst="rect">
            <a:avLst/>
          </a:prstGeom>
          <a:noFill/>
        </p:spPr>
        <p:txBody>
          <a:bodyPr wrap="square" rtlCol="0">
            <a:spAutoFit/>
          </a:bodyPr>
          <a:lstStyle/>
          <a:p>
            <a:r>
              <a:rPr lang="es-CO" sz="1400" b="1" dirty="0"/>
              <a:t>Puntaje</a:t>
            </a:r>
          </a:p>
        </p:txBody>
      </p:sp>
      <p:pic>
        <p:nvPicPr>
          <p:cNvPr id="71" name="Imagen 70">
            <a:extLst>
              <a:ext uri="{FF2B5EF4-FFF2-40B4-BE49-F238E27FC236}">
                <a16:creationId xmlns:a16="http://schemas.microsoft.com/office/drawing/2014/main" id="{86FABC9F-5352-4344-AA54-787454520171}"/>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398697">
            <a:off x="5451293" y="5963429"/>
            <a:ext cx="252000" cy="257768"/>
          </a:xfrm>
          <a:prstGeom prst="rect">
            <a:avLst/>
          </a:prstGeom>
        </p:spPr>
      </p:pic>
      <p:pic>
        <p:nvPicPr>
          <p:cNvPr id="72" name="Imagen 71">
            <a:extLst>
              <a:ext uri="{FF2B5EF4-FFF2-40B4-BE49-F238E27FC236}">
                <a16:creationId xmlns:a16="http://schemas.microsoft.com/office/drawing/2014/main" id="{901BDA8D-42F0-47D1-9EA5-56A26E31208F}"/>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16074" y="2696183"/>
            <a:ext cx="252000" cy="257768"/>
          </a:xfrm>
          <a:prstGeom prst="rect">
            <a:avLst/>
          </a:prstGeom>
        </p:spPr>
      </p:pic>
      <p:pic>
        <p:nvPicPr>
          <p:cNvPr id="73" name="Imagen 72">
            <a:extLst>
              <a:ext uri="{FF2B5EF4-FFF2-40B4-BE49-F238E27FC236}">
                <a16:creationId xmlns:a16="http://schemas.microsoft.com/office/drawing/2014/main" id="{837E70B9-B5FE-42A3-AD59-A30721746072}"/>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383060" y="3926710"/>
            <a:ext cx="252000" cy="257768"/>
          </a:xfrm>
          <a:prstGeom prst="rect">
            <a:avLst/>
          </a:prstGeom>
        </p:spPr>
      </p:pic>
      <p:pic>
        <p:nvPicPr>
          <p:cNvPr id="74" name="Imagen 73">
            <a:extLst>
              <a:ext uri="{FF2B5EF4-FFF2-40B4-BE49-F238E27FC236}">
                <a16:creationId xmlns:a16="http://schemas.microsoft.com/office/drawing/2014/main" id="{293EA06D-A130-4544-97F2-90CCB5E18CBD}"/>
              </a:ext>
            </a:extLst>
          </p:cNvPr>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458686" y="3093501"/>
            <a:ext cx="252000" cy="232529"/>
          </a:xfrm>
          <a:prstGeom prst="rect">
            <a:avLst/>
          </a:prstGeom>
        </p:spPr>
      </p:pic>
      <p:pic>
        <p:nvPicPr>
          <p:cNvPr id="75" name="Imagen 74">
            <a:extLst>
              <a:ext uri="{FF2B5EF4-FFF2-40B4-BE49-F238E27FC236}">
                <a16:creationId xmlns:a16="http://schemas.microsoft.com/office/drawing/2014/main" id="{87FB7DF2-880B-4914-885C-CC38AA4B0E63}"/>
              </a:ext>
            </a:extLst>
          </p:cNvPr>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68441" y="3500141"/>
            <a:ext cx="252000" cy="257768"/>
          </a:xfrm>
          <a:prstGeom prst="rect">
            <a:avLst/>
          </a:prstGeom>
        </p:spPr>
      </p:pic>
      <p:pic>
        <p:nvPicPr>
          <p:cNvPr id="76" name="Imagen 75">
            <a:extLst>
              <a:ext uri="{FF2B5EF4-FFF2-40B4-BE49-F238E27FC236}">
                <a16:creationId xmlns:a16="http://schemas.microsoft.com/office/drawing/2014/main" id="{F089EFEC-4822-4607-B683-18FEA0EBD242}"/>
              </a:ext>
            </a:extLst>
          </p:cNvPr>
          <p:cNvPicPr>
            <a:picLocks noChangeAspect="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738564" y="1464622"/>
            <a:ext cx="252000" cy="248147"/>
          </a:xfrm>
          <a:prstGeom prst="rect">
            <a:avLst/>
          </a:prstGeom>
        </p:spPr>
      </p:pic>
      <p:pic>
        <p:nvPicPr>
          <p:cNvPr id="77" name="Imagen 76">
            <a:extLst>
              <a:ext uri="{FF2B5EF4-FFF2-40B4-BE49-F238E27FC236}">
                <a16:creationId xmlns:a16="http://schemas.microsoft.com/office/drawing/2014/main" id="{A9DD20AC-620C-4E7B-BFB6-6CD6CFA53DDC}"/>
              </a:ext>
            </a:extLst>
          </p:cNvPr>
          <p:cNvPicPr>
            <a:picLocks noChangeAspect="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710686" y="5543151"/>
            <a:ext cx="252000" cy="257768"/>
          </a:xfrm>
          <a:prstGeom prst="rect">
            <a:avLst/>
          </a:prstGeom>
        </p:spPr>
      </p:pic>
      <p:pic>
        <p:nvPicPr>
          <p:cNvPr id="78" name="Imagen 77">
            <a:extLst>
              <a:ext uri="{FF2B5EF4-FFF2-40B4-BE49-F238E27FC236}">
                <a16:creationId xmlns:a16="http://schemas.microsoft.com/office/drawing/2014/main" id="{E4765C86-7A9C-466B-973D-9FB950EFEAB4}"/>
              </a:ext>
            </a:extLst>
          </p:cNvPr>
          <p:cNvPicPr>
            <a:picLocks noChangeAspect="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04673" y="2272073"/>
            <a:ext cx="243558" cy="249133"/>
          </a:xfrm>
          <a:prstGeom prst="rect">
            <a:avLst/>
          </a:prstGeom>
        </p:spPr>
      </p:pic>
      <p:pic>
        <p:nvPicPr>
          <p:cNvPr id="79" name="Imagen 78">
            <a:extLst>
              <a:ext uri="{FF2B5EF4-FFF2-40B4-BE49-F238E27FC236}">
                <a16:creationId xmlns:a16="http://schemas.microsoft.com/office/drawing/2014/main" id="{0D8C7023-3ABF-40D2-89EC-FA98D3E93B4E}"/>
              </a:ext>
            </a:extLst>
          </p:cNvPr>
          <p:cNvPicPr>
            <a:picLocks noChangeAspect="1"/>
          </p:cNvPicPr>
          <p:nvPr/>
        </p:nvPicPr>
        <p:blipFill>
          <a:blip r:embed="rId1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33735" y="1902196"/>
            <a:ext cx="243558" cy="249133"/>
          </a:xfrm>
          <a:prstGeom prst="rect">
            <a:avLst/>
          </a:prstGeom>
        </p:spPr>
      </p:pic>
      <p:sp>
        <p:nvSpPr>
          <p:cNvPr id="80" name="CuadroTexto 79">
            <a:extLst>
              <a:ext uri="{FF2B5EF4-FFF2-40B4-BE49-F238E27FC236}">
                <a16:creationId xmlns:a16="http://schemas.microsoft.com/office/drawing/2014/main" id="{70CD3D17-1133-4366-9C8C-E30CCCB77BDA}"/>
              </a:ext>
            </a:extLst>
          </p:cNvPr>
          <p:cNvSpPr txBox="1"/>
          <p:nvPr/>
        </p:nvSpPr>
        <p:spPr>
          <a:xfrm>
            <a:off x="6020441" y="6244354"/>
            <a:ext cx="4084048" cy="246221"/>
          </a:xfrm>
          <a:prstGeom prst="rect">
            <a:avLst/>
          </a:prstGeom>
          <a:noFill/>
        </p:spPr>
        <p:txBody>
          <a:bodyPr wrap="square" rtlCol="0">
            <a:spAutoFit/>
          </a:bodyPr>
          <a:lstStyle/>
          <a:p>
            <a:pPr algn="ctr"/>
            <a:r>
              <a:rPr lang="es-CO" sz="1000" dirty="0">
                <a:solidFill>
                  <a:srgbClr val="343434"/>
                </a:solidFill>
                <a:latin typeface="Arial" panose="020B0604020202020204" pitchFamily="34" charset="0"/>
                <a:cs typeface="Arial" panose="020B0604020202020204" pitchFamily="34" charset="0"/>
              </a:rPr>
              <a:t>El puntaje de cada pilar se mide en una escala de 0 a 10</a:t>
            </a:r>
            <a:endParaRPr lang="es-MX" sz="1000" dirty="0">
              <a:solidFill>
                <a:srgbClr val="343434"/>
              </a:solidFill>
              <a:latin typeface="Arial" panose="020B0604020202020204" pitchFamily="34" charset="0"/>
              <a:cs typeface="Arial" panose="020B0604020202020204" pitchFamily="34" charset="0"/>
            </a:endParaRPr>
          </a:p>
        </p:txBody>
      </p:sp>
      <p:sp>
        <p:nvSpPr>
          <p:cNvPr id="81" name="CuadroTexto 80">
            <a:extLst>
              <a:ext uri="{FF2B5EF4-FFF2-40B4-BE49-F238E27FC236}">
                <a16:creationId xmlns:a16="http://schemas.microsoft.com/office/drawing/2014/main" id="{F2EF04A9-55ED-46B4-8834-9876C76C457D}"/>
              </a:ext>
            </a:extLst>
          </p:cNvPr>
          <p:cNvSpPr txBox="1"/>
          <p:nvPr/>
        </p:nvSpPr>
        <p:spPr>
          <a:xfrm>
            <a:off x="10420694" y="5944241"/>
            <a:ext cx="559363" cy="276999"/>
          </a:xfrm>
          <a:prstGeom prst="rect">
            <a:avLst/>
          </a:prstGeom>
          <a:noFill/>
        </p:spPr>
        <p:txBody>
          <a:bodyPr wrap="square" rtlCol="0">
            <a:spAutoFit/>
          </a:bodyPr>
          <a:lstStyle/>
          <a:p>
            <a:r>
              <a:rPr lang="es-CO" sz="1200" dirty="0">
                <a:latin typeface="Arial" panose="020B0604020202020204" pitchFamily="34" charset="0"/>
                <a:cs typeface="Arial" panose="020B0604020202020204" pitchFamily="34" charset="0"/>
              </a:rPr>
              <a:t>Yopal</a:t>
            </a:r>
          </a:p>
        </p:txBody>
      </p:sp>
      <p:sp>
        <p:nvSpPr>
          <p:cNvPr id="82" name="CuadroTexto 81">
            <a:extLst>
              <a:ext uri="{FF2B5EF4-FFF2-40B4-BE49-F238E27FC236}">
                <a16:creationId xmlns:a16="http://schemas.microsoft.com/office/drawing/2014/main" id="{8FCEE647-1FB6-4DFA-AA91-7AD43776B7C4}"/>
              </a:ext>
            </a:extLst>
          </p:cNvPr>
          <p:cNvSpPr txBox="1"/>
          <p:nvPr/>
        </p:nvSpPr>
        <p:spPr>
          <a:xfrm>
            <a:off x="10420694" y="4290357"/>
            <a:ext cx="559363" cy="276999"/>
          </a:xfrm>
          <a:prstGeom prst="rect">
            <a:avLst/>
          </a:prstGeom>
          <a:noFill/>
        </p:spPr>
        <p:txBody>
          <a:bodyPr wrap="square" rtlCol="0">
            <a:spAutoFit/>
          </a:bodyPr>
          <a:lstStyle/>
          <a:p>
            <a:r>
              <a:rPr lang="es-CO" sz="1200" dirty="0">
                <a:latin typeface="Arial" panose="020B0604020202020204" pitchFamily="34" charset="0"/>
                <a:cs typeface="Arial" panose="020B0604020202020204" pitchFamily="34" charset="0"/>
              </a:rPr>
              <a:t>Yopal</a:t>
            </a:r>
          </a:p>
        </p:txBody>
      </p:sp>
      <p:sp>
        <p:nvSpPr>
          <p:cNvPr id="83" name="CuadroTexto 82">
            <a:extLst>
              <a:ext uri="{FF2B5EF4-FFF2-40B4-BE49-F238E27FC236}">
                <a16:creationId xmlns:a16="http://schemas.microsoft.com/office/drawing/2014/main" id="{B8C4D2A6-A447-4E67-B705-376D28901316}"/>
              </a:ext>
            </a:extLst>
          </p:cNvPr>
          <p:cNvSpPr txBox="1"/>
          <p:nvPr/>
        </p:nvSpPr>
        <p:spPr>
          <a:xfrm>
            <a:off x="10402272" y="3907479"/>
            <a:ext cx="577785" cy="276999"/>
          </a:xfrm>
          <a:prstGeom prst="rect">
            <a:avLst/>
          </a:prstGeom>
          <a:noFill/>
        </p:spPr>
        <p:txBody>
          <a:bodyPr wrap="square" rtlCol="0">
            <a:spAutoFit/>
          </a:bodyPr>
          <a:lstStyle/>
          <a:p>
            <a:r>
              <a:rPr lang="es-CO" sz="1200" dirty="0">
                <a:latin typeface="Arial" panose="020B0604020202020204" pitchFamily="34" charset="0"/>
                <a:cs typeface="Arial" panose="020B0604020202020204" pitchFamily="34" charset="0"/>
              </a:rPr>
              <a:t>Yopal</a:t>
            </a:r>
          </a:p>
        </p:txBody>
      </p:sp>
      <p:sp>
        <p:nvSpPr>
          <p:cNvPr id="84" name="CuadroTexto 83">
            <a:extLst>
              <a:ext uri="{FF2B5EF4-FFF2-40B4-BE49-F238E27FC236}">
                <a16:creationId xmlns:a16="http://schemas.microsoft.com/office/drawing/2014/main" id="{E7A366D9-59E2-4119-8941-D187AC61CCBD}"/>
              </a:ext>
            </a:extLst>
          </p:cNvPr>
          <p:cNvSpPr txBox="1"/>
          <p:nvPr/>
        </p:nvSpPr>
        <p:spPr>
          <a:xfrm>
            <a:off x="10402272" y="3516994"/>
            <a:ext cx="577785" cy="276999"/>
          </a:xfrm>
          <a:prstGeom prst="rect">
            <a:avLst/>
          </a:prstGeom>
          <a:noFill/>
        </p:spPr>
        <p:txBody>
          <a:bodyPr wrap="square" rtlCol="0">
            <a:spAutoFit/>
          </a:bodyPr>
          <a:lstStyle/>
          <a:p>
            <a:r>
              <a:rPr lang="es-CO" sz="1200" dirty="0">
                <a:latin typeface="Arial" panose="020B0604020202020204" pitchFamily="34" charset="0"/>
                <a:cs typeface="Arial" panose="020B0604020202020204" pitchFamily="34" charset="0"/>
              </a:rPr>
              <a:t>Yopal</a:t>
            </a:r>
          </a:p>
        </p:txBody>
      </p:sp>
      <p:sp>
        <p:nvSpPr>
          <p:cNvPr id="85" name="CuadroTexto 84">
            <a:extLst>
              <a:ext uri="{FF2B5EF4-FFF2-40B4-BE49-F238E27FC236}">
                <a16:creationId xmlns:a16="http://schemas.microsoft.com/office/drawing/2014/main" id="{FEB2AD52-0A62-4764-86EE-ABC71450F43A}"/>
              </a:ext>
            </a:extLst>
          </p:cNvPr>
          <p:cNvSpPr txBox="1"/>
          <p:nvPr/>
        </p:nvSpPr>
        <p:spPr>
          <a:xfrm>
            <a:off x="10425693" y="3109144"/>
            <a:ext cx="577784" cy="276999"/>
          </a:xfrm>
          <a:prstGeom prst="rect">
            <a:avLst/>
          </a:prstGeom>
          <a:noFill/>
        </p:spPr>
        <p:txBody>
          <a:bodyPr wrap="square" rtlCol="0">
            <a:spAutoFit/>
          </a:bodyPr>
          <a:lstStyle/>
          <a:p>
            <a:r>
              <a:rPr lang="es-CO" sz="1200" dirty="0">
                <a:latin typeface="Arial" panose="020B0604020202020204" pitchFamily="34" charset="0"/>
                <a:cs typeface="Arial" panose="020B0604020202020204" pitchFamily="34" charset="0"/>
              </a:rPr>
              <a:t>Maní</a:t>
            </a:r>
          </a:p>
        </p:txBody>
      </p:sp>
      <p:sp>
        <p:nvSpPr>
          <p:cNvPr id="86" name="CuadroTexto 85">
            <a:extLst>
              <a:ext uri="{FF2B5EF4-FFF2-40B4-BE49-F238E27FC236}">
                <a16:creationId xmlns:a16="http://schemas.microsoft.com/office/drawing/2014/main" id="{EC7B9200-99AC-499C-94B5-1FD106339A32}"/>
              </a:ext>
            </a:extLst>
          </p:cNvPr>
          <p:cNvSpPr txBox="1"/>
          <p:nvPr/>
        </p:nvSpPr>
        <p:spPr>
          <a:xfrm>
            <a:off x="10425693" y="2669646"/>
            <a:ext cx="612839" cy="276999"/>
          </a:xfrm>
          <a:prstGeom prst="rect">
            <a:avLst/>
          </a:prstGeom>
          <a:noFill/>
        </p:spPr>
        <p:txBody>
          <a:bodyPr wrap="square" rtlCol="0">
            <a:spAutoFit/>
          </a:bodyPr>
          <a:lstStyle/>
          <a:p>
            <a:r>
              <a:rPr lang="es-CO" sz="1200" dirty="0">
                <a:latin typeface="Arial" panose="020B0604020202020204" pitchFamily="34" charset="0"/>
                <a:cs typeface="Arial" panose="020B0604020202020204" pitchFamily="34" charset="0"/>
              </a:rPr>
              <a:t>Yopal</a:t>
            </a:r>
          </a:p>
        </p:txBody>
      </p:sp>
      <p:sp>
        <p:nvSpPr>
          <p:cNvPr id="87" name="CuadroTexto 86">
            <a:extLst>
              <a:ext uri="{FF2B5EF4-FFF2-40B4-BE49-F238E27FC236}">
                <a16:creationId xmlns:a16="http://schemas.microsoft.com/office/drawing/2014/main" id="{C6696C1A-540A-4962-930D-7D059157ED7F}"/>
              </a:ext>
            </a:extLst>
          </p:cNvPr>
          <p:cNvSpPr txBox="1"/>
          <p:nvPr/>
        </p:nvSpPr>
        <p:spPr>
          <a:xfrm>
            <a:off x="10402272" y="2269361"/>
            <a:ext cx="612839" cy="276999"/>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Y</a:t>
            </a:r>
            <a:r>
              <a:rPr lang="es-CO" sz="1200" dirty="0">
                <a:latin typeface="Arial" panose="020B0604020202020204" pitchFamily="34" charset="0"/>
                <a:cs typeface="Arial" panose="020B0604020202020204" pitchFamily="34" charset="0"/>
              </a:rPr>
              <a:t>opal</a:t>
            </a:r>
          </a:p>
        </p:txBody>
      </p:sp>
      <p:sp>
        <p:nvSpPr>
          <p:cNvPr id="88" name="CuadroTexto 87">
            <a:extLst>
              <a:ext uri="{FF2B5EF4-FFF2-40B4-BE49-F238E27FC236}">
                <a16:creationId xmlns:a16="http://schemas.microsoft.com/office/drawing/2014/main" id="{367A53DB-A959-4193-9CA2-0EDAE6761D81}"/>
              </a:ext>
            </a:extLst>
          </p:cNvPr>
          <p:cNvSpPr txBox="1"/>
          <p:nvPr/>
        </p:nvSpPr>
        <p:spPr>
          <a:xfrm>
            <a:off x="10426636" y="1853292"/>
            <a:ext cx="612839" cy="276999"/>
          </a:xfrm>
          <a:prstGeom prst="rect">
            <a:avLst/>
          </a:prstGeom>
          <a:noFill/>
        </p:spPr>
        <p:txBody>
          <a:bodyPr wrap="square" rtlCol="0">
            <a:spAutoFit/>
          </a:bodyPr>
          <a:lstStyle/>
          <a:p>
            <a:r>
              <a:rPr lang="es-CO" sz="1200" dirty="0">
                <a:latin typeface="Arial" panose="020B0604020202020204" pitchFamily="34" charset="0"/>
                <a:cs typeface="Arial" panose="020B0604020202020204" pitchFamily="34" charset="0"/>
              </a:rPr>
              <a:t>Yopal</a:t>
            </a:r>
          </a:p>
        </p:txBody>
      </p:sp>
      <p:sp>
        <p:nvSpPr>
          <p:cNvPr id="89" name="CuadroTexto 88">
            <a:extLst>
              <a:ext uri="{FF2B5EF4-FFF2-40B4-BE49-F238E27FC236}">
                <a16:creationId xmlns:a16="http://schemas.microsoft.com/office/drawing/2014/main" id="{4B9058AB-9238-44F5-B9D1-7803BA36FD52}"/>
              </a:ext>
            </a:extLst>
          </p:cNvPr>
          <p:cNvSpPr txBox="1"/>
          <p:nvPr/>
        </p:nvSpPr>
        <p:spPr>
          <a:xfrm>
            <a:off x="10425693" y="1435770"/>
            <a:ext cx="613782" cy="276999"/>
          </a:xfrm>
          <a:prstGeom prst="rect">
            <a:avLst/>
          </a:prstGeom>
          <a:noFill/>
        </p:spPr>
        <p:txBody>
          <a:bodyPr wrap="square" rtlCol="0">
            <a:spAutoFit/>
          </a:bodyPr>
          <a:lstStyle/>
          <a:p>
            <a:r>
              <a:rPr lang="es-CO" sz="1200" dirty="0">
                <a:latin typeface="Arial" panose="020B0604020202020204" pitchFamily="34" charset="0"/>
                <a:cs typeface="Arial" panose="020B0604020202020204" pitchFamily="34" charset="0"/>
              </a:rPr>
              <a:t>Yopal</a:t>
            </a:r>
          </a:p>
        </p:txBody>
      </p:sp>
      <p:sp>
        <p:nvSpPr>
          <p:cNvPr id="90" name="CuadroTexto 89">
            <a:extLst>
              <a:ext uri="{FF2B5EF4-FFF2-40B4-BE49-F238E27FC236}">
                <a16:creationId xmlns:a16="http://schemas.microsoft.com/office/drawing/2014/main" id="{D6C60168-58A3-49AE-8A67-AEE2DA00ECB0}"/>
              </a:ext>
            </a:extLst>
          </p:cNvPr>
          <p:cNvSpPr txBox="1"/>
          <p:nvPr/>
        </p:nvSpPr>
        <p:spPr>
          <a:xfrm>
            <a:off x="9981532" y="991300"/>
            <a:ext cx="1417624" cy="461665"/>
          </a:xfrm>
          <a:prstGeom prst="rect">
            <a:avLst/>
          </a:prstGeom>
          <a:noFill/>
        </p:spPr>
        <p:txBody>
          <a:bodyPr wrap="square" rtlCol="0">
            <a:spAutoFit/>
          </a:bodyPr>
          <a:lstStyle/>
          <a:p>
            <a:pPr algn="ctr"/>
            <a:r>
              <a:rPr lang="es-CO" sz="1200" b="1" dirty="0">
                <a:latin typeface="Ebrima" panose="02000000000000000000" pitchFamily="2" charset="0"/>
                <a:ea typeface="Ebrima" panose="02000000000000000000" pitchFamily="2" charset="0"/>
                <a:cs typeface="Ebrima" panose="02000000000000000000" pitchFamily="2" charset="0"/>
              </a:rPr>
              <a:t>Municipio líder por pilar</a:t>
            </a:r>
          </a:p>
        </p:txBody>
      </p:sp>
      <p:pic>
        <p:nvPicPr>
          <p:cNvPr id="91" name="Imagen 90">
            <a:extLst>
              <a:ext uri="{FF2B5EF4-FFF2-40B4-BE49-F238E27FC236}">
                <a16:creationId xmlns:a16="http://schemas.microsoft.com/office/drawing/2014/main" id="{CC7AA15E-3D03-4A53-B153-7D921E71348A}"/>
              </a:ext>
            </a:extLst>
          </p:cNvPr>
          <p:cNvPicPr>
            <a:picLocks noChangeAspect="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332646" y="4695388"/>
            <a:ext cx="318754" cy="318754"/>
          </a:xfrm>
          <a:prstGeom prst="rect">
            <a:avLst/>
          </a:prstGeom>
        </p:spPr>
      </p:pic>
      <p:pic>
        <p:nvPicPr>
          <p:cNvPr id="92" name="Imagen 2">
            <a:extLst>
              <a:ext uri="{FF2B5EF4-FFF2-40B4-BE49-F238E27FC236}">
                <a16:creationId xmlns:a16="http://schemas.microsoft.com/office/drawing/2014/main" id="{A245A2AE-73FB-4AA9-8A39-B7B62369B0DB}"/>
              </a:ext>
            </a:extLst>
          </p:cNvPr>
          <p:cNvPicPr>
            <a:picLocks noChangeAspect="1"/>
          </p:cNvPicPr>
          <p:nvPr/>
        </p:nvPicPr>
        <p:blipFill>
          <a:blip r:embed="rId1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860577" y="4221318"/>
            <a:ext cx="399829" cy="399829"/>
          </a:xfrm>
          <a:prstGeom prst="rect">
            <a:avLst/>
          </a:prstGeom>
        </p:spPr>
      </p:pic>
      <p:grpSp>
        <p:nvGrpSpPr>
          <p:cNvPr id="3" name="Grupo 2">
            <a:extLst>
              <a:ext uri="{FF2B5EF4-FFF2-40B4-BE49-F238E27FC236}">
                <a16:creationId xmlns:a16="http://schemas.microsoft.com/office/drawing/2014/main" id="{588C2E58-9AC1-4B90-AB3E-5D42CB939A49}"/>
              </a:ext>
            </a:extLst>
          </p:cNvPr>
          <p:cNvGrpSpPr/>
          <p:nvPr/>
        </p:nvGrpSpPr>
        <p:grpSpPr>
          <a:xfrm>
            <a:off x="643365" y="1275610"/>
            <a:ext cx="1974176" cy="3822933"/>
            <a:chOff x="538238" y="1451343"/>
            <a:chExt cx="1737787" cy="3592947"/>
          </a:xfrm>
        </p:grpSpPr>
        <p:sp>
          <p:nvSpPr>
            <p:cNvPr id="65" name="CuadroTexto 64">
              <a:extLst>
                <a:ext uri="{FF2B5EF4-FFF2-40B4-BE49-F238E27FC236}">
                  <a16:creationId xmlns:a16="http://schemas.microsoft.com/office/drawing/2014/main" id="{95478882-35F5-4EE4-810F-83DD636F0051}"/>
                </a:ext>
              </a:extLst>
            </p:cNvPr>
            <p:cNvSpPr txBox="1"/>
            <p:nvPr/>
          </p:nvSpPr>
          <p:spPr>
            <a:xfrm>
              <a:off x="538238" y="1877789"/>
              <a:ext cx="1737787" cy="523220"/>
            </a:xfrm>
            <a:prstGeom prst="rect">
              <a:avLst/>
            </a:prstGeom>
            <a:noFill/>
          </p:spPr>
          <p:txBody>
            <a:bodyPr wrap="square" rtlCol="0">
              <a:spAutoFit/>
            </a:bodyPr>
            <a:lstStyle/>
            <a:p>
              <a:pPr algn="ctr"/>
              <a:r>
                <a:rPr lang="es-CO" sz="1400" dirty="0">
                  <a:latin typeface="Arial" panose="020B0604020202020204" pitchFamily="34" charset="0"/>
                  <a:cs typeface="Arial" panose="020B0604020202020204" pitchFamily="34" charset="0"/>
                </a:rPr>
                <a:t>Posición de</a:t>
              </a:r>
            </a:p>
            <a:p>
              <a:pPr algn="ctr"/>
              <a:r>
                <a:rPr lang="es-CO" sz="1400" b="1" dirty="0">
                  <a:latin typeface="Arial" panose="020B0604020202020204" pitchFamily="34" charset="0"/>
                  <a:cs typeface="Arial" panose="020B0604020202020204" pitchFamily="34" charset="0"/>
                </a:rPr>
                <a:t>Yopal</a:t>
              </a:r>
            </a:p>
          </p:txBody>
        </p:sp>
        <p:sp>
          <p:nvSpPr>
            <p:cNvPr id="66" name="CuadroTexto 65">
              <a:extLst>
                <a:ext uri="{FF2B5EF4-FFF2-40B4-BE49-F238E27FC236}">
                  <a16:creationId xmlns:a16="http://schemas.microsoft.com/office/drawing/2014/main" id="{BF26AE50-5DFE-47F0-82D0-8EEA42C0A3FF}"/>
                </a:ext>
              </a:extLst>
            </p:cNvPr>
            <p:cNvSpPr txBox="1"/>
            <p:nvPr/>
          </p:nvSpPr>
          <p:spPr>
            <a:xfrm>
              <a:off x="915630" y="1451343"/>
              <a:ext cx="983004" cy="523220"/>
            </a:xfrm>
            <a:prstGeom prst="rect">
              <a:avLst/>
            </a:prstGeom>
            <a:noFill/>
          </p:spPr>
          <p:txBody>
            <a:bodyPr wrap="square" rtlCol="0">
              <a:spAutoFit/>
            </a:bodyPr>
            <a:lstStyle/>
            <a:p>
              <a:pPr algn="ctr"/>
              <a:r>
                <a:rPr lang="es-CO" sz="2800" b="1" dirty="0">
                  <a:solidFill>
                    <a:srgbClr val="C00000"/>
                  </a:solidFill>
                  <a:latin typeface="Arial" panose="020B0604020202020204" pitchFamily="34" charset="0"/>
                  <a:ea typeface="Ebrima" panose="02000000000000000000" pitchFamily="2" charset="0"/>
                  <a:cs typeface="Arial" panose="020B0604020202020204" pitchFamily="34" charset="0"/>
                </a:rPr>
                <a:t>1/19</a:t>
              </a:r>
              <a:endParaRPr lang="es-CO" b="1" dirty="0">
                <a:solidFill>
                  <a:srgbClr val="C00000"/>
                </a:solidFill>
                <a:latin typeface="Arial" panose="020B0604020202020204" pitchFamily="34" charset="0"/>
                <a:ea typeface="Ebrima" panose="02000000000000000000" pitchFamily="2" charset="0"/>
                <a:cs typeface="Arial" panose="020B0604020202020204" pitchFamily="34" charset="0"/>
              </a:endParaRPr>
            </a:p>
          </p:txBody>
        </p:sp>
        <p:sp>
          <p:nvSpPr>
            <p:cNvPr id="67" name="CuadroTexto 66">
              <a:extLst>
                <a:ext uri="{FF2B5EF4-FFF2-40B4-BE49-F238E27FC236}">
                  <a16:creationId xmlns:a16="http://schemas.microsoft.com/office/drawing/2014/main" id="{E298DF56-94FE-4254-9A5E-619B7204D521}"/>
                </a:ext>
              </a:extLst>
            </p:cNvPr>
            <p:cNvSpPr txBox="1"/>
            <p:nvPr/>
          </p:nvSpPr>
          <p:spPr>
            <a:xfrm>
              <a:off x="1016736" y="4063867"/>
              <a:ext cx="792892" cy="523220"/>
            </a:xfrm>
            <a:prstGeom prst="rect">
              <a:avLst/>
            </a:prstGeom>
            <a:noFill/>
          </p:spPr>
          <p:txBody>
            <a:bodyPr wrap="square" rtlCol="0">
              <a:spAutoFit/>
            </a:bodyPr>
            <a:lstStyle/>
            <a:p>
              <a:pPr algn="ctr"/>
              <a:r>
                <a:rPr lang="es-CO" sz="2800" b="1" dirty="0">
                  <a:solidFill>
                    <a:srgbClr val="C00000"/>
                  </a:solidFill>
                  <a:latin typeface="Arial" panose="020B0604020202020204" pitchFamily="34" charset="0"/>
                  <a:ea typeface="Ebrima" panose="02000000000000000000" pitchFamily="2" charset="0"/>
                  <a:cs typeface="Arial" panose="020B0604020202020204" pitchFamily="34" charset="0"/>
                </a:rPr>
                <a:t>67</a:t>
              </a:r>
              <a:endParaRPr lang="es-CO" b="1" dirty="0">
                <a:solidFill>
                  <a:srgbClr val="C00000"/>
                </a:solidFill>
                <a:latin typeface="Arial" panose="020B0604020202020204" pitchFamily="34" charset="0"/>
                <a:ea typeface="Ebrima" panose="02000000000000000000" pitchFamily="2" charset="0"/>
                <a:cs typeface="Arial" panose="020B0604020202020204" pitchFamily="34" charset="0"/>
              </a:endParaRPr>
            </a:p>
          </p:txBody>
        </p:sp>
        <p:sp>
          <p:nvSpPr>
            <p:cNvPr id="68" name="CuadroTexto 67">
              <a:extLst>
                <a:ext uri="{FF2B5EF4-FFF2-40B4-BE49-F238E27FC236}">
                  <a16:creationId xmlns:a16="http://schemas.microsoft.com/office/drawing/2014/main" id="{6A31BA60-1A2C-4B9D-862F-ECEBD0B28307}"/>
                </a:ext>
              </a:extLst>
            </p:cNvPr>
            <p:cNvSpPr txBox="1"/>
            <p:nvPr/>
          </p:nvSpPr>
          <p:spPr>
            <a:xfrm>
              <a:off x="745344" y="4521070"/>
              <a:ext cx="1382031" cy="523220"/>
            </a:xfrm>
            <a:prstGeom prst="rect">
              <a:avLst/>
            </a:prstGeom>
            <a:noFill/>
          </p:spPr>
          <p:txBody>
            <a:bodyPr wrap="square" rtlCol="0">
              <a:spAutoFit/>
            </a:bodyPr>
            <a:lstStyle/>
            <a:p>
              <a:pPr algn="ctr"/>
              <a:r>
                <a:rPr lang="es-CO" sz="1400" dirty="0">
                  <a:latin typeface="Arial" panose="020B0604020202020204" pitchFamily="34" charset="0"/>
                  <a:cs typeface="Arial" panose="020B0604020202020204" pitchFamily="34" charset="0"/>
                </a:rPr>
                <a:t>Indicadores </a:t>
              </a:r>
            </a:p>
            <a:p>
              <a:pPr algn="ctr"/>
              <a:r>
                <a:rPr lang="es-CO" sz="1400" dirty="0">
                  <a:latin typeface="Arial" panose="020B0604020202020204" pitchFamily="34" charset="0"/>
                  <a:cs typeface="Arial" panose="020B0604020202020204" pitchFamily="34" charset="0"/>
                </a:rPr>
                <a:t>evaluados  </a:t>
              </a:r>
            </a:p>
          </p:txBody>
        </p:sp>
        <p:sp>
          <p:nvSpPr>
            <p:cNvPr id="69" name="CuadroTexto 68">
              <a:extLst>
                <a:ext uri="{FF2B5EF4-FFF2-40B4-BE49-F238E27FC236}">
                  <a16:creationId xmlns:a16="http://schemas.microsoft.com/office/drawing/2014/main" id="{380DB51E-E442-4342-A6B3-31163B1BCBA9}"/>
                </a:ext>
              </a:extLst>
            </p:cNvPr>
            <p:cNvSpPr txBox="1"/>
            <p:nvPr/>
          </p:nvSpPr>
          <p:spPr>
            <a:xfrm>
              <a:off x="615312" y="2768287"/>
              <a:ext cx="1577253" cy="523220"/>
            </a:xfrm>
            <a:prstGeom prst="rect">
              <a:avLst/>
            </a:prstGeom>
            <a:noFill/>
          </p:spPr>
          <p:txBody>
            <a:bodyPr wrap="square" rtlCol="0">
              <a:spAutoFit/>
            </a:bodyPr>
            <a:lstStyle/>
            <a:p>
              <a:pPr algn="ctr"/>
              <a:r>
                <a:rPr lang="es-CO" sz="2800" b="1" dirty="0">
                  <a:solidFill>
                    <a:srgbClr val="C00000"/>
                  </a:solidFill>
                  <a:latin typeface="Arial" panose="020B0604020202020204" pitchFamily="34" charset="0"/>
                  <a:ea typeface="Ebrima" panose="02000000000000000000" pitchFamily="2" charset="0"/>
                  <a:cs typeface="Arial" panose="020B0604020202020204" pitchFamily="34" charset="0"/>
                </a:rPr>
                <a:t>7/10</a:t>
              </a:r>
              <a:endParaRPr lang="es-CO" b="1" dirty="0">
                <a:solidFill>
                  <a:srgbClr val="C00000"/>
                </a:solidFill>
                <a:latin typeface="Arial" panose="020B0604020202020204" pitchFamily="34" charset="0"/>
                <a:ea typeface="Ebrima" panose="02000000000000000000" pitchFamily="2" charset="0"/>
                <a:cs typeface="Arial" panose="020B0604020202020204" pitchFamily="34" charset="0"/>
              </a:endParaRPr>
            </a:p>
          </p:txBody>
        </p:sp>
        <p:sp>
          <p:nvSpPr>
            <p:cNvPr id="93" name="CuadroTexto 92">
              <a:extLst>
                <a:ext uri="{FF2B5EF4-FFF2-40B4-BE49-F238E27FC236}">
                  <a16:creationId xmlns:a16="http://schemas.microsoft.com/office/drawing/2014/main" id="{C091BB44-F5BD-43B0-BD78-F3904013E6B6}"/>
                </a:ext>
              </a:extLst>
            </p:cNvPr>
            <p:cNvSpPr txBox="1"/>
            <p:nvPr/>
          </p:nvSpPr>
          <p:spPr>
            <a:xfrm>
              <a:off x="654132" y="3226700"/>
              <a:ext cx="1499611" cy="307777"/>
            </a:xfrm>
            <a:prstGeom prst="rect">
              <a:avLst/>
            </a:prstGeom>
            <a:noFill/>
          </p:spPr>
          <p:txBody>
            <a:bodyPr wrap="square" rtlCol="0">
              <a:spAutoFit/>
            </a:bodyPr>
            <a:lstStyle/>
            <a:p>
              <a:pPr algn="ctr"/>
              <a:r>
                <a:rPr lang="es-CO" sz="1400" dirty="0">
                  <a:latin typeface="Arial" panose="020B0604020202020204" pitchFamily="34" charset="0"/>
                  <a:cs typeface="Arial" panose="020B0604020202020204" pitchFamily="34" charset="0"/>
                </a:rPr>
                <a:t>Puntaje general  </a:t>
              </a:r>
            </a:p>
          </p:txBody>
        </p:sp>
      </p:grpSp>
      <p:pic>
        <p:nvPicPr>
          <p:cNvPr id="94" name="Imagen 93">
            <a:extLst>
              <a:ext uri="{FF2B5EF4-FFF2-40B4-BE49-F238E27FC236}">
                <a16:creationId xmlns:a16="http://schemas.microsoft.com/office/drawing/2014/main" id="{2079127D-BA45-4143-A9BD-B0CD7049E74A}"/>
              </a:ext>
            </a:extLst>
          </p:cNvPr>
          <p:cNvPicPr>
            <a:picLocks noChangeAspect="1"/>
          </p:cNvPicPr>
          <p:nvPr/>
        </p:nvPicPr>
        <p:blipFill>
          <a:blip r:embed="rId1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64564" y="5098543"/>
            <a:ext cx="324843" cy="324843"/>
          </a:xfrm>
          <a:prstGeom prst="rect">
            <a:avLst/>
          </a:prstGeom>
        </p:spPr>
      </p:pic>
      <p:sp>
        <p:nvSpPr>
          <p:cNvPr id="95" name="CuadroTexto 94">
            <a:extLst>
              <a:ext uri="{FF2B5EF4-FFF2-40B4-BE49-F238E27FC236}">
                <a16:creationId xmlns:a16="http://schemas.microsoft.com/office/drawing/2014/main" id="{AEACE8B8-0714-4201-9F17-4A1BDE0582FF}"/>
              </a:ext>
            </a:extLst>
          </p:cNvPr>
          <p:cNvSpPr txBox="1"/>
          <p:nvPr/>
        </p:nvSpPr>
        <p:spPr>
          <a:xfrm>
            <a:off x="9333659" y="1471071"/>
            <a:ext cx="252000" cy="276999"/>
          </a:xfrm>
          <a:prstGeom prst="rect">
            <a:avLst/>
          </a:prstGeom>
          <a:noFill/>
        </p:spPr>
        <p:txBody>
          <a:bodyPr wrap="square" rtlCol="0">
            <a:spAutoFit/>
          </a:bodyPr>
          <a:lstStyle/>
          <a:p>
            <a:r>
              <a:rPr lang="es-ES" sz="1200" b="1" dirty="0">
                <a:solidFill>
                  <a:srgbClr val="343434"/>
                </a:solidFill>
                <a:latin typeface="Arial" panose="020B0604020202020204" pitchFamily="34" charset="0"/>
                <a:cs typeface="Arial" panose="020B0604020202020204" pitchFamily="34" charset="0"/>
              </a:rPr>
              <a:t>1</a:t>
            </a:r>
            <a:endParaRPr lang="es-CO" sz="1200" b="1" dirty="0">
              <a:solidFill>
                <a:srgbClr val="343434"/>
              </a:solidFill>
              <a:latin typeface="Arial" panose="020B0604020202020204" pitchFamily="34" charset="0"/>
              <a:cs typeface="Arial" panose="020B0604020202020204" pitchFamily="34" charset="0"/>
            </a:endParaRPr>
          </a:p>
        </p:txBody>
      </p:sp>
      <p:sp>
        <p:nvSpPr>
          <p:cNvPr id="96" name="CuadroTexto 95">
            <a:extLst>
              <a:ext uri="{FF2B5EF4-FFF2-40B4-BE49-F238E27FC236}">
                <a16:creationId xmlns:a16="http://schemas.microsoft.com/office/drawing/2014/main" id="{3B31C062-6B81-4D35-B88F-F5C46EE9E8A4}"/>
              </a:ext>
            </a:extLst>
          </p:cNvPr>
          <p:cNvSpPr txBox="1"/>
          <p:nvPr/>
        </p:nvSpPr>
        <p:spPr>
          <a:xfrm>
            <a:off x="9330509" y="1870162"/>
            <a:ext cx="366339" cy="276999"/>
          </a:xfrm>
          <a:prstGeom prst="rect">
            <a:avLst/>
          </a:prstGeom>
          <a:noFill/>
        </p:spPr>
        <p:txBody>
          <a:bodyPr wrap="square" rtlCol="0">
            <a:spAutoFit/>
          </a:bodyPr>
          <a:lstStyle/>
          <a:p>
            <a:r>
              <a:rPr lang="es-ES" sz="1200" b="1" dirty="0">
                <a:solidFill>
                  <a:srgbClr val="343434"/>
                </a:solidFill>
                <a:latin typeface="Arial" panose="020B0604020202020204" pitchFamily="34" charset="0"/>
                <a:cs typeface="Arial" panose="020B0604020202020204" pitchFamily="34" charset="0"/>
              </a:rPr>
              <a:t>1</a:t>
            </a:r>
            <a:endParaRPr lang="es-CO" sz="1200" b="1" dirty="0">
              <a:solidFill>
                <a:srgbClr val="343434"/>
              </a:solidFill>
              <a:latin typeface="Arial" panose="020B0604020202020204" pitchFamily="34" charset="0"/>
              <a:cs typeface="Arial" panose="020B0604020202020204" pitchFamily="34" charset="0"/>
            </a:endParaRPr>
          </a:p>
        </p:txBody>
      </p:sp>
      <p:sp>
        <p:nvSpPr>
          <p:cNvPr id="97" name="CuadroTexto 41">
            <a:extLst>
              <a:ext uri="{FF2B5EF4-FFF2-40B4-BE49-F238E27FC236}">
                <a16:creationId xmlns:a16="http://schemas.microsoft.com/office/drawing/2014/main" id="{4924F5D1-CB90-4515-93FF-C39D56C710D5}"/>
              </a:ext>
            </a:extLst>
          </p:cNvPr>
          <p:cNvSpPr txBox="1"/>
          <p:nvPr/>
        </p:nvSpPr>
        <p:spPr>
          <a:xfrm>
            <a:off x="9327460" y="3089831"/>
            <a:ext cx="453674"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1200" b="1" dirty="0">
                <a:solidFill>
                  <a:srgbClr val="343434"/>
                </a:solidFill>
                <a:latin typeface="Arial" panose="020B0604020202020204" pitchFamily="34" charset="0"/>
                <a:cs typeface="Arial" panose="020B0604020202020204" pitchFamily="34" charset="0"/>
              </a:rPr>
              <a:t>6</a:t>
            </a:r>
            <a:endParaRPr lang="es-CO" sz="1200" b="1" dirty="0">
              <a:solidFill>
                <a:srgbClr val="343434"/>
              </a:solidFill>
              <a:latin typeface="Arial" panose="020B0604020202020204" pitchFamily="34" charset="0"/>
              <a:cs typeface="Arial" panose="020B0604020202020204" pitchFamily="34" charset="0"/>
            </a:endParaRPr>
          </a:p>
        </p:txBody>
      </p:sp>
      <p:sp>
        <p:nvSpPr>
          <p:cNvPr id="98" name="CuadroTexto 41">
            <a:extLst>
              <a:ext uri="{FF2B5EF4-FFF2-40B4-BE49-F238E27FC236}">
                <a16:creationId xmlns:a16="http://schemas.microsoft.com/office/drawing/2014/main" id="{ADCA1B69-9652-4783-AF8E-DCCBE2B8281C}"/>
              </a:ext>
            </a:extLst>
          </p:cNvPr>
          <p:cNvSpPr txBox="1"/>
          <p:nvPr/>
        </p:nvSpPr>
        <p:spPr>
          <a:xfrm>
            <a:off x="9327460" y="3505340"/>
            <a:ext cx="357119"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1200" b="1" dirty="0">
                <a:solidFill>
                  <a:srgbClr val="343434"/>
                </a:solidFill>
                <a:latin typeface="Arial" panose="020B0604020202020204" pitchFamily="34" charset="0"/>
                <a:cs typeface="Arial" panose="020B0604020202020204" pitchFamily="34" charset="0"/>
              </a:rPr>
              <a:t>1</a:t>
            </a:r>
            <a:endParaRPr lang="es-CO" sz="1200" b="1" dirty="0">
              <a:solidFill>
                <a:srgbClr val="343434"/>
              </a:solidFill>
              <a:latin typeface="Arial" panose="020B0604020202020204" pitchFamily="34" charset="0"/>
              <a:cs typeface="Arial" panose="020B0604020202020204" pitchFamily="34" charset="0"/>
            </a:endParaRPr>
          </a:p>
        </p:txBody>
      </p:sp>
      <p:sp>
        <p:nvSpPr>
          <p:cNvPr id="99" name="CuadroTexto 41">
            <a:extLst>
              <a:ext uri="{FF2B5EF4-FFF2-40B4-BE49-F238E27FC236}">
                <a16:creationId xmlns:a16="http://schemas.microsoft.com/office/drawing/2014/main" id="{0E34074F-E0B8-41EC-A5AD-D67C1C8475A3}"/>
              </a:ext>
            </a:extLst>
          </p:cNvPr>
          <p:cNvSpPr txBox="1"/>
          <p:nvPr/>
        </p:nvSpPr>
        <p:spPr>
          <a:xfrm>
            <a:off x="9353063" y="3866600"/>
            <a:ext cx="453674"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1200" dirty="0">
                <a:solidFill>
                  <a:srgbClr val="343434"/>
                </a:solidFill>
                <a:latin typeface="Arial" panose="020B0604020202020204" pitchFamily="34" charset="0"/>
                <a:cs typeface="Arial" panose="020B0604020202020204" pitchFamily="34" charset="0"/>
              </a:rPr>
              <a:t>1</a:t>
            </a:r>
            <a:endParaRPr lang="es-CO" sz="1200" dirty="0">
              <a:solidFill>
                <a:srgbClr val="343434"/>
              </a:solidFill>
              <a:latin typeface="Arial" panose="020B0604020202020204" pitchFamily="34" charset="0"/>
              <a:cs typeface="Arial" panose="020B0604020202020204" pitchFamily="34" charset="0"/>
            </a:endParaRPr>
          </a:p>
        </p:txBody>
      </p:sp>
      <p:sp>
        <p:nvSpPr>
          <p:cNvPr id="100" name="CuadroTexto 41">
            <a:extLst>
              <a:ext uri="{FF2B5EF4-FFF2-40B4-BE49-F238E27FC236}">
                <a16:creationId xmlns:a16="http://schemas.microsoft.com/office/drawing/2014/main" id="{E48F9791-4727-47D0-9005-5B2F2380EEC3}"/>
              </a:ext>
            </a:extLst>
          </p:cNvPr>
          <p:cNvSpPr txBox="1"/>
          <p:nvPr/>
        </p:nvSpPr>
        <p:spPr>
          <a:xfrm>
            <a:off x="9347688" y="4315117"/>
            <a:ext cx="491861"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1200" b="1" dirty="0">
                <a:solidFill>
                  <a:srgbClr val="343434"/>
                </a:solidFill>
                <a:latin typeface="Arial" panose="020B0604020202020204" pitchFamily="34" charset="0"/>
                <a:cs typeface="Arial" panose="020B0604020202020204" pitchFamily="34" charset="0"/>
              </a:rPr>
              <a:t>1</a:t>
            </a:r>
            <a:endParaRPr lang="es-CO" sz="1200" b="1" dirty="0">
              <a:solidFill>
                <a:srgbClr val="343434"/>
              </a:solidFill>
              <a:latin typeface="Arial" panose="020B0604020202020204" pitchFamily="34" charset="0"/>
              <a:cs typeface="Arial" panose="020B0604020202020204" pitchFamily="34" charset="0"/>
            </a:endParaRPr>
          </a:p>
        </p:txBody>
      </p:sp>
      <p:sp>
        <p:nvSpPr>
          <p:cNvPr id="101" name="CuadroTexto 41">
            <a:extLst>
              <a:ext uri="{FF2B5EF4-FFF2-40B4-BE49-F238E27FC236}">
                <a16:creationId xmlns:a16="http://schemas.microsoft.com/office/drawing/2014/main" id="{AA98CE24-6718-4AB1-BC25-F2CAD7277ECC}"/>
              </a:ext>
            </a:extLst>
          </p:cNvPr>
          <p:cNvSpPr txBox="1"/>
          <p:nvPr/>
        </p:nvSpPr>
        <p:spPr>
          <a:xfrm>
            <a:off x="9347687" y="4720601"/>
            <a:ext cx="491861"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1200" b="1" dirty="0">
                <a:solidFill>
                  <a:srgbClr val="343434"/>
                </a:solidFill>
                <a:latin typeface="Arial" panose="020B0604020202020204" pitchFamily="34" charset="0"/>
                <a:cs typeface="Arial" panose="020B0604020202020204" pitchFamily="34" charset="0"/>
              </a:rPr>
              <a:t>2</a:t>
            </a:r>
            <a:endParaRPr lang="es-CO" sz="1200" b="1" dirty="0">
              <a:solidFill>
                <a:srgbClr val="343434"/>
              </a:solidFill>
              <a:latin typeface="Arial" panose="020B0604020202020204" pitchFamily="34" charset="0"/>
              <a:cs typeface="Arial" panose="020B0604020202020204" pitchFamily="34" charset="0"/>
            </a:endParaRPr>
          </a:p>
        </p:txBody>
      </p:sp>
      <p:sp>
        <p:nvSpPr>
          <p:cNvPr id="102" name="CuadroTexto 41">
            <a:extLst>
              <a:ext uri="{FF2B5EF4-FFF2-40B4-BE49-F238E27FC236}">
                <a16:creationId xmlns:a16="http://schemas.microsoft.com/office/drawing/2014/main" id="{F68BF211-1773-47CB-B544-F6635B0A9085}"/>
              </a:ext>
            </a:extLst>
          </p:cNvPr>
          <p:cNvSpPr txBox="1"/>
          <p:nvPr/>
        </p:nvSpPr>
        <p:spPr>
          <a:xfrm>
            <a:off x="9339729" y="5106105"/>
            <a:ext cx="491861"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1200" b="1" dirty="0">
                <a:solidFill>
                  <a:srgbClr val="343434"/>
                </a:solidFill>
                <a:latin typeface="Arial" panose="020B0604020202020204" pitchFamily="34" charset="0"/>
                <a:cs typeface="Arial" panose="020B0604020202020204" pitchFamily="34" charset="0"/>
              </a:rPr>
              <a:t>1</a:t>
            </a:r>
            <a:endParaRPr lang="es-CO" sz="1200" b="1" dirty="0">
              <a:solidFill>
                <a:srgbClr val="343434"/>
              </a:solidFill>
              <a:latin typeface="Arial" panose="020B0604020202020204" pitchFamily="34" charset="0"/>
              <a:cs typeface="Arial" panose="020B0604020202020204" pitchFamily="34" charset="0"/>
            </a:endParaRPr>
          </a:p>
        </p:txBody>
      </p:sp>
      <p:sp>
        <p:nvSpPr>
          <p:cNvPr id="103" name="CuadroTexto 41">
            <a:extLst>
              <a:ext uri="{FF2B5EF4-FFF2-40B4-BE49-F238E27FC236}">
                <a16:creationId xmlns:a16="http://schemas.microsoft.com/office/drawing/2014/main" id="{E9BADDF5-8400-4A88-8350-52739B65C69C}"/>
              </a:ext>
            </a:extLst>
          </p:cNvPr>
          <p:cNvSpPr txBox="1"/>
          <p:nvPr/>
        </p:nvSpPr>
        <p:spPr>
          <a:xfrm>
            <a:off x="9347688" y="5918578"/>
            <a:ext cx="491861"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1200" b="1" dirty="0">
                <a:solidFill>
                  <a:srgbClr val="343434"/>
                </a:solidFill>
                <a:latin typeface="Arial" panose="020B0604020202020204" pitchFamily="34" charset="0"/>
                <a:cs typeface="Arial" panose="020B0604020202020204" pitchFamily="34" charset="0"/>
              </a:rPr>
              <a:t>1</a:t>
            </a:r>
            <a:endParaRPr lang="es-CO" sz="1200" b="1" dirty="0">
              <a:solidFill>
                <a:srgbClr val="343434"/>
              </a:solidFill>
              <a:latin typeface="Arial" panose="020B0604020202020204" pitchFamily="34" charset="0"/>
              <a:cs typeface="Arial" panose="020B0604020202020204" pitchFamily="34" charset="0"/>
            </a:endParaRPr>
          </a:p>
        </p:txBody>
      </p:sp>
      <p:sp>
        <p:nvSpPr>
          <p:cNvPr id="104" name="CuadroTexto 41">
            <a:extLst>
              <a:ext uri="{FF2B5EF4-FFF2-40B4-BE49-F238E27FC236}">
                <a16:creationId xmlns:a16="http://schemas.microsoft.com/office/drawing/2014/main" id="{47CFB99A-A041-4C9E-A8CC-69D966DADACD}"/>
              </a:ext>
            </a:extLst>
          </p:cNvPr>
          <p:cNvSpPr txBox="1"/>
          <p:nvPr/>
        </p:nvSpPr>
        <p:spPr>
          <a:xfrm>
            <a:off x="9327460" y="5492334"/>
            <a:ext cx="491861"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1200" b="1" dirty="0">
                <a:solidFill>
                  <a:srgbClr val="343434"/>
                </a:solidFill>
                <a:latin typeface="Arial" panose="020B0604020202020204" pitchFamily="34" charset="0"/>
                <a:cs typeface="Arial" panose="020B0604020202020204" pitchFamily="34" charset="0"/>
              </a:rPr>
              <a:t>1</a:t>
            </a:r>
            <a:endParaRPr lang="es-CO" sz="1200" b="1" dirty="0">
              <a:solidFill>
                <a:srgbClr val="343434"/>
              </a:solidFill>
              <a:latin typeface="Arial" panose="020B0604020202020204" pitchFamily="34" charset="0"/>
              <a:cs typeface="Arial" panose="020B0604020202020204" pitchFamily="34" charset="0"/>
            </a:endParaRPr>
          </a:p>
        </p:txBody>
      </p:sp>
      <p:sp>
        <p:nvSpPr>
          <p:cNvPr id="105" name="CuadroTexto 104">
            <a:extLst>
              <a:ext uri="{FF2B5EF4-FFF2-40B4-BE49-F238E27FC236}">
                <a16:creationId xmlns:a16="http://schemas.microsoft.com/office/drawing/2014/main" id="{01397357-2D76-4442-BFD0-E9D23133FBBC}"/>
              </a:ext>
            </a:extLst>
          </p:cNvPr>
          <p:cNvSpPr txBox="1"/>
          <p:nvPr/>
        </p:nvSpPr>
        <p:spPr>
          <a:xfrm>
            <a:off x="10398039" y="4702483"/>
            <a:ext cx="894012" cy="276999"/>
          </a:xfrm>
          <a:prstGeom prst="rect">
            <a:avLst/>
          </a:prstGeom>
          <a:noFill/>
        </p:spPr>
        <p:txBody>
          <a:bodyPr wrap="square" rtlCol="0">
            <a:spAutoFit/>
          </a:bodyPr>
          <a:lstStyle/>
          <a:p>
            <a:r>
              <a:rPr lang="es-CO" sz="1200" dirty="0">
                <a:latin typeface="Arial" panose="020B0604020202020204" pitchFamily="34" charset="0"/>
                <a:cs typeface="Arial" panose="020B0604020202020204" pitchFamily="34" charset="0"/>
              </a:rPr>
              <a:t>Villanueva</a:t>
            </a:r>
          </a:p>
        </p:txBody>
      </p:sp>
      <p:sp>
        <p:nvSpPr>
          <p:cNvPr id="106" name="CuadroTexto 105">
            <a:extLst>
              <a:ext uri="{FF2B5EF4-FFF2-40B4-BE49-F238E27FC236}">
                <a16:creationId xmlns:a16="http://schemas.microsoft.com/office/drawing/2014/main" id="{CA644E44-753F-4AD3-A1EA-953E52F59387}"/>
              </a:ext>
            </a:extLst>
          </p:cNvPr>
          <p:cNvSpPr txBox="1"/>
          <p:nvPr/>
        </p:nvSpPr>
        <p:spPr>
          <a:xfrm>
            <a:off x="10420694" y="5112454"/>
            <a:ext cx="559363" cy="276999"/>
          </a:xfrm>
          <a:prstGeom prst="rect">
            <a:avLst/>
          </a:prstGeom>
          <a:noFill/>
        </p:spPr>
        <p:txBody>
          <a:bodyPr wrap="square" rtlCol="0">
            <a:spAutoFit/>
          </a:bodyPr>
          <a:lstStyle/>
          <a:p>
            <a:r>
              <a:rPr lang="es-CO" sz="1200" dirty="0">
                <a:latin typeface="Arial" panose="020B0604020202020204" pitchFamily="34" charset="0"/>
                <a:cs typeface="Arial" panose="020B0604020202020204" pitchFamily="34" charset="0"/>
              </a:rPr>
              <a:t>Yopal</a:t>
            </a:r>
          </a:p>
        </p:txBody>
      </p:sp>
      <p:sp>
        <p:nvSpPr>
          <p:cNvPr id="107" name="CuadroTexto 106">
            <a:extLst>
              <a:ext uri="{FF2B5EF4-FFF2-40B4-BE49-F238E27FC236}">
                <a16:creationId xmlns:a16="http://schemas.microsoft.com/office/drawing/2014/main" id="{FA7C4F1F-5A73-468E-A037-2B7B3DCEA59E}"/>
              </a:ext>
            </a:extLst>
          </p:cNvPr>
          <p:cNvSpPr txBox="1"/>
          <p:nvPr/>
        </p:nvSpPr>
        <p:spPr>
          <a:xfrm>
            <a:off x="10441653" y="5518837"/>
            <a:ext cx="573458" cy="276999"/>
          </a:xfrm>
          <a:prstGeom prst="rect">
            <a:avLst/>
          </a:prstGeom>
          <a:noFill/>
        </p:spPr>
        <p:txBody>
          <a:bodyPr wrap="square" rtlCol="0">
            <a:spAutoFit/>
          </a:bodyPr>
          <a:lstStyle/>
          <a:p>
            <a:r>
              <a:rPr lang="es-CO" sz="1200" dirty="0">
                <a:latin typeface="Arial" panose="020B0604020202020204" pitchFamily="34" charset="0"/>
                <a:cs typeface="Arial" panose="020B0604020202020204" pitchFamily="34" charset="0"/>
              </a:rPr>
              <a:t>Yopal</a:t>
            </a:r>
          </a:p>
        </p:txBody>
      </p:sp>
      <p:sp>
        <p:nvSpPr>
          <p:cNvPr id="108" name="CuadroTexto 107">
            <a:extLst>
              <a:ext uri="{FF2B5EF4-FFF2-40B4-BE49-F238E27FC236}">
                <a16:creationId xmlns:a16="http://schemas.microsoft.com/office/drawing/2014/main" id="{66653570-10A3-4AB6-8DC9-7528D9D61BA0}"/>
              </a:ext>
            </a:extLst>
          </p:cNvPr>
          <p:cNvSpPr txBox="1"/>
          <p:nvPr/>
        </p:nvSpPr>
        <p:spPr>
          <a:xfrm>
            <a:off x="9060292" y="1072059"/>
            <a:ext cx="849061" cy="307777"/>
          </a:xfrm>
          <a:prstGeom prst="rect">
            <a:avLst/>
          </a:prstGeom>
          <a:noFill/>
        </p:spPr>
        <p:txBody>
          <a:bodyPr wrap="square" rtlCol="0">
            <a:spAutoFit/>
          </a:bodyPr>
          <a:lstStyle/>
          <a:p>
            <a:r>
              <a:rPr lang="es-CO" sz="1400" b="1" dirty="0"/>
              <a:t>Posición</a:t>
            </a:r>
          </a:p>
        </p:txBody>
      </p:sp>
      <p:grpSp>
        <p:nvGrpSpPr>
          <p:cNvPr id="34" name="Grupo 33">
            <a:extLst>
              <a:ext uri="{FF2B5EF4-FFF2-40B4-BE49-F238E27FC236}">
                <a16:creationId xmlns:a16="http://schemas.microsoft.com/office/drawing/2014/main" id="{330C8F0C-738F-4646-842A-08941054FDE1}"/>
              </a:ext>
            </a:extLst>
          </p:cNvPr>
          <p:cNvGrpSpPr/>
          <p:nvPr/>
        </p:nvGrpSpPr>
        <p:grpSpPr>
          <a:xfrm>
            <a:off x="553598" y="5138315"/>
            <a:ext cx="2444858" cy="1162749"/>
            <a:chOff x="816251" y="5449526"/>
            <a:chExt cx="1870500" cy="811766"/>
          </a:xfrm>
        </p:grpSpPr>
        <p:pic>
          <p:nvPicPr>
            <p:cNvPr id="109" name="Imagen 108">
              <a:extLst>
                <a:ext uri="{FF2B5EF4-FFF2-40B4-BE49-F238E27FC236}">
                  <a16:creationId xmlns:a16="http://schemas.microsoft.com/office/drawing/2014/main" id="{D005C729-8E83-4960-873D-BD405EA106E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6957" y="5452197"/>
              <a:ext cx="1009794" cy="720396"/>
            </a:xfrm>
            <a:prstGeom prst="rect">
              <a:avLst/>
            </a:prstGeom>
          </p:spPr>
        </p:pic>
        <p:pic>
          <p:nvPicPr>
            <p:cNvPr id="110" name="Picture 2">
              <a:extLst>
                <a:ext uri="{FF2B5EF4-FFF2-40B4-BE49-F238E27FC236}">
                  <a16:creationId xmlns:a16="http://schemas.microsoft.com/office/drawing/2014/main" id="{7E568A1A-6E8A-4C34-92FD-78ACBBC2BD89}"/>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9271" r="15889"/>
            <a:stretch/>
          </p:blipFill>
          <p:spPr bwMode="auto">
            <a:xfrm>
              <a:off x="816251" y="5449526"/>
              <a:ext cx="833992" cy="811766"/>
            </a:xfrm>
            <a:prstGeom prst="rect">
              <a:avLst/>
            </a:prstGeom>
            <a:noFill/>
            <a:extLst>
              <a:ext uri="{909E8E84-426E-40DD-AFC4-6F175D3DCCD1}">
                <a14:hiddenFill xmlns:a14="http://schemas.microsoft.com/office/drawing/2010/main">
                  <a:solidFill>
                    <a:srgbClr val="FFFFFF"/>
                  </a:solidFill>
                </a14:hiddenFill>
              </a:ext>
            </a:extLst>
          </p:spPr>
        </p:pic>
      </p:grpSp>
      <p:pic>
        <p:nvPicPr>
          <p:cNvPr id="111" name="Imagen 110">
            <a:extLst>
              <a:ext uri="{FF2B5EF4-FFF2-40B4-BE49-F238E27FC236}">
                <a16:creationId xmlns:a16="http://schemas.microsoft.com/office/drawing/2014/main" id="{9FB5429C-2D99-4279-8CD1-8EFFEF2848F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868972" y="182122"/>
            <a:ext cx="1004256" cy="876657"/>
          </a:xfrm>
          <a:prstGeom prst="rect">
            <a:avLst/>
          </a:prstGeom>
        </p:spPr>
      </p:pic>
      <p:sp>
        <p:nvSpPr>
          <p:cNvPr id="112" name="14 CuadroTexto">
            <a:extLst>
              <a:ext uri="{FF2B5EF4-FFF2-40B4-BE49-F238E27FC236}">
                <a16:creationId xmlns:a16="http://schemas.microsoft.com/office/drawing/2014/main" id="{F17964DB-EBF9-4DE2-90E7-6F7B8AF49AF0}"/>
              </a:ext>
            </a:extLst>
          </p:cNvPr>
          <p:cNvSpPr txBox="1"/>
          <p:nvPr/>
        </p:nvSpPr>
        <p:spPr>
          <a:xfrm>
            <a:off x="721553" y="341261"/>
            <a:ext cx="9885488" cy="553998"/>
          </a:xfrm>
          <a:prstGeom prst="rect">
            <a:avLst/>
          </a:prstGeom>
          <a:noFill/>
        </p:spPr>
        <p:txBody>
          <a:bodyPr wrap="square">
            <a:spAutoFit/>
          </a:bodyPr>
          <a:lstStyle/>
          <a:p>
            <a:pPr eaLnBrk="1" hangingPunct="1">
              <a:defRPr/>
            </a:pPr>
            <a:r>
              <a:rPr lang="es-CO" sz="3000" b="1" dirty="0">
                <a:solidFill>
                  <a:srgbClr val="C00000"/>
                </a:solidFill>
                <a:latin typeface="Arial" panose="020B0604020202020204" pitchFamily="34" charset="0"/>
                <a:ea typeface="Ebrima" panose="02000000000000000000" pitchFamily="2" charset="0"/>
                <a:cs typeface="Arial" panose="020B0604020202020204" pitchFamily="34" charset="0"/>
              </a:rPr>
              <a:t>Índice Municipal de Competitividad de Casanare 2023</a:t>
            </a:r>
            <a:endParaRPr lang="es-CO" sz="3000" dirty="0">
              <a:solidFill>
                <a:srgbClr val="C00000"/>
              </a:solidFill>
              <a:latin typeface="Arial" panose="020B0604020202020204" pitchFamily="34" charset="0"/>
              <a:ea typeface="Ebrima" panose="02000000000000000000" pitchFamily="2" charset="0"/>
              <a:cs typeface="Arial" panose="020B0604020202020204" pitchFamily="34" charset="0"/>
            </a:endParaRPr>
          </a:p>
        </p:txBody>
      </p:sp>
    </p:spTree>
    <p:extLst>
      <p:ext uri="{BB962C8B-B14F-4D97-AF65-F5344CB8AC3E}">
        <p14:creationId xmlns:p14="http://schemas.microsoft.com/office/powerpoint/2010/main" val="2364101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exto&#10;&#10;Descripción generada automáticamente con confianza media">
            <a:extLst>
              <a:ext uri="{FF2B5EF4-FFF2-40B4-BE49-F238E27FC236}">
                <a16:creationId xmlns:a16="http://schemas.microsoft.com/office/drawing/2014/main" id="{A2BDA7F8-09A6-BF90-E789-3720623D3B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52A43870-5A97-3264-56F0-7E08C3DE31C6}"/>
              </a:ext>
            </a:extLst>
          </p:cNvPr>
          <p:cNvSpPr txBox="1"/>
          <p:nvPr/>
        </p:nvSpPr>
        <p:spPr>
          <a:xfrm>
            <a:off x="887585" y="1905506"/>
            <a:ext cx="10416830" cy="3231654"/>
          </a:xfrm>
          <a:prstGeom prst="rect">
            <a:avLst/>
          </a:prstGeom>
          <a:noFill/>
        </p:spPr>
        <p:txBody>
          <a:bodyPr wrap="square" rtlCol="0">
            <a:spAutoFit/>
          </a:bodyPr>
          <a:lstStyle/>
          <a:p>
            <a:pPr algn="ctr" fontAlgn="base"/>
            <a:r>
              <a:rPr lang="es-CO" sz="7200" i="0" dirty="0">
                <a:solidFill>
                  <a:srgbClr val="202124"/>
                </a:solidFill>
                <a:effectLst/>
                <a:latin typeface="Google Sans"/>
              </a:rPr>
              <a:t>ÍNDICE DE</a:t>
            </a:r>
          </a:p>
          <a:p>
            <a:pPr algn="ctr" fontAlgn="base"/>
            <a:r>
              <a:rPr lang="es-CO" sz="7200" b="1" dirty="0">
                <a:solidFill>
                  <a:srgbClr val="202124"/>
                </a:solidFill>
                <a:latin typeface="Google Sans"/>
              </a:rPr>
              <a:t>COMPETITIVIDAD</a:t>
            </a:r>
          </a:p>
          <a:p>
            <a:pPr algn="ctr" fontAlgn="base"/>
            <a:r>
              <a:rPr lang="es-CO" sz="5400" dirty="0">
                <a:solidFill>
                  <a:srgbClr val="202124"/>
                </a:solidFill>
                <a:latin typeface="Google Sans"/>
              </a:rPr>
              <a:t>CIUDADES 2022 </a:t>
            </a:r>
          </a:p>
        </p:txBody>
      </p:sp>
    </p:spTree>
    <p:extLst>
      <p:ext uri="{BB962C8B-B14F-4D97-AF65-F5344CB8AC3E}">
        <p14:creationId xmlns:p14="http://schemas.microsoft.com/office/powerpoint/2010/main" val="1548130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0BDA5159-15D8-A45A-62B2-07AA6F096C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2" name="Elipse 61">
            <a:extLst>
              <a:ext uri="{FF2B5EF4-FFF2-40B4-BE49-F238E27FC236}">
                <a16:creationId xmlns:a16="http://schemas.microsoft.com/office/drawing/2014/main" id="{D1A21D4D-6F65-4CD6-B390-1427A5AAB426}"/>
              </a:ext>
            </a:extLst>
          </p:cNvPr>
          <p:cNvSpPr/>
          <p:nvPr/>
        </p:nvSpPr>
        <p:spPr>
          <a:xfrm>
            <a:off x="1784405" y="1362014"/>
            <a:ext cx="468000" cy="468000"/>
          </a:xfrm>
          <a:prstGeom prst="ellipse">
            <a:avLst/>
          </a:prstGeom>
          <a:solidFill>
            <a:srgbClr val="D3111C"/>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CuadroTexto 62">
            <a:extLst>
              <a:ext uri="{FF2B5EF4-FFF2-40B4-BE49-F238E27FC236}">
                <a16:creationId xmlns:a16="http://schemas.microsoft.com/office/drawing/2014/main" id="{D4CF9E51-475B-4F8B-899E-6D1DBAEC54E5}"/>
              </a:ext>
            </a:extLst>
          </p:cNvPr>
          <p:cNvSpPr txBox="1"/>
          <p:nvPr/>
        </p:nvSpPr>
        <p:spPr>
          <a:xfrm>
            <a:off x="792818" y="1400912"/>
            <a:ext cx="4469426" cy="400110"/>
          </a:xfrm>
          <a:prstGeom prst="rect">
            <a:avLst/>
          </a:prstGeom>
          <a:noFill/>
        </p:spPr>
        <p:txBody>
          <a:bodyPr wrap="square" rtlCol="0">
            <a:spAutoFit/>
          </a:bodyPr>
          <a:lstStyle/>
          <a:p>
            <a:r>
              <a:rPr lang="es-ES" sz="2000" dirty="0">
                <a:solidFill>
                  <a:prstClr val="black"/>
                </a:solidFill>
                <a:latin typeface="Arial" panose="020B0604020202020204" pitchFamily="34" charset="0"/>
                <a:cs typeface="Arial" panose="020B0604020202020204" pitchFamily="34" charset="0"/>
              </a:rPr>
              <a:t>Puesto   </a:t>
            </a:r>
            <a:r>
              <a:rPr lang="es-ES" sz="2000" b="1" dirty="0">
                <a:solidFill>
                  <a:prstClr val="white"/>
                </a:solidFill>
                <a:latin typeface="Arial" panose="020B0604020202020204" pitchFamily="34" charset="0"/>
                <a:cs typeface="Arial" panose="020B0604020202020204" pitchFamily="34" charset="0"/>
              </a:rPr>
              <a:t>18  </a:t>
            </a:r>
            <a:r>
              <a:rPr lang="es-ES" sz="2000" dirty="0">
                <a:solidFill>
                  <a:prstClr val="black"/>
                </a:solidFill>
                <a:latin typeface="Arial" panose="020B0604020202020204" pitchFamily="34" charset="0"/>
                <a:cs typeface="Arial" panose="020B0604020202020204" pitchFamily="34" charset="0"/>
              </a:rPr>
              <a:t> de 32 en el Ranking </a:t>
            </a:r>
            <a:endParaRPr lang="es-CO" sz="2000" dirty="0">
              <a:solidFill>
                <a:prstClr val="black"/>
              </a:solidFill>
              <a:latin typeface="Arial" panose="020B0604020202020204" pitchFamily="34" charset="0"/>
              <a:cs typeface="Arial" panose="020B0604020202020204" pitchFamily="34" charset="0"/>
            </a:endParaRPr>
          </a:p>
        </p:txBody>
      </p:sp>
      <p:graphicFrame>
        <p:nvGraphicFramePr>
          <p:cNvPr id="64" name="Gráfico 63">
            <a:extLst>
              <a:ext uri="{FF2B5EF4-FFF2-40B4-BE49-F238E27FC236}">
                <a16:creationId xmlns:a16="http://schemas.microsoft.com/office/drawing/2014/main" id="{5C09F214-7BE2-4218-8EE7-C65BB0840411}"/>
              </a:ext>
            </a:extLst>
          </p:cNvPr>
          <p:cNvGraphicFramePr/>
          <p:nvPr>
            <p:extLst>
              <p:ext uri="{D42A27DB-BD31-4B8C-83A1-F6EECF244321}">
                <p14:modId xmlns:p14="http://schemas.microsoft.com/office/powerpoint/2010/main" val="2978636169"/>
              </p:ext>
            </p:extLst>
          </p:nvPr>
        </p:nvGraphicFramePr>
        <p:xfrm>
          <a:off x="3802656" y="1440832"/>
          <a:ext cx="7981813" cy="4893025"/>
        </p:xfrm>
        <a:graphic>
          <a:graphicData uri="http://schemas.openxmlformats.org/drawingml/2006/chart">
            <c:chart xmlns:c="http://schemas.openxmlformats.org/drawingml/2006/chart" xmlns:r="http://schemas.openxmlformats.org/officeDocument/2006/relationships" r:id="rId5"/>
          </a:graphicData>
        </a:graphic>
      </p:graphicFrame>
      <p:sp>
        <p:nvSpPr>
          <p:cNvPr id="65" name="CuadroTexto 64">
            <a:extLst>
              <a:ext uri="{FF2B5EF4-FFF2-40B4-BE49-F238E27FC236}">
                <a16:creationId xmlns:a16="http://schemas.microsoft.com/office/drawing/2014/main" id="{F31DB4E9-9484-463D-A105-9CC157FBD6BB}"/>
              </a:ext>
            </a:extLst>
          </p:cNvPr>
          <p:cNvSpPr txBox="1"/>
          <p:nvPr/>
        </p:nvSpPr>
        <p:spPr>
          <a:xfrm>
            <a:off x="6928038" y="6174709"/>
            <a:ext cx="4041491" cy="261610"/>
          </a:xfrm>
          <a:prstGeom prst="rect">
            <a:avLst/>
          </a:prstGeom>
          <a:noFill/>
        </p:spPr>
        <p:txBody>
          <a:bodyPr wrap="none" rtlCol="0">
            <a:spAutoFit/>
          </a:bodyPr>
          <a:lstStyle/>
          <a:p>
            <a:r>
              <a:rPr lang="es-ES" sz="1100" dirty="0">
                <a:solidFill>
                  <a:prstClr val="black">
                    <a:lumMod val="50000"/>
                    <a:lumOff val="50000"/>
                  </a:prstClr>
                </a:solidFill>
                <a:latin typeface="Arial" panose="020B0604020202020204" pitchFamily="34" charset="0"/>
                <a:ea typeface="Roboto Condensed" panose="020B0604020202020204" charset="0"/>
                <a:cs typeface="Arial" panose="020B0604020202020204" pitchFamily="34" charset="0"/>
              </a:rPr>
              <a:t>Fuente: Consejo Privado de Competitividad – </a:t>
            </a:r>
            <a:r>
              <a:rPr lang="es-ES" sz="1100" dirty="0" err="1">
                <a:solidFill>
                  <a:prstClr val="black">
                    <a:lumMod val="50000"/>
                    <a:lumOff val="50000"/>
                  </a:prstClr>
                </a:solidFill>
                <a:latin typeface="Arial" panose="020B0604020202020204" pitchFamily="34" charset="0"/>
                <a:ea typeface="Roboto Condensed" panose="020B0604020202020204" charset="0"/>
                <a:cs typeface="Arial" panose="020B0604020202020204" pitchFamily="34" charset="0"/>
              </a:rPr>
              <a:t>Urosario</a:t>
            </a:r>
            <a:r>
              <a:rPr lang="es-ES" sz="1100" dirty="0">
                <a:solidFill>
                  <a:prstClr val="black">
                    <a:lumMod val="50000"/>
                    <a:lumOff val="50000"/>
                  </a:prstClr>
                </a:solidFill>
                <a:latin typeface="Arial" panose="020B0604020202020204" pitchFamily="34" charset="0"/>
                <a:ea typeface="Roboto Condensed" panose="020B0604020202020204" charset="0"/>
                <a:cs typeface="Arial" panose="020B0604020202020204" pitchFamily="34" charset="0"/>
              </a:rPr>
              <a:t> (2023)</a:t>
            </a:r>
            <a:endParaRPr lang="es-CO" sz="1100" dirty="0">
              <a:solidFill>
                <a:prstClr val="black">
                  <a:lumMod val="50000"/>
                  <a:lumOff val="50000"/>
                </a:prstClr>
              </a:solidFill>
              <a:latin typeface="Arial" panose="020B0604020202020204" pitchFamily="34" charset="0"/>
              <a:ea typeface="Roboto Condensed" panose="020B0604020202020204" charset="0"/>
              <a:cs typeface="Arial" panose="020B0604020202020204" pitchFamily="34" charset="0"/>
            </a:endParaRPr>
          </a:p>
        </p:txBody>
      </p:sp>
      <p:sp>
        <p:nvSpPr>
          <p:cNvPr id="66" name="CuadroTexto 65">
            <a:extLst>
              <a:ext uri="{FF2B5EF4-FFF2-40B4-BE49-F238E27FC236}">
                <a16:creationId xmlns:a16="http://schemas.microsoft.com/office/drawing/2014/main" id="{FF768C10-55BF-49E9-9265-FC3B1015E14D}"/>
              </a:ext>
            </a:extLst>
          </p:cNvPr>
          <p:cNvSpPr txBox="1"/>
          <p:nvPr/>
        </p:nvSpPr>
        <p:spPr>
          <a:xfrm>
            <a:off x="10969529" y="1479904"/>
            <a:ext cx="658156" cy="307777"/>
          </a:xfrm>
          <a:prstGeom prst="rect">
            <a:avLst/>
          </a:prstGeom>
          <a:noFill/>
        </p:spPr>
        <p:txBody>
          <a:bodyPr wrap="square" rtlCol="0">
            <a:spAutoFit/>
          </a:bodyPr>
          <a:lstStyle/>
          <a:p>
            <a:pPr algn="ctr"/>
            <a:r>
              <a:rPr lang="es-ES"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rPr>
              <a:t>1</a:t>
            </a:r>
            <a:r>
              <a:rPr lang="es-CO"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rPr>
              <a:t>8</a:t>
            </a:r>
            <a:endParaRPr lang="es-MX"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endParaRPr>
          </a:p>
        </p:txBody>
      </p:sp>
      <p:sp>
        <p:nvSpPr>
          <p:cNvPr id="67" name="CuadroTexto 66">
            <a:extLst>
              <a:ext uri="{FF2B5EF4-FFF2-40B4-BE49-F238E27FC236}">
                <a16:creationId xmlns:a16="http://schemas.microsoft.com/office/drawing/2014/main" id="{8AEB5C35-C756-42C2-87FB-E6C9550BD8DE}"/>
              </a:ext>
            </a:extLst>
          </p:cNvPr>
          <p:cNvSpPr txBox="1"/>
          <p:nvPr/>
        </p:nvSpPr>
        <p:spPr>
          <a:xfrm>
            <a:off x="10969529" y="1817101"/>
            <a:ext cx="658156" cy="307777"/>
          </a:xfrm>
          <a:prstGeom prst="rect">
            <a:avLst/>
          </a:prstGeom>
          <a:noFill/>
        </p:spPr>
        <p:txBody>
          <a:bodyPr wrap="square" rtlCol="0">
            <a:spAutoFit/>
          </a:bodyPr>
          <a:lstStyle/>
          <a:p>
            <a:pPr algn="ctr"/>
            <a:r>
              <a:rPr lang="es-ES"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rPr>
              <a:t>16</a:t>
            </a:r>
            <a:endParaRPr lang="es-MX"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endParaRPr>
          </a:p>
        </p:txBody>
      </p:sp>
      <p:sp>
        <p:nvSpPr>
          <p:cNvPr id="68" name="CuadroTexto 67">
            <a:extLst>
              <a:ext uri="{FF2B5EF4-FFF2-40B4-BE49-F238E27FC236}">
                <a16:creationId xmlns:a16="http://schemas.microsoft.com/office/drawing/2014/main" id="{69ED3AF5-23B2-4A50-8EE0-5AE1E2CE1F69}"/>
              </a:ext>
            </a:extLst>
          </p:cNvPr>
          <p:cNvSpPr txBox="1"/>
          <p:nvPr/>
        </p:nvSpPr>
        <p:spPr>
          <a:xfrm>
            <a:off x="10969529" y="2168366"/>
            <a:ext cx="658156" cy="307777"/>
          </a:xfrm>
          <a:prstGeom prst="rect">
            <a:avLst/>
          </a:prstGeom>
          <a:noFill/>
        </p:spPr>
        <p:txBody>
          <a:bodyPr wrap="square" rtlCol="0">
            <a:spAutoFit/>
          </a:bodyPr>
          <a:lstStyle/>
          <a:p>
            <a:pPr algn="ctr"/>
            <a:r>
              <a:rPr lang="es-ES"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rPr>
              <a:t>16</a:t>
            </a:r>
            <a:endParaRPr lang="es-MX"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endParaRPr>
          </a:p>
        </p:txBody>
      </p:sp>
      <p:sp>
        <p:nvSpPr>
          <p:cNvPr id="69" name="CuadroTexto 68">
            <a:extLst>
              <a:ext uri="{FF2B5EF4-FFF2-40B4-BE49-F238E27FC236}">
                <a16:creationId xmlns:a16="http://schemas.microsoft.com/office/drawing/2014/main" id="{5E97FF5F-F0A0-4DEA-A9AB-267BDD8D3519}"/>
              </a:ext>
            </a:extLst>
          </p:cNvPr>
          <p:cNvSpPr txBox="1"/>
          <p:nvPr/>
        </p:nvSpPr>
        <p:spPr>
          <a:xfrm>
            <a:off x="10969529" y="2477427"/>
            <a:ext cx="658156" cy="307777"/>
          </a:xfrm>
          <a:prstGeom prst="rect">
            <a:avLst/>
          </a:prstGeom>
          <a:noFill/>
        </p:spPr>
        <p:txBody>
          <a:bodyPr wrap="square" rtlCol="0">
            <a:spAutoFit/>
          </a:bodyPr>
          <a:lstStyle/>
          <a:p>
            <a:pPr algn="ctr"/>
            <a:r>
              <a:rPr lang="es-ES"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rPr>
              <a:t>17</a:t>
            </a:r>
            <a:endParaRPr lang="es-MX"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endParaRPr>
          </a:p>
        </p:txBody>
      </p:sp>
      <p:sp>
        <p:nvSpPr>
          <p:cNvPr id="70" name="CuadroTexto 69">
            <a:extLst>
              <a:ext uri="{FF2B5EF4-FFF2-40B4-BE49-F238E27FC236}">
                <a16:creationId xmlns:a16="http://schemas.microsoft.com/office/drawing/2014/main" id="{26D240CA-3991-4824-A8FF-1E9B5A58D5A2}"/>
              </a:ext>
            </a:extLst>
          </p:cNvPr>
          <p:cNvSpPr txBox="1"/>
          <p:nvPr/>
        </p:nvSpPr>
        <p:spPr>
          <a:xfrm>
            <a:off x="10969529" y="2814624"/>
            <a:ext cx="658156" cy="307777"/>
          </a:xfrm>
          <a:prstGeom prst="rect">
            <a:avLst/>
          </a:prstGeom>
          <a:noFill/>
        </p:spPr>
        <p:txBody>
          <a:bodyPr wrap="square" rtlCol="0">
            <a:spAutoFit/>
          </a:bodyPr>
          <a:lstStyle/>
          <a:p>
            <a:pPr algn="ctr"/>
            <a:r>
              <a:rPr lang="es-ES"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rPr>
              <a:t>9</a:t>
            </a:r>
            <a:endParaRPr lang="es-MX"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endParaRPr>
          </a:p>
        </p:txBody>
      </p:sp>
      <p:sp>
        <p:nvSpPr>
          <p:cNvPr id="71" name="CuadroTexto 70">
            <a:extLst>
              <a:ext uri="{FF2B5EF4-FFF2-40B4-BE49-F238E27FC236}">
                <a16:creationId xmlns:a16="http://schemas.microsoft.com/office/drawing/2014/main" id="{633FC88A-2AD8-4125-9BED-E3DE9ED3C2C9}"/>
              </a:ext>
            </a:extLst>
          </p:cNvPr>
          <p:cNvSpPr txBox="1"/>
          <p:nvPr/>
        </p:nvSpPr>
        <p:spPr>
          <a:xfrm>
            <a:off x="10969529" y="3151821"/>
            <a:ext cx="658156" cy="307777"/>
          </a:xfrm>
          <a:prstGeom prst="rect">
            <a:avLst/>
          </a:prstGeom>
          <a:noFill/>
        </p:spPr>
        <p:txBody>
          <a:bodyPr wrap="square" rtlCol="0">
            <a:spAutoFit/>
          </a:bodyPr>
          <a:lstStyle/>
          <a:p>
            <a:pPr algn="ctr"/>
            <a:r>
              <a:rPr lang="es-ES"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rPr>
              <a:t>16</a:t>
            </a:r>
            <a:endParaRPr lang="es-MX"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endParaRPr>
          </a:p>
        </p:txBody>
      </p:sp>
      <p:sp>
        <p:nvSpPr>
          <p:cNvPr id="72" name="CuadroTexto 71">
            <a:extLst>
              <a:ext uri="{FF2B5EF4-FFF2-40B4-BE49-F238E27FC236}">
                <a16:creationId xmlns:a16="http://schemas.microsoft.com/office/drawing/2014/main" id="{D2D0227B-7EA8-4637-A558-7F6E5749369C}"/>
              </a:ext>
            </a:extLst>
          </p:cNvPr>
          <p:cNvSpPr txBox="1"/>
          <p:nvPr/>
        </p:nvSpPr>
        <p:spPr>
          <a:xfrm>
            <a:off x="10969529" y="3812147"/>
            <a:ext cx="658156" cy="307777"/>
          </a:xfrm>
          <a:prstGeom prst="rect">
            <a:avLst/>
          </a:prstGeom>
          <a:noFill/>
        </p:spPr>
        <p:txBody>
          <a:bodyPr wrap="square" rtlCol="0">
            <a:spAutoFit/>
          </a:bodyPr>
          <a:lstStyle/>
          <a:p>
            <a:pPr algn="ctr"/>
            <a:r>
              <a:rPr lang="es-ES"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rPr>
              <a:t>20</a:t>
            </a:r>
            <a:endParaRPr lang="es-MX"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endParaRPr>
          </a:p>
        </p:txBody>
      </p:sp>
      <p:sp>
        <p:nvSpPr>
          <p:cNvPr id="73" name="CuadroTexto 72">
            <a:extLst>
              <a:ext uri="{FF2B5EF4-FFF2-40B4-BE49-F238E27FC236}">
                <a16:creationId xmlns:a16="http://schemas.microsoft.com/office/drawing/2014/main" id="{F56444D8-DA3E-4046-B710-F68E843699F2}"/>
              </a:ext>
            </a:extLst>
          </p:cNvPr>
          <p:cNvSpPr txBox="1"/>
          <p:nvPr/>
        </p:nvSpPr>
        <p:spPr>
          <a:xfrm>
            <a:off x="10969529" y="4149344"/>
            <a:ext cx="658156" cy="307777"/>
          </a:xfrm>
          <a:prstGeom prst="rect">
            <a:avLst/>
          </a:prstGeom>
          <a:noFill/>
        </p:spPr>
        <p:txBody>
          <a:bodyPr wrap="square" rtlCol="0">
            <a:spAutoFit/>
          </a:bodyPr>
          <a:lstStyle/>
          <a:p>
            <a:pPr algn="ctr"/>
            <a:r>
              <a:rPr lang="es-ES"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rPr>
              <a:t>10</a:t>
            </a:r>
            <a:endParaRPr lang="es-MX"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endParaRPr>
          </a:p>
        </p:txBody>
      </p:sp>
      <p:sp>
        <p:nvSpPr>
          <p:cNvPr id="74" name="CuadroTexto 73">
            <a:extLst>
              <a:ext uri="{FF2B5EF4-FFF2-40B4-BE49-F238E27FC236}">
                <a16:creationId xmlns:a16="http://schemas.microsoft.com/office/drawing/2014/main" id="{8620F33E-C1B2-4254-B5F6-B46A4CFD8F5D}"/>
              </a:ext>
            </a:extLst>
          </p:cNvPr>
          <p:cNvSpPr txBox="1"/>
          <p:nvPr/>
        </p:nvSpPr>
        <p:spPr>
          <a:xfrm>
            <a:off x="10969529" y="4472473"/>
            <a:ext cx="658156" cy="307777"/>
          </a:xfrm>
          <a:prstGeom prst="rect">
            <a:avLst/>
          </a:prstGeom>
          <a:noFill/>
        </p:spPr>
        <p:txBody>
          <a:bodyPr wrap="square" rtlCol="0">
            <a:spAutoFit/>
          </a:bodyPr>
          <a:lstStyle/>
          <a:p>
            <a:pPr algn="ctr"/>
            <a:r>
              <a:rPr lang="es-ES"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rPr>
              <a:t>4</a:t>
            </a:r>
            <a:endParaRPr lang="es-MX"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endParaRPr>
          </a:p>
        </p:txBody>
      </p:sp>
      <p:sp>
        <p:nvSpPr>
          <p:cNvPr id="75" name="CuadroTexto 74">
            <a:extLst>
              <a:ext uri="{FF2B5EF4-FFF2-40B4-BE49-F238E27FC236}">
                <a16:creationId xmlns:a16="http://schemas.microsoft.com/office/drawing/2014/main" id="{38361ED1-38BA-43EE-9E40-B15B609F4C85}"/>
              </a:ext>
            </a:extLst>
          </p:cNvPr>
          <p:cNvSpPr txBox="1"/>
          <p:nvPr/>
        </p:nvSpPr>
        <p:spPr>
          <a:xfrm>
            <a:off x="10969529" y="4795602"/>
            <a:ext cx="658156" cy="307777"/>
          </a:xfrm>
          <a:prstGeom prst="rect">
            <a:avLst/>
          </a:prstGeom>
          <a:noFill/>
        </p:spPr>
        <p:txBody>
          <a:bodyPr wrap="square" rtlCol="0">
            <a:spAutoFit/>
          </a:bodyPr>
          <a:lstStyle/>
          <a:p>
            <a:pPr algn="ctr"/>
            <a:r>
              <a:rPr lang="es-ES"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rPr>
              <a:t>14</a:t>
            </a:r>
            <a:endParaRPr lang="es-MX"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endParaRPr>
          </a:p>
        </p:txBody>
      </p:sp>
      <p:sp>
        <p:nvSpPr>
          <p:cNvPr id="76" name="CuadroTexto 75">
            <a:extLst>
              <a:ext uri="{FF2B5EF4-FFF2-40B4-BE49-F238E27FC236}">
                <a16:creationId xmlns:a16="http://schemas.microsoft.com/office/drawing/2014/main" id="{7CD13E9B-9289-4F1B-AF1D-3B008D9BC0F2}"/>
              </a:ext>
            </a:extLst>
          </p:cNvPr>
          <p:cNvSpPr txBox="1"/>
          <p:nvPr/>
        </p:nvSpPr>
        <p:spPr>
          <a:xfrm>
            <a:off x="10969529" y="5132799"/>
            <a:ext cx="658156" cy="307777"/>
          </a:xfrm>
          <a:prstGeom prst="rect">
            <a:avLst/>
          </a:prstGeom>
          <a:noFill/>
        </p:spPr>
        <p:txBody>
          <a:bodyPr wrap="square" rtlCol="0">
            <a:spAutoFit/>
          </a:bodyPr>
          <a:lstStyle/>
          <a:p>
            <a:pPr algn="ctr"/>
            <a:r>
              <a:rPr lang="es-ES"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rPr>
              <a:t>1</a:t>
            </a:r>
            <a:r>
              <a:rPr lang="es-CO"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rPr>
              <a:t>5</a:t>
            </a:r>
            <a:endParaRPr lang="es-MX"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endParaRPr>
          </a:p>
        </p:txBody>
      </p:sp>
      <p:sp>
        <p:nvSpPr>
          <p:cNvPr id="77" name="CuadroTexto 76">
            <a:extLst>
              <a:ext uri="{FF2B5EF4-FFF2-40B4-BE49-F238E27FC236}">
                <a16:creationId xmlns:a16="http://schemas.microsoft.com/office/drawing/2014/main" id="{EE9AE03E-411C-4E32-8580-1716519816C1}"/>
              </a:ext>
            </a:extLst>
          </p:cNvPr>
          <p:cNvSpPr txBox="1"/>
          <p:nvPr/>
        </p:nvSpPr>
        <p:spPr>
          <a:xfrm>
            <a:off x="10969529" y="5455928"/>
            <a:ext cx="658156" cy="307777"/>
          </a:xfrm>
          <a:prstGeom prst="rect">
            <a:avLst/>
          </a:prstGeom>
          <a:noFill/>
        </p:spPr>
        <p:txBody>
          <a:bodyPr wrap="square" rtlCol="0">
            <a:spAutoFit/>
          </a:bodyPr>
          <a:lstStyle/>
          <a:p>
            <a:pPr algn="ctr"/>
            <a:r>
              <a:rPr lang="es-ES"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rPr>
              <a:t>2</a:t>
            </a:r>
            <a:r>
              <a:rPr lang="es-CO"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rPr>
              <a:t>6</a:t>
            </a:r>
            <a:endParaRPr lang="es-MX"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endParaRPr>
          </a:p>
        </p:txBody>
      </p:sp>
      <p:sp>
        <p:nvSpPr>
          <p:cNvPr id="78" name="CuadroTexto 77">
            <a:extLst>
              <a:ext uri="{FF2B5EF4-FFF2-40B4-BE49-F238E27FC236}">
                <a16:creationId xmlns:a16="http://schemas.microsoft.com/office/drawing/2014/main" id="{9BDE1937-2C6A-40F7-B743-77F056E08E5E}"/>
              </a:ext>
            </a:extLst>
          </p:cNvPr>
          <p:cNvSpPr txBox="1"/>
          <p:nvPr/>
        </p:nvSpPr>
        <p:spPr>
          <a:xfrm>
            <a:off x="10969529" y="3489018"/>
            <a:ext cx="658156" cy="307777"/>
          </a:xfrm>
          <a:prstGeom prst="rect">
            <a:avLst/>
          </a:prstGeom>
          <a:noFill/>
        </p:spPr>
        <p:txBody>
          <a:bodyPr wrap="square" rtlCol="0">
            <a:spAutoFit/>
          </a:bodyPr>
          <a:lstStyle/>
          <a:p>
            <a:pPr algn="ctr"/>
            <a:r>
              <a:rPr lang="es-ES"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rPr>
              <a:t>6</a:t>
            </a:r>
            <a:endParaRPr lang="es-MX"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endParaRPr>
          </a:p>
        </p:txBody>
      </p:sp>
      <p:sp>
        <p:nvSpPr>
          <p:cNvPr id="79" name="CuadroTexto 78">
            <a:extLst>
              <a:ext uri="{FF2B5EF4-FFF2-40B4-BE49-F238E27FC236}">
                <a16:creationId xmlns:a16="http://schemas.microsoft.com/office/drawing/2014/main" id="{8FF0D77F-CB47-4077-B18F-53553CD45E05}"/>
              </a:ext>
            </a:extLst>
          </p:cNvPr>
          <p:cNvSpPr txBox="1"/>
          <p:nvPr/>
        </p:nvSpPr>
        <p:spPr>
          <a:xfrm>
            <a:off x="10924388" y="1187399"/>
            <a:ext cx="1052519" cy="276999"/>
          </a:xfrm>
          <a:prstGeom prst="rect">
            <a:avLst/>
          </a:prstGeom>
          <a:noFill/>
        </p:spPr>
        <p:txBody>
          <a:bodyPr wrap="square" rtlCol="0">
            <a:spAutoFit/>
          </a:bodyPr>
          <a:lstStyle/>
          <a:p>
            <a:r>
              <a:rPr lang="es-ES" sz="1200" dirty="0">
                <a:solidFill>
                  <a:prstClr val="black"/>
                </a:solidFill>
                <a:latin typeface="Arial" panose="020B0604020202020204" pitchFamily="34" charset="0"/>
                <a:ea typeface="Cambria Math" panose="02040503050406030204" pitchFamily="18" charset="0"/>
                <a:cs typeface="Arial" panose="020B0604020202020204" pitchFamily="34" charset="0"/>
              </a:rPr>
              <a:t>Posición</a:t>
            </a:r>
            <a:endParaRPr lang="es-CO" sz="1200" dirty="0">
              <a:solidFill>
                <a:prstClr val="black"/>
              </a:solidFill>
              <a:latin typeface="Arial" panose="020B0604020202020204" pitchFamily="34" charset="0"/>
              <a:ea typeface="Cambria Math" panose="02040503050406030204" pitchFamily="18" charset="0"/>
              <a:cs typeface="Arial" panose="020B0604020202020204" pitchFamily="34" charset="0"/>
            </a:endParaRPr>
          </a:p>
        </p:txBody>
      </p:sp>
      <p:sp>
        <p:nvSpPr>
          <p:cNvPr id="80" name="CuadroTexto 79">
            <a:extLst>
              <a:ext uri="{FF2B5EF4-FFF2-40B4-BE49-F238E27FC236}">
                <a16:creationId xmlns:a16="http://schemas.microsoft.com/office/drawing/2014/main" id="{FDCA8EAC-04E1-40E8-A050-2B4C4CDD0C00}"/>
              </a:ext>
            </a:extLst>
          </p:cNvPr>
          <p:cNvSpPr txBox="1"/>
          <p:nvPr/>
        </p:nvSpPr>
        <p:spPr>
          <a:xfrm>
            <a:off x="6853708" y="1179236"/>
            <a:ext cx="652743" cy="276999"/>
          </a:xfrm>
          <a:prstGeom prst="rect">
            <a:avLst/>
          </a:prstGeom>
          <a:noFill/>
        </p:spPr>
        <p:txBody>
          <a:bodyPr wrap="none" rtlCol="0">
            <a:spAutoFit/>
          </a:bodyPr>
          <a:lstStyle/>
          <a:p>
            <a:r>
              <a:rPr lang="es-ES" sz="1200" dirty="0">
                <a:solidFill>
                  <a:prstClr val="black"/>
                </a:solidFill>
                <a:latin typeface="Arial" panose="020B0604020202020204" pitchFamily="34" charset="0"/>
                <a:ea typeface="Cambria Math" panose="02040503050406030204" pitchFamily="18" charset="0"/>
                <a:cs typeface="Arial" panose="020B0604020202020204" pitchFamily="34" charset="0"/>
              </a:rPr>
              <a:t>Pilares</a:t>
            </a:r>
            <a:endParaRPr lang="es-CO" sz="1200" dirty="0">
              <a:solidFill>
                <a:prstClr val="black"/>
              </a:solidFill>
              <a:latin typeface="Arial" panose="020B0604020202020204" pitchFamily="34" charset="0"/>
              <a:ea typeface="Cambria Math" panose="02040503050406030204" pitchFamily="18" charset="0"/>
              <a:cs typeface="Arial" panose="020B0604020202020204" pitchFamily="34" charset="0"/>
            </a:endParaRPr>
          </a:p>
        </p:txBody>
      </p:sp>
      <p:sp>
        <p:nvSpPr>
          <p:cNvPr id="81" name="CuadroTexto 80">
            <a:extLst>
              <a:ext uri="{FF2B5EF4-FFF2-40B4-BE49-F238E27FC236}">
                <a16:creationId xmlns:a16="http://schemas.microsoft.com/office/drawing/2014/main" id="{95A227B8-8134-4109-8D55-983A835781FC}"/>
              </a:ext>
            </a:extLst>
          </p:cNvPr>
          <p:cNvSpPr txBox="1"/>
          <p:nvPr/>
        </p:nvSpPr>
        <p:spPr>
          <a:xfrm>
            <a:off x="7546759" y="1179236"/>
            <a:ext cx="704039" cy="276999"/>
          </a:xfrm>
          <a:prstGeom prst="rect">
            <a:avLst/>
          </a:prstGeom>
          <a:noFill/>
        </p:spPr>
        <p:txBody>
          <a:bodyPr wrap="none" rtlCol="0">
            <a:spAutoFit/>
          </a:bodyPr>
          <a:lstStyle/>
          <a:p>
            <a:r>
              <a:rPr lang="es-ES" sz="1200" dirty="0">
                <a:solidFill>
                  <a:prstClr val="black"/>
                </a:solidFill>
                <a:latin typeface="Arial" panose="020B0604020202020204" pitchFamily="34" charset="0"/>
                <a:ea typeface="Cambria Math" panose="02040503050406030204" pitchFamily="18" charset="0"/>
                <a:cs typeface="Arial" panose="020B0604020202020204" pitchFamily="34" charset="0"/>
              </a:rPr>
              <a:t>Puntaje</a:t>
            </a:r>
            <a:endParaRPr lang="es-CO" sz="1200" dirty="0">
              <a:solidFill>
                <a:prstClr val="black"/>
              </a:solidFill>
              <a:latin typeface="Arial" panose="020B0604020202020204" pitchFamily="34" charset="0"/>
              <a:ea typeface="Cambria Math" panose="02040503050406030204" pitchFamily="18" charset="0"/>
              <a:cs typeface="Arial" panose="020B0604020202020204" pitchFamily="34" charset="0"/>
            </a:endParaRPr>
          </a:p>
        </p:txBody>
      </p:sp>
      <p:sp>
        <p:nvSpPr>
          <p:cNvPr id="82" name="CuadroTexto 81">
            <a:extLst>
              <a:ext uri="{FF2B5EF4-FFF2-40B4-BE49-F238E27FC236}">
                <a16:creationId xmlns:a16="http://schemas.microsoft.com/office/drawing/2014/main" id="{38BF0C9C-C5BD-4827-8717-5D0DC54B342C}"/>
              </a:ext>
            </a:extLst>
          </p:cNvPr>
          <p:cNvSpPr txBox="1"/>
          <p:nvPr/>
        </p:nvSpPr>
        <p:spPr>
          <a:xfrm>
            <a:off x="695169" y="4148917"/>
            <a:ext cx="3688830" cy="1815882"/>
          </a:xfrm>
          <a:prstGeom prst="rect">
            <a:avLst/>
          </a:prstGeom>
          <a:solidFill>
            <a:srgbClr val="6BB76D">
              <a:lumMod val="40000"/>
              <a:lumOff val="60000"/>
            </a:srgbClr>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dirty="0">
                <a:ln>
                  <a:noFill/>
                </a:ln>
                <a:solidFill>
                  <a:prstClr val="black"/>
                </a:solidFill>
                <a:effectLst/>
                <a:uLnTx/>
                <a:uFillTx/>
                <a:latin typeface="Arial" panose="020B0604020202020204" pitchFamily="34" charset="0"/>
                <a:ea typeface="Microsoft JhengHei UI" panose="020B0604030504040204" pitchFamily="34" charset="-120"/>
                <a:cs typeface="Arial" panose="020B0604020202020204" pitchFamily="34" charset="0"/>
              </a:rPr>
              <a:t>Yopal se destaca en el pilar de Mercado Laboral (puesto 4),en el pilar de Educación básica y media (puesto 6) y además mejoró significativamente en el Pilar de Innovación y dinámica empresarial al avanzar 4 puestos (del 22 al 18).</a:t>
            </a:r>
            <a:endParaRPr kumimoji="0" lang="es-ES" sz="1600" b="0" i="0" u="none" strike="noStrike" kern="0" cap="none" spc="0" normalizeH="0" baseline="0" noProof="0" dirty="0">
              <a:ln>
                <a:noFill/>
              </a:ln>
              <a:solidFill>
                <a:prstClr val="black"/>
              </a:solidFill>
              <a:effectLst/>
              <a:uLnTx/>
              <a:uFillTx/>
              <a:latin typeface="Arial" panose="020B0604020202020204" pitchFamily="34" charset="0"/>
              <a:ea typeface="Microsoft JhengHei UI" panose="020B0604030504040204" pitchFamily="34" charset="-120"/>
              <a:cs typeface="Arial" panose="020B0604020202020204" pitchFamily="34" charset="0"/>
            </a:endParaRPr>
          </a:p>
        </p:txBody>
      </p:sp>
      <p:sp>
        <p:nvSpPr>
          <p:cNvPr id="83" name="Rectángulo 82">
            <a:extLst>
              <a:ext uri="{FF2B5EF4-FFF2-40B4-BE49-F238E27FC236}">
                <a16:creationId xmlns:a16="http://schemas.microsoft.com/office/drawing/2014/main" id="{E5592158-7607-4F5A-81DD-546D70E34CC6}"/>
              </a:ext>
            </a:extLst>
          </p:cNvPr>
          <p:cNvSpPr/>
          <p:nvPr/>
        </p:nvSpPr>
        <p:spPr>
          <a:xfrm>
            <a:off x="695169" y="2172140"/>
            <a:ext cx="3688830" cy="1569660"/>
          </a:xfrm>
          <a:prstGeom prst="rect">
            <a:avLst/>
          </a:prstGeom>
          <a:solidFill>
            <a:srgbClr val="C64847">
              <a:lumMod val="20000"/>
              <a:lumOff val="80000"/>
            </a:srgbClr>
          </a:solid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prstClr val="black"/>
                </a:solidFill>
                <a:effectLst/>
                <a:uLnTx/>
                <a:uFillTx/>
                <a:latin typeface="Arial" panose="020B0604020202020204" pitchFamily="34" charset="0"/>
                <a:ea typeface="Microsoft JhengHei UI" panose="020B0604030504040204" pitchFamily="34" charset="-120"/>
                <a:cs typeface="Arial" panose="020B0604020202020204" pitchFamily="34" charset="0"/>
              </a:rPr>
              <a:t>Yopal, a pesar de tener un sistema financiero sólido, enfrenta desafíos en sofisticación, diversificación y tamaño del mercado, lo que afecta su economía local y desarrollo económico.</a:t>
            </a:r>
          </a:p>
        </p:txBody>
      </p:sp>
      <p:sp>
        <p:nvSpPr>
          <p:cNvPr id="84" name="CuadroTexto 83">
            <a:extLst>
              <a:ext uri="{FF2B5EF4-FFF2-40B4-BE49-F238E27FC236}">
                <a16:creationId xmlns:a16="http://schemas.microsoft.com/office/drawing/2014/main" id="{2BF7CA44-BF3C-47B4-B7DB-206BE22F0002}"/>
              </a:ext>
            </a:extLst>
          </p:cNvPr>
          <p:cNvSpPr txBox="1"/>
          <p:nvPr/>
        </p:nvSpPr>
        <p:spPr>
          <a:xfrm>
            <a:off x="10969529" y="5805836"/>
            <a:ext cx="658156" cy="307777"/>
          </a:xfrm>
          <a:prstGeom prst="rect">
            <a:avLst/>
          </a:prstGeom>
          <a:noFill/>
        </p:spPr>
        <p:txBody>
          <a:bodyPr wrap="square" rtlCol="0">
            <a:spAutoFit/>
          </a:bodyPr>
          <a:lstStyle/>
          <a:p>
            <a:pPr algn="ctr"/>
            <a:r>
              <a:rPr lang="es-ES"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rPr>
              <a:t>18</a:t>
            </a:r>
            <a:endParaRPr lang="es-MX" sz="1400" dirty="0">
              <a:solidFill>
                <a:srgbClr val="5A6378">
                  <a:lumMod val="50000"/>
                </a:srgbClr>
              </a:solidFill>
              <a:latin typeface="Arial" panose="020B0604020202020204" pitchFamily="34" charset="0"/>
              <a:ea typeface="Microsoft JhengHei UI" panose="020B0604030504040204" pitchFamily="34" charset="-120"/>
              <a:cs typeface="Arial" panose="020B0604020202020204" pitchFamily="34" charset="0"/>
            </a:endParaRPr>
          </a:p>
        </p:txBody>
      </p:sp>
      <p:sp>
        <p:nvSpPr>
          <p:cNvPr id="85" name="14 CuadroTexto">
            <a:extLst>
              <a:ext uri="{FF2B5EF4-FFF2-40B4-BE49-F238E27FC236}">
                <a16:creationId xmlns:a16="http://schemas.microsoft.com/office/drawing/2014/main" id="{13DF8E88-2398-468A-A9D1-7559548EBE63}"/>
              </a:ext>
            </a:extLst>
          </p:cNvPr>
          <p:cNvSpPr txBox="1"/>
          <p:nvPr/>
        </p:nvSpPr>
        <p:spPr>
          <a:xfrm>
            <a:off x="1913125" y="443417"/>
            <a:ext cx="8644906" cy="553998"/>
          </a:xfrm>
          <a:prstGeom prst="rect">
            <a:avLst/>
          </a:prstGeom>
          <a:noFill/>
        </p:spPr>
        <p:txBody>
          <a:bodyPr wrap="square">
            <a:spAutoFit/>
          </a:bodyPr>
          <a:lstStyle/>
          <a:p>
            <a:pPr algn="ctr">
              <a:defRPr/>
            </a:pPr>
            <a:r>
              <a:rPr lang="es-CO" sz="3000" b="1" dirty="0">
                <a:solidFill>
                  <a:srgbClr val="C00000"/>
                </a:solidFill>
                <a:latin typeface="Arial" panose="020B0604020202020204" pitchFamily="34" charset="0"/>
                <a:ea typeface="Ebrima" panose="02000000000000000000" pitchFamily="2" charset="0"/>
                <a:cs typeface="Arial" panose="020B0604020202020204" pitchFamily="34" charset="0"/>
              </a:rPr>
              <a:t>Índice de Competitividad de Ciudades 2022</a:t>
            </a:r>
          </a:p>
        </p:txBody>
      </p:sp>
    </p:spTree>
    <p:extLst>
      <p:ext uri="{BB962C8B-B14F-4D97-AF65-F5344CB8AC3E}">
        <p14:creationId xmlns:p14="http://schemas.microsoft.com/office/powerpoint/2010/main" val="4082094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exto&#10;&#10;Descripción generada automáticamente con confianza media">
            <a:extLst>
              <a:ext uri="{FF2B5EF4-FFF2-40B4-BE49-F238E27FC236}">
                <a16:creationId xmlns:a16="http://schemas.microsoft.com/office/drawing/2014/main" id="{2F24EC96-FC64-3840-D98B-C443FF6794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9FDD6BA-9C22-77F5-F02E-21BA30180B50}"/>
              </a:ext>
            </a:extLst>
          </p:cNvPr>
          <p:cNvSpPr txBox="1"/>
          <p:nvPr/>
        </p:nvSpPr>
        <p:spPr>
          <a:xfrm>
            <a:off x="2239297" y="1622323"/>
            <a:ext cx="7922342" cy="4647426"/>
          </a:xfrm>
          <a:prstGeom prst="rect">
            <a:avLst/>
          </a:prstGeom>
          <a:noFill/>
        </p:spPr>
        <p:txBody>
          <a:bodyPr wrap="square" rtlCol="0">
            <a:spAutoFit/>
          </a:bodyPr>
          <a:lstStyle/>
          <a:p>
            <a:pPr algn="ctr"/>
            <a:r>
              <a:rPr lang="es-MX" sz="8000" dirty="0"/>
              <a:t>CONTEXTO</a:t>
            </a:r>
            <a:r>
              <a:rPr lang="es-MX" sz="10000" dirty="0"/>
              <a:t> </a:t>
            </a:r>
          </a:p>
          <a:p>
            <a:pPr algn="ctr" fontAlgn="base"/>
            <a:r>
              <a:rPr lang="es-CO" sz="9600" b="1" i="0" dirty="0">
                <a:solidFill>
                  <a:srgbClr val="202124"/>
                </a:solidFill>
                <a:effectLst/>
                <a:latin typeface="Google Sans"/>
              </a:rPr>
              <a:t>ECONÓMICO</a:t>
            </a:r>
          </a:p>
          <a:p>
            <a:pPr algn="ctr"/>
            <a:r>
              <a:rPr lang="es-MX" sz="10000" dirty="0"/>
              <a:t> </a:t>
            </a:r>
            <a:endParaRPr lang="es-CO" sz="10000" dirty="0"/>
          </a:p>
        </p:txBody>
      </p:sp>
    </p:spTree>
    <p:extLst>
      <p:ext uri="{BB962C8B-B14F-4D97-AF65-F5344CB8AC3E}">
        <p14:creationId xmlns:p14="http://schemas.microsoft.com/office/powerpoint/2010/main" val="3782028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90D3DC32-1259-EF3C-B503-750F6FF32A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CuadroTexto 15">
            <a:extLst>
              <a:ext uri="{FF2B5EF4-FFF2-40B4-BE49-F238E27FC236}">
                <a16:creationId xmlns:a16="http://schemas.microsoft.com/office/drawing/2014/main" id="{20219FEC-5B30-49F6-BEAF-00B646B355E8}"/>
              </a:ext>
            </a:extLst>
          </p:cNvPr>
          <p:cNvSpPr txBox="1"/>
          <p:nvPr/>
        </p:nvSpPr>
        <p:spPr>
          <a:xfrm>
            <a:off x="1090732" y="6111968"/>
            <a:ext cx="4041491" cy="261610"/>
          </a:xfrm>
          <a:prstGeom prst="rect">
            <a:avLst/>
          </a:prstGeom>
          <a:noFill/>
        </p:spPr>
        <p:txBody>
          <a:bodyPr wrap="none" rtlCol="0">
            <a:spAutoFit/>
          </a:bodyPr>
          <a:lstStyle/>
          <a:p>
            <a:r>
              <a:rPr lang="es-ES" sz="1100" dirty="0">
                <a:solidFill>
                  <a:prstClr val="black">
                    <a:lumMod val="50000"/>
                    <a:lumOff val="50000"/>
                  </a:prstClr>
                </a:solidFill>
                <a:latin typeface="Arial" panose="020B0604020202020204" pitchFamily="34" charset="0"/>
                <a:ea typeface="Roboto Condensed" panose="020B0604020202020204" charset="0"/>
                <a:cs typeface="Arial" panose="020B0604020202020204" pitchFamily="34" charset="0"/>
              </a:rPr>
              <a:t>Fuente: Consejo Privado de Competitividad – </a:t>
            </a:r>
            <a:r>
              <a:rPr lang="es-ES" sz="1100" dirty="0" err="1">
                <a:solidFill>
                  <a:prstClr val="black">
                    <a:lumMod val="50000"/>
                    <a:lumOff val="50000"/>
                  </a:prstClr>
                </a:solidFill>
                <a:latin typeface="Arial" panose="020B0604020202020204" pitchFamily="34" charset="0"/>
                <a:ea typeface="Roboto Condensed" panose="020B0604020202020204" charset="0"/>
                <a:cs typeface="Arial" panose="020B0604020202020204" pitchFamily="34" charset="0"/>
              </a:rPr>
              <a:t>Urosario</a:t>
            </a:r>
            <a:r>
              <a:rPr lang="es-ES" sz="1100" dirty="0">
                <a:solidFill>
                  <a:prstClr val="black">
                    <a:lumMod val="50000"/>
                    <a:lumOff val="50000"/>
                  </a:prstClr>
                </a:solidFill>
                <a:latin typeface="Arial" panose="020B0604020202020204" pitchFamily="34" charset="0"/>
                <a:ea typeface="Roboto Condensed" panose="020B0604020202020204" charset="0"/>
                <a:cs typeface="Arial" panose="020B0604020202020204" pitchFamily="34" charset="0"/>
              </a:rPr>
              <a:t> (2023)</a:t>
            </a:r>
            <a:endParaRPr lang="es-CO" sz="1100" dirty="0">
              <a:solidFill>
                <a:prstClr val="black">
                  <a:lumMod val="50000"/>
                  <a:lumOff val="50000"/>
                </a:prstClr>
              </a:solidFill>
              <a:latin typeface="Arial" panose="020B0604020202020204" pitchFamily="34" charset="0"/>
              <a:ea typeface="Roboto Condensed" panose="020B0604020202020204" charset="0"/>
              <a:cs typeface="Arial" panose="020B0604020202020204" pitchFamily="34" charset="0"/>
            </a:endParaRPr>
          </a:p>
        </p:txBody>
      </p:sp>
      <p:sp>
        <p:nvSpPr>
          <p:cNvPr id="17" name="Rectángulo redondeado 57">
            <a:extLst>
              <a:ext uri="{FF2B5EF4-FFF2-40B4-BE49-F238E27FC236}">
                <a16:creationId xmlns:a16="http://schemas.microsoft.com/office/drawing/2014/main" id="{69974A8E-E6FD-48E2-83E8-FC7DFA7690EB}"/>
              </a:ext>
            </a:extLst>
          </p:cNvPr>
          <p:cNvSpPr/>
          <p:nvPr/>
        </p:nvSpPr>
        <p:spPr>
          <a:xfrm>
            <a:off x="6393526" y="1913391"/>
            <a:ext cx="5287364" cy="750180"/>
          </a:xfrm>
          <a:prstGeom prst="roundRect">
            <a:avLst/>
          </a:prstGeom>
          <a:solidFill>
            <a:sysClr val="window" lastClr="FFFFFF">
              <a:lumMod val="95000"/>
            </a:sysClr>
          </a:solidFill>
          <a:ln w="25400" cap="flat" cmpd="sng" algn="ctr">
            <a:solidFill>
              <a:sysClr val="window" lastClr="FFFFFF">
                <a:lumMod val="7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INSTITUCIONES: Tasa de hurtos (27/32), </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Tasa de extorsión (21/32)</a:t>
            </a:r>
            <a:endParaRPr kumimoji="0" lang="es-CO"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ángulo redondeado 59">
            <a:extLst>
              <a:ext uri="{FF2B5EF4-FFF2-40B4-BE49-F238E27FC236}">
                <a16:creationId xmlns:a16="http://schemas.microsoft.com/office/drawing/2014/main" id="{D95E0D3C-860A-4EE9-BF18-8B955B7852E6}"/>
              </a:ext>
            </a:extLst>
          </p:cNvPr>
          <p:cNvSpPr/>
          <p:nvPr/>
        </p:nvSpPr>
        <p:spPr>
          <a:xfrm>
            <a:off x="6394570" y="3635193"/>
            <a:ext cx="5289452" cy="527680"/>
          </a:xfrm>
          <a:prstGeom prst="roundRect">
            <a:avLst/>
          </a:prstGeom>
          <a:solidFill>
            <a:sysClr val="window" lastClr="FFFFFF">
              <a:lumMod val="95000"/>
            </a:sysClr>
          </a:solidFill>
          <a:ln w="25400" cap="flat" cmpd="sng" algn="ctr">
            <a:solidFill>
              <a:sysClr val="window" lastClr="FFFFFF">
                <a:lumMod val="7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SOSTENIBILIDAD AMBIENTAL: Puntaje 32 de 33</a:t>
            </a:r>
            <a:endParaRPr kumimoji="0" lang="es-CO"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ángulo redondeado 59">
            <a:extLst>
              <a:ext uri="{FF2B5EF4-FFF2-40B4-BE49-F238E27FC236}">
                <a16:creationId xmlns:a16="http://schemas.microsoft.com/office/drawing/2014/main" id="{4B27C742-7BC8-4FA0-8B88-E7C1E6DAA9FA}"/>
              </a:ext>
            </a:extLst>
          </p:cNvPr>
          <p:cNvSpPr/>
          <p:nvPr/>
        </p:nvSpPr>
        <p:spPr>
          <a:xfrm>
            <a:off x="6394570" y="4364516"/>
            <a:ext cx="5289452" cy="1007206"/>
          </a:xfrm>
          <a:prstGeom prst="roundRect">
            <a:avLst/>
          </a:prstGeom>
          <a:solidFill>
            <a:sysClr val="window" lastClr="FFFFFF">
              <a:lumMod val="95000"/>
            </a:sysClr>
          </a:solidFill>
          <a:ln w="25400" cap="flat" cmpd="sng" algn="ctr">
            <a:solidFill>
              <a:sysClr val="window" lastClr="FFFFFF">
                <a:lumMod val="7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SOFISTICACIÓN Y DIVERSIFICACIÓN: Puesto 29, se perdieron 2. Obedece a la falta de diversificación de productos y de mercados de destino de exportación</a:t>
            </a:r>
            <a:endParaRPr kumimoji="0" lang="es-CO"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ángulo redondeado 59">
            <a:extLst>
              <a:ext uri="{FF2B5EF4-FFF2-40B4-BE49-F238E27FC236}">
                <a16:creationId xmlns:a16="http://schemas.microsoft.com/office/drawing/2014/main" id="{F64754F1-9EB3-466B-A089-C8F7BA93A5D7}"/>
              </a:ext>
            </a:extLst>
          </p:cNvPr>
          <p:cNvSpPr/>
          <p:nvPr/>
        </p:nvSpPr>
        <p:spPr>
          <a:xfrm>
            <a:off x="6394570" y="5469838"/>
            <a:ext cx="5289452" cy="942057"/>
          </a:xfrm>
          <a:prstGeom prst="roundRect">
            <a:avLst/>
          </a:prstGeom>
          <a:solidFill>
            <a:sysClr val="window" lastClr="FFFFFF">
              <a:lumMod val="95000"/>
            </a:sysClr>
          </a:solidFill>
          <a:ln w="25400" cap="flat" cmpd="sng" algn="ctr">
            <a:solidFill>
              <a:sysClr val="window" lastClr="FFFFFF">
                <a:lumMod val="7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INNOVACIÓN: Puesto 18 de 32, se mejora 4 posiciones, pero sigue siendo uno de los mayores retos de la ciudad.</a:t>
            </a:r>
            <a:endParaRPr kumimoji="0" lang="es-CO"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CuadroTexto 20">
            <a:extLst>
              <a:ext uri="{FF2B5EF4-FFF2-40B4-BE49-F238E27FC236}">
                <a16:creationId xmlns:a16="http://schemas.microsoft.com/office/drawing/2014/main" id="{2F1F02A7-5258-460A-AE3D-A6DA9449C29D}"/>
              </a:ext>
            </a:extLst>
          </p:cNvPr>
          <p:cNvSpPr txBox="1"/>
          <p:nvPr/>
        </p:nvSpPr>
        <p:spPr>
          <a:xfrm>
            <a:off x="2608509" y="1126902"/>
            <a:ext cx="1515235" cy="584775"/>
          </a:xfrm>
          <a:prstGeom prst="rect">
            <a:avLst/>
          </a:prstGeom>
          <a:noFill/>
        </p:spPr>
        <p:txBody>
          <a:bodyPr wrap="square" rtlCol="0">
            <a:spAutoFit/>
          </a:bodyPr>
          <a:lstStyle/>
          <a:p>
            <a:r>
              <a:rPr lang="es-CO" sz="3200" b="1" dirty="0">
                <a:solidFill>
                  <a:schemeClr val="tx1">
                    <a:lumMod val="85000"/>
                    <a:lumOff val="15000"/>
                  </a:schemeClr>
                </a:solidFill>
                <a:ea typeface="Cambria Math" panose="02040503050406030204" pitchFamily="18" charset="0"/>
                <a:cs typeface="Segoe UI" panose="020B0502040204020203" pitchFamily="34" charset="0"/>
              </a:rPr>
              <a:t>Logros</a:t>
            </a:r>
            <a:endParaRPr lang="es-ES" sz="3200" dirty="0">
              <a:solidFill>
                <a:schemeClr val="tx1">
                  <a:lumMod val="85000"/>
                  <a:lumOff val="15000"/>
                </a:schemeClr>
              </a:solidFill>
              <a:ea typeface="Cambria Math" panose="02040503050406030204" pitchFamily="18" charset="0"/>
              <a:cs typeface="Segoe UI" panose="020B0502040204020203" pitchFamily="34" charset="0"/>
            </a:endParaRPr>
          </a:p>
        </p:txBody>
      </p:sp>
      <p:pic>
        <p:nvPicPr>
          <p:cNvPr id="22" name="Imagen 21">
            <a:extLst>
              <a:ext uri="{FF2B5EF4-FFF2-40B4-BE49-F238E27FC236}">
                <a16:creationId xmlns:a16="http://schemas.microsoft.com/office/drawing/2014/main" id="{3D76B371-65C5-48EF-B723-A21584554BA7}"/>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090732" y="4700208"/>
            <a:ext cx="360000" cy="360000"/>
          </a:xfrm>
          <a:prstGeom prst="rect">
            <a:avLst/>
          </a:prstGeom>
        </p:spPr>
      </p:pic>
      <p:sp>
        <p:nvSpPr>
          <p:cNvPr id="23" name="Rectángulo redondeado 57">
            <a:extLst>
              <a:ext uri="{FF2B5EF4-FFF2-40B4-BE49-F238E27FC236}">
                <a16:creationId xmlns:a16="http://schemas.microsoft.com/office/drawing/2014/main" id="{A52337F8-F842-4EC1-A62A-9F2E3F914222}"/>
              </a:ext>
            </a:extLst>
          </p:cNvPr>
          <p:cNvSpPr/>
          <p:nvPr/>
        </p:nvSpPr>
        <p:spPr>
          <a:xfrm>
            <a:off x="1090732" y="1913986"/>
            <a:ext cx="4979168" cy="813923"/>
          </a:xfrm>
          <a:prstGeom prst="roundRect">
            <a:avLst/>
          </a:prstGeom>
          <a:solidFill>
            <a:sysClr val="window" lastClr="FFFFFF">
              <a:lumMod val="95000"/>
            </a:sysClr>
          </a:solidFill>
          <a:ln w="25400" cap="flat" cmpd="sng" algn="ctr">
            <a:solidFill>
              <a:sysClr val="window" lastClr="FFFFFF">
                <a:lumMod val="7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 desatanca en el pilar SALUD: Buenos indicadores en Comunidad en salud y Médicos generales </a:t>
            </a:r>
            <a:endParaRPr kumimoji="0" lang="es-CO"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ángulo redondeado 58">
            <a:extLst>
              <a:ext uri="{FF2B5EF4-FFF2-40B4-BE49-F238E27FC236}">
                <a16:creationId xmlns:a16="http://schemas.microsoft.com/office/drawing/2014/main" id="{0BEAE959-4FBA-448E-8C40-1BF171450BD3}"/>
              </a:ext>
            </a:extLst>
          </p:cNvPr>
          <p:cNvSpPr/>
          <p:nvPr/>
        </p:nvSpPr>
        <p:spPr>
          <a:xfrm>
            <a:off x="1088644" y="3930868"/>
            <a:ext cx="4979168" cy="742734"/>
          </a:xfrm>
          <a:prstGeom prst="roundRect">
            <a:avLst/>
          </a:prstGeom>
          <a:solidFill>
            <a:sysClr val="window" lastClr="FFFFFF">
              <a:lumMod val="95000"/>
            </a:sysClr>
          </a:solidFill>
          <a:ln w="25400" cap="flat" cmpd="sng" algn="ctr">
            <a:solidFill>
              <a:sysClr val="window" lastClr="FFFFFF">
                <a:lumMod val="7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Mejora significativa para Pilar de Entorno para los Negocios entre 2022-2023, avanzando 12 posiciones</a:t>
            </a:r>
            <a:endParaRPr kumimoji="0" lang="es-CO"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ctángulo redondeado 59">
            <a:extLst>
              <a:ext uri="{FF2B5EF4-FFF2-40B4-BE49-F238E27FC236}">
                <a16:creationId xmlns:a16="http://schemas.microsoft.com/office/drawing/2014/main" id="{BB1A344A-3FB2-477B-9BAA-492C16F74FCC}"/>
              </a:ext>
            </a:extLst>
          </p:cNvPr>
          <p:cNvSpPr/>
          <p:nvPr/>
        </p:nvSpPr>
        <p:spPr>
          <a:xfrm>
            <a:off x="1100359" y="2922427"/>
            <a:ext cx="4979168" cy="813923"/>
          </a:xfrm>
          <a:prstGeom prst="roundRect">
            <a:avLst/>
          </a:prstGeom>
          <a:solidFill>
            <a:sysClr val="window" lastClr="FFFFFF">
              <a:lumMod val="95000"/>
            </a:sysClr>
          </a:solidFill>
          <a:ln w="25400" cap="flat" cmpd="sng" algn="ctr">
            <a:solidFill>
              <a:sysClr val="window" lastClr="FFFFFF">
                <a:lumMod val="7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Destacados en buenas prácticas en el pilar de E</a:t>
            </a:r>
            <a:r>
              <a:rPr kumimoji="0" lang="es-E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DUCACIÓN BÁSICA Y MEDIA (Posición 6 de 32)</a:t>
            </a:r>
            <a:r>
              <a:rPr kumimoji="0" lang="es-CO"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p>
        </p:txBody>
      </p:sp>
      <p:sp>
        <p:nvSpPr>
          <p:cNvPr id="26" name="Rectángulo redondeado 59">
            <a:extLst>
              <a:ext uri="{FF2B5EF4-FFF2-40B4-BE49-F238E27FC236}">
                <a16:creationId xmlns:a16="http://schemas.microsoft.com/office/drawing/2014/main" id="{565EE51C-4999-4F78-8E39-F40FD8920021}"/>
              </a:ext>
            </a:extLst>
          </p:cNvPr>
          <p:cNvSpPr/>
          <p:nvPr/>
        </p:nvSpPr>
        <p:spPr>
          <a:xfrm>
            <a:off x="1088644" y="4868120"/>
            <a:ext cx="4979168" cy="1007205"/>
          </a:xfrm>
          <a:prstGeom prst="roundRect">
            <a:avLst/>
          </a:prstGeom>
          <a:solidFill>
            <a:sysClr val="window" lastClr="FFFFFF">
              <a:lumMod val="95000"/>
            </a:sysClr>
          </a:solidFill>
          <a:ln w="25400" cap="flat" cmpd="sng" algn="ctr">
            <a:solidFill>
              <a:sysClr val="window" lastClr="FFFFFF">
                <a:lumMod val="7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INFRAESTRUCTURA: Mejor posición en cobertura efectiva de gas natural, Puesto 8/32 en Costo de transporte a mercado interno. </a:t>
            </a:r>
            <a:endParaRPr kumimoji="0" lang="es-CO"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Rectángulo redondeado 58">
            <a:extLst>
              <a:ext uri="{FF2B5EF4-FFF2-40B4-BE49-F238E27FC236}">
                <a16:creationId xmlns:a16="http://schemas.microsoft.com/office/drawing/2014/main" id="{898281A5-4424-42FE-83B1-E0E28C7CE7E1}"/>
              </a:ext>
            </a:extLst>
          </p:cNvPr>
          <p:cNvSpPr/>
          <p:nvPr/>
        </p:nvSpPr>
        <p:spPr>
          <a:xfrm>
            <a:off x="6393526" y="2764392"/>
            <a:ext cx="5289452" cy="750180"/>
          </a:xfrm>
          <a:prstGeom prst="roundRect">
            <a:avLst/>
          </a:prstGeom>
          <a:solidFill>
            <a:sysClr val="window" lastClr="FFFFFF">
              <a:lumMod val="95000"/>
            </a:sysClr>
          </a:solidFill>
          <a:ln w="25400" cap="flat" cmpd="sng" algn="ctr">
            <a:solidFill>
              <a:sysClr val="window" lastClr="FFFFFF">
                <a:lumMod val="75000"/>
              </a:sys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INFRAESTUCTURA: Posición 31/32 en Costo de energía eléctrica</a:t>
            </a:r>
            <a:endParaRPr kumimoji="0" lang="es-CO"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CuadroTexto 27">
            <a:extLst>
              <a:ext uri="{FF2B5EF4-FFF2-40B4-BE49-F238E27FC236}">
                <a16:creationId xmlns:a16="http://schemas.microsoft.com/office/drawing/2014/main" id="{C1AC7FA7-3FE2-4F1E-9940-1FD5F35399E8}"/>
              </a:ext>
            </a:extLst>
          </p:cNvPr>
          <p:cNvSpPr txBox="1"/>
          <p:nvPr/>
        </p:nvSpPr>
        <p:spPr>
          <a:xfrm>
            <a:off x="8390667" y="1089809"/>
            <a:ext cx="1293082" cy="584775"/>
          </a:xfrm>
          <a:prstGeom prst="rect">
            <a:avLst/>
          </a:prstGeom>
          <a:noFill/>
        </p:spPr>
        <p:txBody>
          <a:bodyPr wrap="square" rtlCol="0">
            <a:spAutoFit/>
          </a:bodyPr>
          <a:lstStyle/>
          <a:p>
            <a:r>
              <a:rPr lang="es-CO" sz="3200" b="1" dirty="0">
                <a:solidFill>
                  <a:schemeClr val="tx1">
                    <a:lumMod val="85000"/>
                    <a:lumOff val="15000"/>
                  </a:schemeClr>
                </a:solidFill>
                <a:ea typeface="Cambria Math" panose="02040503050406030204" pitchFamily="18" charset="0"/>
                <a:cs typeface="Segoe UI" panose="020B0502040204020203" pitchFamily="34" charset="0"/>
              </a:rPr>
              <a:t>Retos</a:t>
            </a:r>
            <a:endParaRPr lang="es-ES" sz="3200" dirty="0">
              <a:solidFill>
                <a:schemeClr val="tx1">
                  <a:lumMod val="85000"/>
                  <a:lumOff val="15000"/>
                </a:schemeClr>
              </a:solidFill>
              <a:ea typeface="Cambria Math" panose="02040503050406030204" pitchFamily="18" charset="0"/>
              <a:cs typeface="Segoe UI" panose="020B0502040204020203" pitchFamily="34" charset="0"/>
            </a:endParaRPr>
          </a:p>
        </p:txBody>
      </p:sp>
      <p:sp>
        <p:nvSpPr>
          <p:cNvPr id="29" name="14 CuadroTexto">
            <a:extLst>
              <a:ext uri="{FF2B5EF4-FFF2-40B4-BE49-F238E27FC236}">
                <a16:creationId xmlns:a16="http://schemas.microsoft.com/office/drawing/2014/main" id="{8FAD5EE0-0F19-40A5-9DBD-2D866B22709D}"/>
              </a:ext>
            </a:extLst>
          </p:cNvPr>
          <p:cNvSpPr txBox="1"/>
          <p:nvPr/>
        </p:nvSpPr>
        <p:spPr>
          <a:xfrm>
            <a:off x="2098506" y="562398"/>
            <a:ext cx="8227180" cy="553998"/>
          </a:xfrm>
          <a:prstGeom prst="rect">
            <a:avLst/>
          </a:prstGeom>
          <a:noFill/>
        </p:spPr>
        <p:txBody>
          <a:bodyPr wrap="square">
            <a:spAutoFit/>
          </a:bodyPr>
          <a:lstStyle/>
          <a:p>
            <a:pPr>
              <a:defRPr/>
            </a:pPr>
            <a:r>
              <a:rPr lang="es-CO" sz="3000" b="1" dirty="0">
                <a:solidFill>
                  <a:srgbClr val="C00000"/>
                </a:solidFill>
                <a:latin typeface="Arial" panose="020B0604020202020204" pitchFamily="34" charset="0"/>
                <a:ea typeface="Ebrima" panose="02000000000000000000" pitchFamily="2" charset="0"/>
                <a:cs typeface="Arial" panose="020B0604020202020204" pitchFamily="34" charset="0"/>
              </a:rPr>
              <a:t>Índice de Competitividad de Ciudades 2022</a:t>
            </a:r>
          </a:p>
        </p:txBody>
      </p:sp>
    </p:spTree>
    <p:extLst>
      <p:ext uri="{BB962C8B-B14F-4D97-AF65-F5344CB8AC3E}">
        <p14:creationId xmlns:p14="http://schemas.microsoft.com/office/powerpoint/2010/main" val="538372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exto&#10;&#10;Descripción generada automáticamente con confianza media">
            <a:extLst>
              <a:ext uri="{FF2B5EF4-FFF2-40B4-BE49-F238E27FC236}">
                <a16:creationId xmlns:a16="http://schemas.microsoft.com/office/drawing/2014/main" id="{E1484F73-F0AA-6F2D-89FB-C2120A7C22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A89703F-CAE0-8BB1-2103-4E11DF49A1DB}"/>
              </a:ext>
            </a:extLst>
          </p:cNvPr>
          <p:cNvSpPr txBox="1"/>
          <p:nvPr/>
        </p:nvSpPr>
        <p:spPr>
          <a:xfrm>
            <a:off x="2561640" y="2071121"/>
            <a:ext cx="7707775" cy="2154436"/>
          </a:xfrm>
          <a:prstGeom prst="rect">
            <a:avLst/>
          </a:prstGeom>
          <a:noFill/>
        </p:spPr>
        <p:txBody>
          <a:bodyPr wrap="square" rtlCol="0">
            <a:spAutoFit/>
          </a:bodyPr>
          <a:lstStyle/>
          <a:p>
            <a:pPr algn="ctr" fontAlgn="base"/>
            <a:r>
              <a:rPr lang="es-CO" sz="5400" dirty="0">
                <a:solidFill>
                  <a:srgbClr val="202124"/>
                </a:solidFill>
                <a:latin typeface="Google Sans"/>
              </a:rPr>
              <a:t>SEGURIDAD Y</a:t>
            </a:r>
          </a:p>
          <a:p>
            <a:pPr algn="ctr" fontAlgn="base"/>
            <a:r>
              <a:rPr lang="es-CO" sz="8000" b="1" dirty="0">
                <a:solidFill>
                  <a:srgbClr val="202124"/>
                </a:solidFill>
                <a:latin typeface="Google Sans"/>
              </a:rPr>
              <a:t> CONVIVENCIA </a:t>
            </a:r>
          </a:p>
        </p:txBody>
      </p:sp>
    </p:spTree>
    <p:extLst>
      <p:ext uri="{BB962C8B-B14F-4D97-AF65-F5344CB8AC3E}">
        <p14:creationId xmlns:p14="http://schemas.microsoft.com/office/powerpoint/2010/main" val="1533777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972B2BE7-065E-66D5-EA76-C8AC3C7AE1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9" name="CuadroTexto 48">
            <a:extLst>
              <a:ext uri="{FF2B5EF4-FFF2-40B4-BE49-F238E27FC236}">
                <a16:creationId xmlns:a16="http://schemas.microsoft.com/office/drawing/2014/main" id="{CDBE576C-2A80-416E-9FFD-2650799A63A3}"/>
              </a:ext>
            </a:extLst>
          </p:cNvPr>
          <p:cNvSpPr txBox="1"/>
          <p:nvPr/>
        </p:nvSpPr>
        <p:spPr>
          <a:xfrm>
            <a:off x="683323" y="448791"/>
            <a:ext cx="9417279" cy="523220"/>
          </a:xfrm>
          <a:prstGeom prst="rect">
            <a:avLst/>
          </a:prstGeom>
          <a:noFill/>
        </p:spPr>
        <p:txBody>
          <a:bodyPr wrap="square" rtlCol="0">
            <a:spAutoFit/>
          </a:bodyPr>
          <a:lstStyle/>
          <a:p>
            <a:r>
              <a:rPr lang="es-CO" sz="2800" b="1" dirty="0">
                <a:solidFill>
                  <a:srgbClr val="C00000"/>
                </a:solidFill>
                <a:latin typeface="Arial" panose="020B0604020202020204" pitchFamily="34" charset="0"/>
                <a:cs typeface="Arial" panose="020B0604020202020204" pitchFamily="34" charset="0"/>
              </a:rPr>
              <a:t>Hurto a Personas Ciudades Capitales 2022</a:t>
            </a:r>
          </a:p>
        </p:txBody>
      </p:sp>
      <p:graphicFrame>
        <p:nvGraphicFramePr>
          <p:cNvPr id="50" name="Gráfico 49">
            <a:extLst>
              <a:ext uri="{FF2B5EF4-FFF2-40B4-BE49-F238E27FC236}">
                <a16:creationId xmlns:a16="http://schemas.microsoft.com/office/drawing/2014/main" id="{AA7C6F7A-C0FB-4E2B-9B47-C0C407BD8C9F}"/>
              </a:ext>
            </a:extLst>
          </p:cNvPr>
          <p:cNvGraphicFramePr/>
          <p:nvPr>
            <p:extLst>
              <p:ext uri="{D42A27DB-BD31-4B8C-83A1-F6EECF244321}">
                <p14:modId xmlns:p14="http://schemas.microsoft.com/office/powerpoint/2010/main" val="3752244437"/>
              </p:ext>
            </p:extLst>
          </p:nvPr>
        </p:nvGraphicFramePr>
        <p:xfrm>
          <a:off x="683323" y="1586150"/>
          <a:ext cx="10825354" cy="4903966"/>
        </p:xfrm>
        <a:graphic>
          <a:graphicData uri="http://schemas.openxmlformats.org/drawingml/2006/chart">
            <c:chart xmlns:c="http://schemas.openxmlformats.org/drawingml/2006/chart" xmlns:r="http://schemas.openxmlformats.org/officeDocument/2006/relationships" r:id="rId5"/>
          </a:graphicData>
        </a:graphic>
      </p:graphicFrame>
      <p:sp>
        <p:nvSpPr>
          <p:cNvPr id="51" name="CuadroTexto 50">
            <a:extLst>
              <a:ext uri="{FF2B5EF4-FFF2-40B4-BE49-F238E27FC236}">
                <a16:creationId xmlns:a16="http://schemas.microsoft.com/office/drawing/2014/main" id="{F9A7B580-3163-4AFD-BF39-07F4471975B6}"/>
              </a:ext>
            </a:extLst>
          </p:cNvPr>
          <p:cNvSpPr txBox="1"/>
          <p:nvPr/>
        </p:nvSpPr>
        <p:spPr>
          <a:xfrm>
            <a:off x="683323" y="878970"/>
            <a:ext cx="4356514" cy="400110"/>
          </a:xfrm>
          <a:prstGeom prst="rect">
            <a:avLst/>
          </a:prstGeom>
          <a:noFill/>
        </p:spPr>
        <p:txBody>
          <a:bodyPr wrap="none" rtlCol="0">
            <a:spAutoFit/>
          </a:bodyPr>
          <a:lstStyle/>
          <a:p>
            <a:r>
              <a:rPr lang="es-ES" sz="2000" dirty="0"/>
              <a:t>Denuncias por cada 100.000 habitantes.</a:t>
            </a:r>
            <a:endParaRPr lang="es-CO" sz="2000" dirty="0"/>
          </a:p>
        </p:txBody>
      </p:sp>
      <p:sp>
        <p:nvSpPr>
          <p:cNvPr id="52" name="CuadroTexto 51">
            <a:extLst>
              <a:ext uri="{FF2B5EF4-FFF2-40B4-BE49-F238E27FC236}">
                <a16:creationId xmlns:a16="http://schemas.microsoft.com/office/drawing/2014/main" id="{F7F531AC-7D65-458A-B5AF-6512E447F69B}"/>
              </a:ext>
            </a:extLst>
          </p:cNvPr>
          <p:cNvSpPr txBox="1"/>
          <p:nvPr/>
        </p:nvSpPr>
        <p:spPr>
          <a:xfrm rot="10800000" flipV="1">
            <a:off x="1824224" y="6009099"/>
            <a:ext cx="2289994" cy="400110"/>
          </a:xfrm>
          <a:prstGeom prst="rect">
            <a:avLst/>
          </a:prstGeom>
          <a:noFill/>
        </p:spPr>
        <p:txBody>
          <a:bodyPr wrap="square" rtlCol="0">
            <a:spAutoFit/>
          </a:bodyPr>
          <a:lstStyle>
            <a:defPPr>
              <a:defRPr lang="es-MX"/>
            </a:defPPr>
            <a:lvl1pPr algn="ctr">
              <a:defRPr sz="1200">
                <a:solidFill>
                  <a:schemeClr val="tx1">
                    <a:lumMod val="50000"/>
                    <a:lumOff val="50000"/>
                  </a:schemeClr>
                </a:solidFill>
                <a:latin typeface="Corbel" panose="020B0503020204020204" pitchFamily="34" charset="0"/>
              </a:defRPr>
            </a:lvl1pPr>
          </a:lstStyle>
          <a:p>
            <a:pPr algn="l"/>
            <a:r>
              <a:rPr lang="es-CO" sz="1000" dirty="0">
                <a:solidFill>
                  <a:srgbClr val="343434"/>
                </a:solidFill>
                <a:latin typeface="Arial" panose="020B0604020202020204" pitchFamily="34" charset="0"/>
                <a:ea typeface="Ebrima" panose="02000000000000000000" pitchFamily="2" charset="0"/>
                <a:cs typeface="Arial" panose="020B0604020202020204" pitchFamily="34" charset="0"/>
              </a:rPr>
              <a:t>Fuente: Policía Nacional, Estadística Delictiva/DANE / Cálculos: CCC</a:t>
            </a:r>
            <a:endParaRPr lang="es-MX" sz="1000" dirty="0">
              <a:solidFill>
                <a:srgbClr val="343434"/>
              </a:solidFill>
              <a:latin typeface="Arial" panose="020B0604020202020204" pitchFamily="34" charset="0"/>
              <a:ea typeface="Ebrima" panose="02000000000000000000" pitchFamily="2" charset="0"/>
              <a:cs typeface="Arial" panose="020B0604020202020204" pitchFamily="34" charset="0"/>
            </a:endParaRPr>
          </a:p>
        </p:txBody>
      </p:sp>
      <p:sp>
        <p:nvSpPr>
          <p:cNvPr id="53" name="CuadroTexto 52">
            <a:extLst>
              <a:ext uri="{FF2B5EF4-FFF2-40B4-BE49-F238E27FC236}">
                <a16:creationId xmlns:a16="http://schemas.microsoft.com/office/drawing/2014/main" id="{DF71A69A-78E0-47F1-B364-0F39490C6C07}"/>
              </a:ext>
            </a:extLst>
          </p:cNvPr>
          <p:cNvSpPr txBox="1"/>
          <p:nvPr/>
        </p:nvSpPr>
        <p:spPr>
          <a:xfrm>
            <a:off x="7287065" y="1586150"/>
            <a:ext cx="4037210" cy="923330"/>
          </a:xfrm>
          <a:prstGeom prst="rect">
            <a:avLst/>
          </a:prstGeom>
          <a:noFill/>
        </p:spPr>
        <p:txBody>
          <a:bodyPr wrap="square" rtlCol="0">
            <a:spAutoFit/>
          </a:bodyPr>
          <a:lstStyle/>
          <a:p>
            <a:pPr algn="just"/>
            <a:r>
              <a:rPr lang="es-ES"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Yopal presentó la tasa de hurtos a persona más alta entre las ciudades capitales durante 2022.</a:t>
            </a:r>
          </a:p>
        </p:txBody>
      </p:sp>
    </p:spTree>
    <p:extLst>
      <p:ext uri="{BB962C8B-B14F-4D97-AF65-F5344CB8AC3E}">
        <p14:creationId xmlns:p14="http://schemas.microsoft.com/office/powerpoint/2010/main" val="1977687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850880EA-277D-CEF7-5DD6-48CF3C6FA2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9" name="CuadroTexto 48">
            <a:extLst>
              <a:ext uri="{FF2B5EF4-FFF2-40B4-BE49-F238E27FC236}">
                <a16:creationId xmlns:a16="http://schemas.microsoft.com/office/drawing/2014/main" id="{CDBE576C-2A80-416E-9FFD-2650799A63A3}"/>
              </a:ext>
            </a:extLst>
          </p:cNvPr>
          <p:cNvSpPr txBox="1"/>
          <p:nvPr/>
        </p:nvSpPr>
        <p:spPr>
          <a:xfrm>
            <a:off x="683323" y="448791"/>
            <a:ext cx="9417279" cy="523220"/>
          </a:xfrm>
          <a:prstGeom prst="rect">
            <a:avLst/>
          </a:prstGeom>
          <a:noFill/>
        </p:spPr>
        <p:txBody>
          <a:bodyPr wrap="square" rtlCol="0">
            <a:spAutoFit/>
          </a:bodyPr>
          <a:lstStyle/>
          <a:p>
            <a:r>
              <a:rPr lang="es-CO" sz="2800" b="1" dirty="0">
                <a:solidFill>
                  <a:srgbClr val="C00000"/>
                </a:solidFill>
                <a:latin typeface="Arial" panose="020B0604020202020204" pitchFamily="34" charset="0"/>
                <a:cs typeface="Arial" panose="020B0604020202020204" pitchFamily="34" charset="0"/>
              </a:rPr>
              <a:t>Hurto a Comercio Ciudades Capitales 2022</a:t>
            </a:r>
          </a:p>
        </p:txBody>
      </p:sp>
      <p:graphicFrame>
        <p:nvGraphicFramePr>
          <p:cNvPr id="50" name="Gráfico 49">
            <a:extLst>
              <a:ext uri="{FF2B5EF4-FFF2-40B4-BE49-F238E27FC236}">
                <a16:creationId xmlns:a16="http://schemas.microsoft.com/office/drawing/2014/main" id="{AA7C6F7A-C0FB-4E2B-9B47-C0C407BD8C9F}"/>
              </a:ext>
            </a:extLst>
          </p:cNvPr>
          <p:cNvGraphicFramePr/>
          <p:nvPr>
            <p:extLst>
              <p:ext uri="{D42A27DB-BD31-4B8C-83A1-F6EECF244321}">
                <p14:modId xmlns:p14="http://schemas.microsoft.com/office/powerpoint/2010/main" val="4200299566"/>
              </p:ext>
            </p:extLst>
          </p:nvPr>
        </p:nvGraphicFramePr>
        <p:xfrm>
          <a:off x="683323" y="1230571"/>
          <a:ext cx="10825354" cy="4903966"/>
        </p:xfrm>
        <a:graphic>
          <a:graphicData uri="http://schemas.openxmlformats.org/drawingml/2006/chart">
            <c:chart xmlns:c="http://schemas.openxmlformats.org/drawingml/2006/chart" xmlns:r="http://schemas.openxmlformats.org/officeDocument/2006/relationships" r:id="rId5"/>
          </a:graphicData>
        </a:graphic>
      </p:graphicFrame>
      <p:sp>
        <p:nvSpPr>
          <p:cNvPr id="51" name="CuadroTexto 50">
            <a:extLst>
              <a:ext uri="{FF2B5EF4-FFF2-40B4-BE49-F238E27FC236}">
                <a16:creationId xmlns:a16="http://schemas.microsoft.com/office/drawing/2014/main" id="{F9A7B580-3163-4AFD-BF39-07F4471975B6}"/>
              </a:ext>
            </a:extLst>
          </p:cNvPr>
          <p:cNvSpPr txBox="1"/>
          <p:nvPr/>
        </p:nvSpPr>
        <p:spPr>
          <a:xfrm>
            <a:off x="683323" y="955898"/>
            <a:ext cx="4356514" cy="400110"/>
          </a:xfrm>
          <a:prstGeom prst="rect">
            <a:avLst/>
          </a:prstGeom>
          <a:noFill/>
        </p:spPr>
        <p:txBody>
          <a:bodyPr wrap="none" rtlCol="0">
            <a:spAutoFit/>
          </a:bodyPr>
          <a:lstStyle/>
          <a:p>
            <a:r>
              <a:rPr lang="es-ES" sz="2000" dirty="0"/>
              <a:t>Denuncias por cada 100.000 habitantes.</a:t>
            </a:r>
            <a:endParaRPr lang="es-CO" sz="2000" dirty="0"/>
          </a:p>
        </p:txBody>
      </p:sp>
      <p:sp>
        <p:nvSpPr>
          <p:cNvPr id="52" name="CuadroTexto 51">
            <a:extLst>
              <a:ext uri="{FF2B5EF4-FFF2-40B4-BE49-F238E27FC236}">
                <a16:creationId xmlns:a16="http://schemas.microsoft.com/office/drawing/2014/main" id="{F7F531AC-7D65-458A-B5AF-6512E447F69B}"/>
              </a:ext>
            </a:extLst>
          </p:cNvPr>
          <p:cNvSpPr txBox="1"/>
          <p:nvPr/>
        </p:nvSpPr>
        <p:spPr>
          <a:xfrm rot="10800000" flipV="1">
            <a:off x="980163" y="6009099"/>
            <a:ext cx="2289994" cy="400110"/>
          </a:xfrm>
          <a:prstGeom prst="rect">
            <a:avLst/>
          </a:prstGeom>
          <a:noFill/>
        </p:spPr>
        <p:txBody>
          <a:bodyPr wrap="square" rtlCol="0">
            <a:spAutoFit/>
          </a:bodyPr>
          <a:lstStyle>
            <a:defPPr>
              <a:defRPr lang="es-MX"/>
            </a:defPPr>
            <a:lvl1pPr algn="ctr">
              <a:defRPr sz="1200">
                <a:solidFill>
                  <a:schemeClr val="tx1">
                    <a:lumMod val="50000"/>
                    <a:lumOff val="50000"/>
                  </a:schemeClr>
                </a:solidFill>
                <a:latin typeface="Corbel" panose="020B0503020204020204" pitchFamily="34" charset="0"/>
              </a:defRPr>
            </a:lvl1pPr>
          </a:lstStyle>
          <a:p>
            <a:pPr algn="l"/>
            <a:r>
              <a:rPr lang="es-CO" sz="1000" dirty="0">
                <a:solidFill>
                  <a:srgbClr val="343434"/>
                </a:solidFill>
                <a:latin typeface="Arial" panose="020B0604020202020204" pitchFamily="34" charset="0"/>
                <a:ea typeface="Ebrima" panose="02000000000000000000" pitchFamily="2" charset="0"/>
                <a:cs typeface="Arial" panose="020B0604020202020204" pitchFamily="34" charset="0"/>
              </a:rPr>
              <a:t>Fuente: Policía Nacional, Estadística Delictiva/DANE / Cálculos: CCC</a:t>
            </a:r>
            <a:endParaRPr lang="es-MX" sz="1000" dirty="0">
              <a:solidFill>
                <a:srgbClr val="343434"/>
              </a:solidFill>
              <a:latin typeface="Arial" panose="020B0604020202020204" pitchFamily="34" charset="0"/>
              <a:ea typeface="Ebrima" panose="02000000000000000000" pitchFamily="2" charset="0"/>
              <a:cs typeface="Arial" panose="020B0604020202020204" pitchFamily="34" charset="0"/>
            </a:endParaRPr>
          </a:p>
        </p:txBody>
      </p:sp>
      <p:sp>
        <p:nvSpPr>
          <p:cNvPr id="53" name="CuadroTexto 52">
            <a:extLst>
              <a:ext uri="{FF2B5EF4-FFF2-40B4-BE49-F238E27FC236}">
                <a16:creationId xmlns:a16="http://schemas.microsoft.com/office/drawing/2014/main" id="{DF71A69A-78E0-47F1-B364-0F39490C6C07}"/>
              </a:ext>
            </a:extLst>
          </p:cNvPr>
          <p:cNvSpPr txBox="1"/>
          <p:nvPr/>
        </p:nvSpPr>
        <p:spPr>
          <a:xfrm>
            <a:off x="7357403" y="1738726"/>
            <a:ext cx="4013603" cy="923330"/>
          </a:xfrm>
          <a:prstGeom prst="rect">
            <a:avLst/>
          </a:prstGeom>
          <a:noFill/>
        </p:spPr>
        <p:txBody>
          <a:bodyPr wrap="square" rtlCol="0">
            <a:spAutoFit/>
          </a:bodyPr>
          <a:lstStyle/>
          <a:p>
            <a:pPr algn="just"/>
            <a:r>
              <a:rPr lang="es-ES"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Yopal ocupó la </a:t>
            </a:r>
            <a:r>
              <a:rPr lang="es-ES" b="1"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OCTAVA</a:t>
            </a:r>
            <a:r>
              <a:rPr lang="es-ES"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 en tasa de hurtos a comercio entre las ciudades capitales durante 2022.</a:t>
            </a:r>
          </a:p>
        </p:txBody>
      </p:sp>
    </p:spTree>
    <p:extLst>
      <p:ext uri="{BB962C8B-B14F-4D97-AF65-F5344CB8AC3E}">
        <p14:creationId xmlns:p14="http://schemas.microsoft.com/office/powerpoint/2010/main" val="462274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Texto&#10;&#10;Descripción generada automáticamente con confianza media">
            <a:extLst>
              <a:ext uri="{FF2B5EF4-FFF2-40B4-BE49-F238E27FC236}">
                <a16:creationId xmlns:a16="http://schemas.microsoft.com/office/drawing/2014/main" id="{9DA122FE-625B-1125-EFB1-E11048FBCF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8" name="Grupo 57"/>
          <p:cNvGrpSpPr/>
          <p:nvPr/>
        </p:nvGrpSpPr>
        <p:grpSpPr>
          <a:xfrm>
            <a:off x="3343999" y="1742420"/>
            <a:ext cx="6154146" cy="4223625"/>
            <a:chOff x="6845345" y="1587859"/>
            <a:chExt cx="4680000" cy="3010252"/>
          </a:xfrm>
          <a:solidFill>
            <a:schemeClr val="bg1"/>
          </a:solidFill>
        </p:grpSpPr>
        <p:sp>
          <p:nvSpPr>
            <p:cNvPr id="26" name="Freeform 290"/>
            <p:cNvSpPr>
              <a:spLocks/>
            </p:cNvSpPr>
            <p:nvPr/>
          </p:nvSpPr>
          <p:spPr bwMode="auto">
            <a:xfrm>
              <a:off x="6845345" y="3657403"/>
              <a:ext cx="384121" cy="619297"/>
            </a:xfrm>
            <a:custGeom>
              <a:avLst/>
              <a:gdLst>
                <a:gd name="T0" fmla="*/ 22 w 49"/>
                <a:gd name="T1" fmla="*/ 34 h 79"/>
                <a:gd name="T2" fmla="*/ 21 w 49"/>
                <a:gd name="T3" fmla="*/ 15 h 79"/>
                <a:gd name="T4" fmla="*/ 22 w 49"/>
                <a:gd name="T5" fmla="*/ 2 h 79"/>
                <a:gd name="T6" fmla="*/ 15 w 49"/>
                <a:gd name="T7" fmla="*/ 0 h 79"/>
                <a:gd name="T8" fmla="*/ 11 w 49"/>
                <a:gd name="T9" fmla="*/ 6 h 79"/>
                <a:gd name="T10" fmla="*/ 2 w 49"/>
                <a:gd name="T11" fmla="*/ 22 h 79"/>
                <a:gd name="T12" fmla="*/ 0 w 49"/>
                <a:gd name="T13" fmla="*/ 35 h 79"/>
                <a:gd name="T14" fmla="*/ 4 w 49"/>
                <a:gd name="T15" fmla="*/ 50 h 79"/>
                <a:gd name="T16" fmla="*/ 6 w 49"/>
                <a:gd name="T17" fmla="*/ 53 h 79"/>
                <a:gd name="T18" fmla="*/ 27 w 49"/>
                <a:gd name="T19" fmla="*/ 79 h 79"/>
                <a:gd name="T20" fmla="*/ 43 w 49"/>
                <a:gd name="T21" fmla="*/ 60 h 79"/>
                <a:gd name="T22" fmla="*/ 49 w 49"/>
                <a:gd name="T23" fmla="*/ 50 h 79"/>
                <a:gd name="T24" fmla="*/ 32 w 49"/>
                <a:gd name="T25" fmla="*/ 46 h 79"/>
                <a:gd name="T26" fmla="*/ 22 w 49"/>
                <a:gd name="T27" fmla="*/ 34 h 79"/>
                <a:gd name="T28" fmla="*/ 22 w 49"/>
                <a:gd name="T29" fmla="*/ 34 h 79"/>
                <a:gd name="T30" fmla="*/ 22 w 49"/>
                <a:gd name="T31" fmla="*/ 34 h 79"/>
                <a:gd name="T32" fmla="*/ 22 w 49"/>
                <a:gd name="T33" fmla="*/ 34 h 79"/>
                <a:gd name="T34" fmla="*/ 22 w 49"/>
                <a:gd name="T35" fmla="*/ 34 h 79"/>
                <a:gd name="T36" fmla="*/ 22 w 49"/>
                <a:gd name="T37" fmla="*/ 34 h 79"/>
                <a:gd name="T38" fmla="*/ 22 w 49"/>
                <a:gd name="T39" fmla="*/ 34 h 79"/>
                <a:gd name="T40" fmla="*/ 22 w 49"/>
                <a:gd name="T41" fmla="*/ 34 h 79"/>
                <a:gd name="T42" fmla="*/ 22 w 49"/>
                <a:gd name="T43" fmla="*/ 34 h 79"/>
                <a:gd name="T44" fmla="*/ 22 w 49"/>
                <a:gd name="T45" fmla="*/ 34 h 79"/>
                <a:gd name="T46" fmla="*/ 22 w 49"/>
                <a:gd name="T47" fmla="*/ 34 h 79"/>
                <a:gd name="T48" fmla="*/ 22 w 49"/>
                <a:gd name="T49" fmla="*/ 34 h 79"/>
                <a:gd name="T50" fmla="*/ 22 w 49"/>
                <a:gd name="T51" fmla="*/ 34 h 79"/>
                <a:gd name="T52" fmla="*/ 22 w 49"/>
                <a:gd name="T53" fmla="*/ 34 h 79"/>
                <a:gd name="T54" fmla="*/ 22 w 49"/>
                <a:gd name="T55" fmla="*/ 34 h 79"/>
                <a:gd name="T56" fmla="*/ 22 w 49"/>
                <a:gd name="T57" fmla="*/ 34 h 79"/>
                <a:gd name="T58" fmla="*/ 22 w 49"/>
                <a:gd name="T59" fmla="*/ 34 h 79"/>
                <a:gd name="T60" fmla="*/ 22 w 49"/>
                <a:gd name="T61" fmla="*/ 34 h 79"/>
                <a:gd name="T62" fmla="*/ 22 w 49"/>
                <a:gd name="T63" fmla="*/ 34 h 79"/>
                <a:gd name="T64" fmla="*/ 22 w 49"/>
                <a:gd name="T65" fmla="*/ 34 h 79"/>
                <a:gd name="T66" fmla="*/ 22 w 49"/>
                <a:gd name="T67" fmla="*/ 3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 h="79">
                  <a:moveTo>
                    <a:pt x="22" y="34"/>
                  </a:moveTo>
                  <a:lnTo>
                    <a:pt x="21" y="15"/>
                  </a:lnTo>
                  <a:lnTo>
                    <a:pt x="22" y="2"/>
                  </a:lnTo>
                  <a:lnTo>
                    <a:pt x="15" y="0"/>
                  </a:lnTo>
                  <a:lnTo>
                    <a:pt x="11" y="6"/>
                  </a:lnTo>
                  <a:lnTo>
                    <a:pt x="2" y="22"/>
                  </a:lnTo>
                  <a:lnTo>
                    <a:pt x="0" y="35"/>
                  </a:lnTo>
                  <a:lnTo>
                    <a:pt x="4" y="50"/>
                  </a:lnTo>
                  <a:lnTo>
                    <a:pt x="6" y="53"/>
                  </a:lnTo>
                  <a:lnTo>
                    <a:pt x="27" y="79"/>
                  </a:lnTo>
                  <a:lnTo>
                    <a:pt x="43" y="60"/>
                  </a:lnTo>
                  <a:lnTo>
                    <a:pt x="49" y="50"/>
                  </a:lnTo>
                  <a:lnTo>
                    <a:pt x="32" y="46"/>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close/>
                </a:path>
              </a:pathLst>
            </a:custGeom>
            <a:solidFill>
              <a:srgbClr val="92D050"/>
            </a:solid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dirty="0"/>
            </a:p>
          </p:txBody>
        </p:sp>
        <p:sp>
          <p:nvSpPr>
            <p:cNvPr id="27" name="Freeform 291"/>
            <p:cNvSpPr>
              <a:spLocks/>
            </p:cNvSpPr>
            <p:nvPr/>
          </p:nvSpPr>
          <p:spPr bwMode="auto">
            <a:xfrm>
              <a:off x="6962936" y="3547656"/>
              <a:ext cx="423318" cy="556582"/>
            </a:xfrm>
            <a:custGeom>
              <a:avLst/>
              <a:gdLst>
                <a:gd name="T0" fmla="*/ 7 w 54"/>
                <a:gd name="T1" fmla="*/ 16 h 71"/>
                <a:gd name="T2" fmla="*/ 6 w 54"/>
                <a:gd name="T3" fmla="*/ 29 h 71"/>
                <a:gd name="T4" fmla="*/ 7 w 54"/>
                <a:gd name="T5" fmla="*/ 48 h 71"/>
                <a:gd name="T6" fmla="*/ 17 w 54"/>
                <a:gd name="T7" fmla="*/ 60 h 71"/>
                <a:gd name="T8" fmla="*/ 34 w 54"/>
                <a:gd name="T9" fmla="*/ 64 h 71"/>
                <a:gd name="T10" fmla="*/ 46 w 54"/>
                <a:gd name="T11" fmla="*/ 71 h 71"/>
                <a:gd name="T12" fmla="*/ 54 w 54"/>
                <a:gd name="T13" fmla="*/ 63 h 71"/>
                <a:gd name="T14" fmla="*/ 53 w 54"/>
                <a:gd name="T15" fmla="*/ 47 h 71"/>
                <a:gd name="T16" fmla="*/ 41 w 54"/>
                <a:gd name="T17" fmla="*/ 28 h 71"/>
                <a:gd name="T18" fmla="*/ 36 w 54"/>
                <a:gd name="T19" fmla="*/ 28 h 71"/>
                <a:gd name="T20" fmla="*/ 32 w 54"/>
                <a:gd name="T21" fmla="*/ 15 h 71"/>
                <a:gd name="T22" fmla="*/ 26 w 54"/>
                <a:gd name="T23" fmla="*/ 7 h 71"/>
                <a:gd name="T24" fmla="*/ 21 w 54"/>
                <a:gd name="T25" fmla="*/ 10 h 71"/>
                <a:gd name="T26" fmla="*/ 13 w 54"/>
                <a:gd name="T27" fmla="*/ 0 h 71"/>
                <a:gd name="T28" fmla="*/ 0 w 54"/>
                <a:gd name="T29" fmla="*/ 14 h 71"/>
                <a:gd name="T30" fmla="*/ 7 w 54"/>
                <a:gd name="T31" fmla="*/ 16 h 71"/>
                <a:gd name="T32" fmla="*/ 7 w 54"/>
                <a:gd name="T33" fmla="*/ 16 h 71"/>
                <a:gd name="T34" fmla="*/ 7 w 54"/>
                <a:gd name="T35" fmla="*/ 16 h 71"/>
                <a:gd name="T36" fmla="*/ 7 w 54"/>
                <a:gd name="T37" fmla="*/ 16 h 71"/>
                <a:gd name="T38" fmla="*/ 7 w 54"/>
                <a:gd name="T39" fmla="*/ 16 h 71"/>
                <a:gd name="T40" fmla="*/ 7 w 54"/>
                <a:gd name="T41" fmla="*/ 16 h 71"/>
                <a:gd name="T42" fmla="*/ 7 w 54"/>
                <a:gd name="T43" fmla="*/ 16 h 71"/>
                <a:gd name="T44" fmla="*/ 7 w 54"/>
                <a:gd name="T45" fmla="*/ 16 h 71"/>
                <a:gd name="T46" fmla="*/ 7 w 54"/>
                <a:gd name="T47" fmla="*/ 16 h 71"/>
                <a:gd name="T48" fmla="*/ 7 w 54"/>
                <a:gd name="T49" fmla="*/ 16 h 71"/>
                <a:gd name="T50" fmla="*/ 7 w 54"/>
                <a:gd name="T51" fmla="*/ 16 h 71"/>
                <a:gd name="T52" fmla="*/ 7 w 54"/>
                <a:gd name="T53" fmla="*/ 16 h 71"/>
                <a:gd name="T54" fmla="*/ 7 w 54"/>
                <a:gd name="T55" fmla="*/ 16 h 71"/>
                <a:gd name="T56" fmla="*/ 7 w 54"/>
                <a:gd name="T57" fmla="*/ 16 h 71"/>
                <a:gd name="T58" fmla="*/ 7 w 54"/>
                <a:gd name="T59" fmla="*/ 16 h 71"/>
                <a:gd name="T60" fmla="*/ 7 w 54"/>
                <a:gd name="T61" fmla="*/ 16 h 71"/>
                <a:gd name="T62" fmla="*/ 7 w 54"/>
                <a:gd name="T63" fmla="*/ 16 h 71"/>
                <a:gd name="T64" fmla="*/ 7 w 54"/>
                <a:gd name="T65" fmla="*/ 16 h 71"/>
                <a:gd name="T66" fmla="*/ 7 w 54"/>
                <a:gd name="T67" fmla="*/ 16 h 71"/>
                <a:gd name="T68" fmla="*/ 7 w 54"/>
                <a:gd name="T69" fmla="*/ 16 h 71"/>
                <a:gd name="T70" fmla="*/ 7 w 54"/>
                <a:gd name="T71" fmla="*/ 1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 h="71">
                  <a:moveTo>
                    <a:pt x="7" y="16"/>
                  </a:moveTo>
                  <a:lnTo>
                    <a:pt x="6" y="29"/>
                  </a:lnTo>
                  <a:lnTo>
                    <a:pt x="7" y="48"/>
                  </a:lnTo>
                  <a:lnTo>
                    <a:pt x="17" y="60"/>
                  </a:lnTo>
                  <a:lnTo>
                    <a:pt x="34" y="64"/>
                  </a:lnTo>
                  <a:lnTo>
                    <a:pt x="46" y="71"/>
                  </a:lnTo>
                  <a:lnTo>
                    <a:pt x="54" y="63"/>
                  </a:lnTo>
                  <a:lnTo>
                    <a:pt x="53" y="47"/>
                  </a:lnTo>
                  <a:lnTo>
                    <a:pt x="41" y="28"/>
                  </a:lnTo>
                  <a:lnTo>
                    <a:pt x="36" y="28"/>
                  </a:lnTo>
                  <a:lnTo>
                    <a:pt x="32" y="15"/>
                  </a:lnTo>
                  <a:lnTo>
                    <a:pt x="26" y="7"/>
                  </a:lnTo>
                  <a:lnTo>
                    <a:pt x="21" y="10"/>
                  </a:lnTo>
                  <a:lnTo>
                    <a:pt x="13" y="0"/>
                  </a:lnTo>
                  <a:lnTo>
                    <a:pt x="0" y="14"/>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close/>
                </a:path>
              </a:pathLst>
            </a:custGeom>
            <a:solidFill>
              <a:srgbClr val="FFFF00"/>
            </a:solid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28" name="Freeform 292"/>
            <p:cNvSpPr>
              <a:spLocks/>
            </p:cNvSpPr>
            <p:nvPr/>
          </p:nvSpPr>
          <p:spPr bwMode="auto">
            <a:xfrm>
              <a:off x="6986452" y="3124343"/>
              <a:ext cx="297889" cy="391959"/>
            </a:xfrm>
            <a:custGeom>
              <a:avLst/>
              <a:gdLst>
                <a:gd name="T0" fmla="*/ 3 w 38"/>
                <a:gd name="T1" fmla="*/ 30 h 50"/>
                <a:gd name="T2" fmla="*/ 0 w 38"/>
                <a:gd name="T3" fmla="*/ 45 h 50"/>
                <a:gd name="T4" fmla="*/ 3 w 38"/>
                <a:gd name="T5" fmla="*/ 50 h 50"/>
                <a:gd name="T6" fmla="*/ 6 w 38"/>
                <a:gd name="T7" fmla="*/ 50 h 50"/>
                <a:gd name="T8" fmla="*/ 17 w 38"/>
                <a:gd name="T9" fmla="*/ 39 h 50"/>
                <a:gd name="T10" fmla="*/ 33 w 38"/>
                <a:gd name="T11" fmla="*/ 38 h 50"/>
                <a:gd name="T12" fmla="*/ 38 w 38"/>
                <a:gd name="T13" fmla="*/ 33 h 50"/>
                <a:gd name="T14" fmla="*/ 25 w 38"/>
                <a:gd name="T15" fmla="*/ 29 h 50"/>
                <a:gd name="T16" fmla="*/ 31 w 38"/>
                <a:gd name="T17" fmla="*/ 8 h 50"/>
                <a:gd name="T18" fmla="*/ 28 w 38"/>
                <a:gd name="T19" fmla="*/ 0 h 50"/>
                <a:gd name="T20" fmla="*/ 7 w 38"/>
                <a:gd name="T21" fmla="*/ 17 h 50"/>
                <a:gd name="T22" fmla="*/ 3 w 38"/>
                <a:gd name="T23" fmla="*/ 30 h 50"/>
                <a:gd name="T24" fmla="*/ 3 w 38"/>
                <a:gd name="T25" fmla="*/ 30 h 50"/>
                <a:gd name="T26" fmla="*/ 3 w 38"/>
                <a:gd name="T27" fmla="*/ 30 h 50"/>
                <a:gd name="T28" fmla="*/ 3 w 38"/>
                <a:gd name="T29" fmla="*/ 30 h 50"/>
                <a:gd name="T30" fmla="*/ 3 w 38"/>
                <a:gd name="T31" fmla="*/ 30 h 50"/>
                <a:gd name="T32" fmla="*/ 3 w 38"/>
                <a:gd name="T33" fmla="*/ 30 h 50"/>
                <a:gd name="T34" fmla="*/ 3 w 38"/>
                <a:gd name="T35" fmla="*/ 30 h 50"/>
                <a:gd name="T36" fmla="*/ 3 w 38"/>
                <a:gd name="T37" fmla="*/ 30 h 50"/>
                <a:gd name="T38" fmla="*/ 3 w 38"/>
                <a:gd name="T39" fmla="*/ 30 h 50"/>
                <a:gd name="T40" fmla="*/ 3 w 38"/>
                <a:gd name="T41" fmla="*/ 30 h 50"/>
                <a:gd name="T42" fmla="*/ 3 w 38"/>
                <a:gd name="T43" fmla="*/ 30 h 50"/>
                <a:gd name="T44" fmla="*/ 3 w 38"/>
                <a:gd name="T45" fmla="*/ 30 h 50"/>
                <a:gd name="T46" fmla="*/ 3 w 38"/>
                <a:gd name="T47" fmla="*/ 30 h 50"/>
                <a:gd name="T48" fmla="*/ 3 w 38"/>
                <a:gd name="T49" fmla="*/ 30 h 50"/>
                <a:gd name="T50" fmla="*/ 3 w 38"/>
                <a:gd name="T51" fmla="*/ 30 h 50"/>
                <a:gd name="T52" fmla="*/ 3 w 38"/>
                <a:gd name="T53" fmla="*/ 30 h 50"/>
                <a:gd name="T54" fmla="*/ 3 w 38"/>
                <a:gd name="T55" fmla="*/ 30 h 50"/>
                <a:gd name="T56" fmla="*/ 3 w 38"/>
                <a:gd name="T57" fmla="*/ 30 h 50"/>
                <a:gd name="T58" fmla="*/ 3 w 38"/>
                <a:gd name="T59" fmla="*/ 30 h 50"/>
                <a:gd name="T60" fmla="*/ 3 w 38"/>
                <a:gd name="T61" fmla="*/ 30 h 50"/>
                <a:gd name="T62" fmla="*/ 3 w 38"/>
                <a:gd name="T63"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50">
                  <a:moveTo>
                    <a:pt x="3" y="30"/>
                  </a:moveTo>
                  <a:lnTo>
                    <a:pt x="0" y="45"/>
                  </a:lnTo>
                  <a:lnTo>
                    <a:pt x="3" y="50"/>
                  </a:lnTo>
                  <a:lnTo>
                    <a:pt x="6" y="50"/>
                  </a:lnTo>
                  <a:lnTo>
                    <a:pt x="17" y="39"/>
                  </a:lnTo>
                  <a:lnTo>
                    <a:pt x="33" y="38"/>
                  </a:lnTo>
                  <a:lnTo>
                    <a:pt x="38" y="33"/>
                  </a:lnTo>
                  <a:lnTo>
                    <a:pt x="25" y="29"/>
                  </a:lnTo>
                  <a:lnTo>
                    <a:pt x="31" y="8"/>
                  </a:lnTo>
                  <a:lnTo>
                    <a:pt x="28" y="0"/>
                  </a:lnTo>
                  <a:lnTo>
                    <a:pt x="7" y="17"/>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close/>
                </a:path>
              </a:pathLst>
            </a:custGeom>
            <a:grp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29" name="Freeform 293"/>
            <p:cNvSpPr>
              <a:spLocks/>
            </p:cNvSpPr>
            <p:nvPr/>
          </p:nvSpPr>
          <p:spPr bwMode="auto">
            <a:xfrm>
              <a:off x="7182432" y="3124343"/>
              <a:ext cx="203819" cy="258695"/>
            </a:xfrm>
            <a:custGeom>
              <a:avLst/>
              <a:gdLst>
                <a:gd name="T0" fmla="*/ 0 w 26"/>
                <a:gd name="T1" fmla="*/ 29 h 33"/>
                <a:gd name="T2" fmla="*/ 13 w 26"/>
                <a:gd name="T3" fmla="*/ 33 h 33"/>
                <a:gd name="T4" fmla="*/ 17 w 26"/>
                <a:gd name="T5" fmla="*/ 22 h 33"/>
                <a:gd name="T6" fmla="*/ 26 w 26"/>
                <a:gd name="T7" fmla="*/ 13 h 33"/>
                <a:gd name="T8" fmla="*/ 8 w 26"/>
                <a:gd name="T9" fmla="*/ 0 h 33"/>
                <a:gd name="T10" fmla="*/ 3 w 26"/>
                <a:gd name="T11" fmla="*/ 0 h 33"/>
                <a:gd name="T12" fmla="*/ 6 w 26"/>
                <a:gd name="T13" fmla="*/ 8 h 33"/>
                <a:gd name="T14" fmla="*/ 0 w 26"/>
                <a:gd name="T15" fmla="*/ 29 h 33"/>
                <a:gd name="T16" fmla="*/ 0 w 26"/>
                <a:gd name="T17" fmla="*/ 29 h 33"/>
                <a:gd name="T18" fmla="*/ 0 w 26"/>
                <a:gd name="T19" fmla="*/ 29 h 33"/>
                <a:gd name="T20" fmla="*/ 0 w 26"/>
                <a:gd name="T21" fmla="*/ 29 h 33"/>
                <a:gd name="T22" fmla="*/ 0 w 26"/>
                <a:gd name="T23" fmla="*/ 29 h 33"/>
                <a:gd name="T24" fmla="*/ 0 w 26"/>
                <a:gd name="T25" fmla="*/ 29 h 33"/>
                <a:gd name="T26" fmla="*/ 0 w 26"/>
                <a:gd name="T27" fmla="*/ 29 h 33"/>
                <a:gd name="T28" fmla="*/ 0 w 26"/>
                <a:gd name="T29" fmla="*/ 29 h 33"/>
                <a:gd name="T30" fmla="*/ 0 w 26"/>
                <a:gd name="T31" fmla="*/ 29 h 33"/>
                <a:gd name="T32" fmla="*/ 0 w 26"/>
                <a:gd name="T33" fmla="*/ 29 h 33"/>
                <a:gd name="T34" fmla="*/ 0 w 26"/>
                <a:gd name="T35" fmla="*/ 29 h 33"/>
                <a:gd name="T36" fmla="*/ 0 w 26"/>
                <a:gd name="T37" fmla="*/ 29 h 33"/>
                <a:gd name="T38" fmla="*/ 0 w 26"/>
                <a:gd name="T39" fmla="*/ 29 h 33"/>
                <a:gd name="T40" fmla="*/ 0 w 26"/>
                <a:gd name="T41" fmla="*/ 29 h 33"/>
                <a:gd name="T42" fmla="*/ 0 w 26"/>
                <a:gd name="T43" fmla="*/ 29 h 33"/>
                <a:gd name="T44" fmla="*/ 0 w 26"/>
                <a:gd name="T45" fmla="*/ 29 h 33"/>
                <a:gd name="T46" fmla="*/ 0 w 26"/>
                <a:gd name="T47" fmla="*/ 29 h 33"/>
                <a:gd name="T48" fmla="*/ 0 w 26"/>
                <a:gd name="T49" fmla="*/ 29 h 33"/>
                <a:gd name="T50" fmla="*/ 0 w 26"/>
                <a:gd name="T51" fmla="*/ 29 h 33"/>
                <a:gd name="T52" fmla="*/ 0 w 26"/>
                <a:gd name="T53" fmla="*/ 29 h 33"/>
                <a:gd name="T54" fmla="*/ 0 w 26"/>
                <a:gd name="T55"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 h="33">
                  <a:moveTo>
                    <a:pt x="0" y="29"/>
                  </a:moveTo>
                  <a:lnTo>
                    <a:pt x="13" y="33"/>
                  </a:lnTo>
                  <a:lnTo>
                    <a:pt x="17" y="22"/>
                  </a:lnTo>
                  <a:lnTo>
                    <a:pt x="26" y="13"/>
                  </a:lnTo>
                  <a:lnTo>
                    <a:pt x="8" y="0"/>
                  </a:lnTo>
                  <a:lnTo>
                    <a:pt x="3" y="0"/>
                  </a:lnTo>
                  <a:lnTo>
                    <a:pt x="6" y="8"/>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close/>
                </a:path>
              </a:pathLst>
            </a:custGeom>
            <a:solidFill>
              <a:srgbClr val="92D050"/>
            </a:solid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30" name="Freeform 294"/>
            <p:cNvSpPr>
              <a:spLocks/>
            </p:cNvSpPr>
            <p:nvPr/>
          </p:nvSpPr>
          <p:spPr bwMode="auto">
            <a:xfrm>
              <a:off x="8217204" y="1587859"/>
              <a:ext cx="3253266" cy="768239"/>
            </a:xfrm>
            <a:custGeom>
              <a:avLst/>
              <a:gdLst>
                <a:gd name="T0" fmla="*/ 214 w 415"/>
                <a:gd name="T1" fmla="*/ 21 h 98"/>
                <a:gd name="T2" fmla="*/ 174 w 415"/>
                <a:gd name="T3" fmla="*/ 11 h 98"/>
                <a:gd name="T4" fmla="*/ 154 w 415"/>
                <a:gd name="T5" fmla="*/ 11 h 98"/>
                <a:gd name="T6" fmla="*/ 136 w 415"/>
                <a:gd name="T7" fmla="*/ 23 h 98"/>
                <a:gd name="T8" fmla="*/ 121 w 415"/>
                <a:gd name="T9" fmla="*/ 22 h 98"/>
                <a:gd name="T10" fmla="*/ 99 w 415"/>
                <a:gd name="T11" fmla="*/ 31 h 98"/>
                <a:gd name="T12" fmla="*/ 82 w 415"/>
                <a:gd name="T13" fmla="*/ 26 h 98"/>
                <a:gd name="T14" fmla="*/ 45 w 415"/>
                <a:gd name="T15" fmla="*/ 42 h 98"/>
                <a:gd name="T16" fmla="*/ 19 w 415"/>
                <a:gd name="T17" fmla="*/ 44 h 98"/>
                <a:gd name="T18" fmla="*/ 0 w 415"/>
                <a:gd name="T19" fmla="*/ 52 h 98"/>
                <a:gd name="T20" fmla="*/ 7 w 415"/>
                <a:gd name="T21" fmla="*/ 62 h 98"/>
                <a:gd name="T22" fmla="*/ 29 w 415"/>
                <a:gd name="T23" fmla="*/ 82 h 98"/>
                <a:gd name="T24" fmla="*/ 72 w 415"/>
                <a:gd name="T25" fmla="*/ 98 h 98"/>
                <a:gd name="T26" fmla="*/ 121 w 415"/>
                <a:gd name="T27" fmla="*/ 86 h 98"/>
                <a:gd name="T28" fmla="*/ 162 w 415"/>
                <a:gd name="T29" fmla="*/ 53 h 98"/>
                <a:gd name="T30" fmla="*/ 234 w 415"/>
                <a:gd name="T31" fmla="*/ 52 h 98"/>
                <a:gd name="T32" fmla="*/ 253 w 415"/>
                <a:gd name="T33" fmla="*/ 38 h 98"/>
                <a:gd name="T34" fmla="*/ 299 w 415"/>
                <a:gd name="T35" fmla="*/ 44 h 98"/>
                <a:gd name="T36" fmla="*/ 329 w 415"/>
                <a:gd name="T37" fmla="*/ 30 h 98"/>
                <a:gd name="T38" fmla="*/ 415 w 415"/>
                <a:gd name="T39" fmla="*/ 38 h 98"/>
                <a:gd name="T40" fmla="*/ 411 w 415"/>
                <a:gd name="T41" fmla="*/ 27 h 98"/>
                <a:gd name="T42" fmla="*/ 385 w 415"/>
                <a:gd name="T43" fmla="*/ 21 h 98"/>
                <a:gd name="T44" fmla="*/ 365 w 415"/>
                <a:gd name="T45" fmla="*/ 0 h 98"/>
                <a:gd name="T46" fmla="*/ 312 w 415"/>
                <a:gd name="T47" fmla="*/ 2 h 98"/>
                <a:gd name="T48" fmla="*/ 292 w 415"/>
                <a:gd name="T49" fmla="*/ 15 h 98"/>
                <a:gd name="T50" fmla="*/ 255 w 415"/>
                <a:gd name="T51" fmla="*/ 15 h 98"/>
                <a:gd name="T52" fmla="*/ 239 w 415"/>
                <a:gd name="T53" fmla="*/ 16 h 98"/>
                <a:gd name="T54" fmla="*/ 214 w 415"/>
                <a:gd name="T55" fmla="*/ 21 h 98"/>
                <a:gd name="T56" fmla="*/ 214 w 415"/>
                <a:gd name="T57" fmla="*/ 21 h 98"/>
                <a:gd name="T58" fmla="*/ 214 w 415"/>
                <a:gd name="T59" fmla="*/ 21 h 98"/>
                <a:gd name="T60" fmla="*/ 214 w 415"/>
                <a:gd name="T61" fmla="*/ 21 h 98"/>
                <a:gd name="T62" fmla="*/ 214 w 415"/>
                <a:gd name="T63" fmla="*/ 21 h 98"/>
                <a:gd name="T64" fmla="*/ 214 w 415"/>
                <a:gd name="T65" fmla="*/ 21 h 98"/>
                <a:gd name="T66" fmla="*/ 214 w 415"/>
                <a:gd name="T67" fmla="*/ 21 h 98"/>
                <a:gd name="T68" fmla="*/ 214 w 415"/>
                <a:gd name="T69" fmla="*/ 21 h 98"/>
                <a:gd name="T70" fmla="*/ 214 w 415"/>
                <a:gd name="T71" fmla="*/ 21 h 98"/>
                <a:gd name="T72" fmla="*/ 214 w 415"/>
                <a:gd name="T73" fmla="*/ 21 h 98"/>
                <a:gd name="T74" fmla="*/ 214 w 415"/>
                <a:gd name="T75" fmla="*/ 21 h 98"/>
                <a:gd name="T76" fmla="*/ 214 w 415"/>
                <a:gd name="T77" fmla="*/ 21 h 98"/>
                <a:gd name="T78" fmla="*/ 214 w 415"/>
                <a:gd name="T79" fmla="*/ 21 h 98"/>
                <a:gd name="T80" fmla="*/ 214 w 415"/>
                <a:gd name="T81" fmla="*/ 21 h 98"/>
                <a:gd name="T82" fmla="*/ 214 w 415"/>
                <a:gd name="T83" fmla="*/ 21 h 98"/>
                <a:gd name="T84" fmla="*/ 214 w 415"/>
                <a:gd name="T85" fmla="*/ 21 h 98"/>
                <a:gd name="T86" fmla="*/ 214 w 415"/>
                <a:gd name="T87" fmla="*/ 21 h 98"/>
                <a:gd name="T88" fmla="*/ 214 w 415"/>
                <a:gd name="T89" fmla="*/ 21 h 98"/>
                <a:gd name="T90" fmla="*/ 214 w 415"/>
                <a:gd name="T91" fmla="*/ 21 h 98"/>
                <a:gd name="T92" fmla="*/ 214 w 415"/>
                <a:gd name="T93" fmla="*/ 21 h 98"/>
                <a:gd name="T94" fmla="*/ 214 w 415"/>
                <a:gd name="T95" fmla="*/ 2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5" h="98">
                  <a:moveTo>
                    <a:pt x="214" y="21"/>
                  </a:moveTo>
                  <a:lnTo>
                    <a:pt x="174" y="11"/>
                  </a:lnTo>
                  <a:lnTo>
                    <a:pt x="154" y="11"/>
                  </a:lnTo>
                  <a:lnTo>
                    <a:pt x="136" y="23"/>
                  </a:lnTo>
                  <a:lnTo>
                    <a:pt x="121" y="22"/>
                  </a:lnTo>
                  <a:lnTo>
                    <a:pt x="99" y="31"/>
                  </a:lnTo>
                  <a:lnTo>
                    <a:pt x="82" y="26"/>
                  </a:lnTo>
                  <a:lnTo>
                    <a:pt x="45" y="42"/>
                  </a:lnTo>
                  <a:lnTo>
                    <a:pt x="19" y="44"/>
                  </a:lnTo>
                  <a:lnTo>
                    <a:pt x="0" y="52"/>
                  </a:lnTo>
                  <a:lnTo>
                    <a:pt x="7" y="62"/>
                  </a:lnTo>
                  <a:lnTo>
                    <a:pt x="29" y="82"/>
                  </a:lnTo>
                  <a:lnTo>
                    <a:pt x="72" y="98"/>
                  </a:lnTo>
                  <a:lnTo>
                    <a:pt x="121" y="86"/>
                  </a:lnTo>
                  <a:lnTo>
                    <a:pt x="162" y="53"/>
                  </a:lnTo>
                  <a:lnTo>
                    <a:pt x="234" y="52"/>
                  </a:lnTo>
                  <a:lnTo>
                    <a:pt x="253" y="38"/>
                  </a:lnTo>
                  <a:lnTo>
                    <a:pt x="299" y="44"/>
                  </a:lnTo>
                  <a:lnTo>
                    <a:pt x="329" y="30"/>
                  </a:lnTo>
                  <a:lnTo>
                    <a:pt x="415" y="38"/>
                  </a:lnTo>
                  <a:lnTo>
                    <a:pt x="411" y="27"/>
                  </a:lnTo>
                  <a:lnTo>
                    <a:pt x="385" y="21"/>
                  </a:lnTo>
                  <a:lnTo>
                    <a:pt x="365" y="0"/>
                  </a:lnTo>
                  <a:lnTo>
                    <a:pt x="312" y="2"/>
                  </a:lnTo>
                  <a:lnTo>
                    <a:pt x="292" y="15"/>
                  </a:lnTo>
                  <a:lnTo>
                    <a:pt x="255" y="15"/>
                  </a:lnTo>
                  <a:lnTo>
                    <a:pt x="239" y="16"/>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close/>
                </a:path>
              </a:pathLst>
            </a:custGeom>
            <a:solidFill>
              <a:srgbClr val="92D050"/>
            </a:solid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31" name="Freeform 295"/>
            <p:cNvSpPr>
              <a:spLocks/>
            </p:cNvSpPr>
            <p:nvPr/>
          </p:nvSpPr>
          <p:spPr bwMode="auto">
            <a:xfrm>
              <a:off x="8256401" y="2732381"/>
              <a:ext cx="1803013" cy="736885"/>
            </a:xfrm>
            <a:custGeom>
              <a:avLst/>
              <a:gdLst>
                <a:gd name="T0" fmla="*/ 191 w 230"/>
                <a:gd name="T1" fmla="*/ 58 h 94"/>
                <a:gd name="T2" fmla="*/ 84 w 230"/>
                <a:gd name="T3" fmla="*/ 30 h 94"/>
                <a:gd name="T4" fmla="*/ 35 w 230"/>
                <a:gd name="T5" fmla="*/ 5 h 94"/>
                <a:gd name="T6" fmla="*/ 35 w 230"/>
                <a:gd name="T7" fmla="*/ 5 h 94"/>
                <a:gd name="T8" fmla="*/ 20 w 230"/>
                <a:gd name="T9" fmla="*/ 0 h 94"/>
                <a:gd name="T10" fmla="*/ 20 w 230"/>
                <a:gd name="T11" fmla="*/ 7 h 94"/>
                <a:gd name="T12" fmla="*/ 29 w 230"/>
                <a:gd name="T13" fmla="*/ 16 h 94"/>
                <a:gd name="T14" fmla="*/ 37 w 230"/>
                <a:gd name="T15" fmla="*/ 16 h 94"/>
                <a:gd name="T16" fmla="*/ 48 w 230"/>
                <a:gd name="T17" fmla="*/ 26 h 94"/>
                <a:gd name="T18" fmla="*/ 47 w 230"/>
                <a:gd name="T19" fmla="*/ 34 h 94"/>
                <a:gd name="T20" fmla="*/ 0 w 230"/>
                <a:gd name="T21" fmla="*/ 39 h 94"/>
                <a:gd name="T22" fmla="*/ 14 w 230"/>
                <a:gd name="T23" fmla="*/ 75 h 94"/>
                <a:gd name="T24" fmla="*/ 28 w 230"/>
                <a:gd name="T25" fmla="*/ 93 h 94"/>
                <a:gd name="T26" fmla="*/ 32 w 230"/>
                <a:gd name="T27" fmla="*/ 82 h 94"/>
                <a:gd name="T28" fmla="*/ 78 w 230"/>
                <a:gd name="T29" fmla="*/ 92 h 94"/>
                <a:gd name="T30" fmla="*/ 91 w 230"/>
                <a:gd name="T31" fmla="*/ 84 h 94"/>
                <a:gd name="T32" fmla="*/ 88 w 230"/>
                <a:gd name="T33" fmla="*/ 70 h 94"/>
                <a:gd name="T34" fmla="*/ 119 w 230"/>
                <a:gd name="T35" fmla="*/ 61 h 94"/>
                <a:gd name="T36" fmla="*/ 177 w 230"/>
                <a:gd name="T37" fmla="*/ 94 h 94"/>
                <a:gd name="T38" fmla="*/ 212 w 230"/>
                <a:gd name="T39" fmla="*/ 90 h 94"/>
                <a:gd name="T40" fmla="*/ 230 w 230"/>
                <a:gd name="T41" fmla="*/ 69 h 94"/>
                <a:gd name="T42" fmla="*/ 201 w 230"/>
                <a:gd name="T43" fmla="*/ 56 h 94"/>
                <a:gd name="T44" fmla="*/ 191 w 230"/>
                <a:gd name="T45" fmla="*/ 58 h 94"/>
                <a:gd name="T46" fmla="*/ 191 w 230"/>
                <a:gd name="T47" fmla="*/ 58 h 94"/>
                <a:gd name="T48" fmla="*/ 191 w 230"/>
                <a:gd name="T49" fmla="*/ 58 h 94"/>
                <a:gd name="T50" fmla="*/ 191 w 230"/>
                <a:gd name="T51" fmla="*/ 58 h 94"/>
                <a:gd name="T52" fmla="*/ 191 w 230"/>
                <a:gd name="T53" fmla="*/ 58 h 94"/>
                <a:gd name="T54" fmla="*/ 191 w 230"/>
                <a:gd name="T55" fmla="*/ 58 h 94"/>
                <a:gd name="T56" fmla="*/ 191 w 230"/>
                <a:gd name="T57" fmla="*/ 58 h 94"/>
                <a:gd name="T58" fmla="*/ 191 w 230"/>
                <a:gd name="T59" fmla="*/ 58 h 94"/>
                <a:gd name="T60" fmla="*/ 191 w 230"/>
                <a:gd name="T61" fmla="*/ 58 h 94"/>
                <a:gd name="T62" fmla="*/ 191 w 230"/>
                <a:gd name="T63" fmla="*/ 58 h 94"/>
                <a:gd name="T64" fmla="*/ 191 w 230"/>
                <a:gd name="T65" fmla="*/ 58 h 94"/>
                <a:gd name="T66" fmla="*/ 191 w 230"/>
                <a:gd name="T67" fmla="*/ 58 h 94"/>
                <a:gd name="T68" fmla="*/ 191 w 230"/>
                <a:gd name="T69" fmla="*/ 58 h 94"/>
                <a:gd name="T70" fmla="*/ 191 w 230"/>
                <a:gd name="T71" fmla="*/ 58 h 94"/>
                <a:gd name="T72" fmla="*/ 191 w 230"/>
                <a:gd name="T73" fmla="*/ 58 h 94"/>
                <a:gd name="T74" fmla="*/ 191 w 230"/>
                <a:gd name="T75" fmla="*/ 58 h 94"/>
                <a:gd name="T76" fmla="*/ 191 w 230"/>
                <a:gd name="T77" fmla="*/ 58 h 94"/>
                <a:gd name="T78" fmla="*/ 191 w 230"/>
                <a:gd name="T79" fmla="*/ 58 h 94"/>
                <a:gd name="T80" fmla="*/ 191 w 230"/>
                <a:gd name="T81" fmla="*/ 58 h 94"/>
                <a:gd name="T82" fmla="*/ 191 w 230"/>
                <a:gd name="T83" fmla="*/ 58 h 94"/>
                <a:gd name="T84" fmla="*/ 191 w 230"/>
                <a:gd name="T85" fmla="*/ 5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0" h="94">
                  <a:moveTo>
                    <a:pt x="191" y="58"/>
                  </a:moveTo>
                  <a:lnTo>
                    <a:pt x="84" y="30"/>
                  </a:lnTo>
                  <a:lnTo>
                    <a:pt x="35" y="5"/>
                  </a:lnTo>
                  <a:lnTo>
                    <a:pt x="35" y="5"/>
                  </a:lnTo>
                  <a:lnTo>
                    <a:pt x="20" y="0"/>
                  </a:lnTo>
                  <a:lnTo>
                    <a:pt x="20" y="7"/>
                  </a:lnTo>
                  <a:lnTo>
                    <a:pt x="29" y="16"/>
                  </a:lnTo>
                  <a:lnTo>
                    <a:pt x="37" y="16"/>
                  </a:lnTo>
                  <a:lnTo>
                    <a:pt x="48" y="26"/>
                  </a:lnTo>
                  <a:lnTo>
                    <a:pt x="47" y="34"/>
                  </a:lnTo>
                  <a:lnTo>
                    <a:pt x="0" y="39"/>
                  </a:lnTo>
                  <a:lnTo>
                    <a:pt x="14" y="75"/>
                  </a:lnTo>
                  <a:lnTo>
                    <a:pt x="28" y="93"/>
                  </a:lnTo>
                  <a:lnTo>
                    <a:pt x="32" y="82"/>
                  </a:lnTo>
                  <a:lnTo>
                    <a:pt x="78" y="92"/>
                  </a:lnTo>
                  <a:lnTo>
                    <a:pt x="91" y="84"/>
                  </a:lnTo>
                  <a:lnTo>
                    <a:pt x="88" y="70"/>
                  </a:lnTo>
                  <a:lnTo>
                    <a:pt x="119" y="61"/>
                  </a:lnTo>
                  <a:lnTo>
                    <a:pt x="177" y="94"/>
                  </a:lnTo>
                  <a:lnTo>
                    <a:pt x="212" y="90"/>
                  </a:lnTo>
                  <a:lnTo>
                    <a:pt x="230" y="69"/>
                  </a:lnTo>
                  <a:lnTo>
                    <a:pt x="201" y="56"/>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close/>
                </a:path>
              </a:pathLst>
            </a:custGeom>
            <a:solidFill>
              <a:srgbClr val="FFFF00"/>
            </a:solid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32" name="Freeform 296"/>
            <p:cNvSpPr>
              <a:spLocks/>
            </p:cNvSpPr>
            <p:nvPr/>
          </p:nvSpPr>
          <p:spPr bwMode="auto">
            <a:xfrm>
              <a:off x="8272079" y="1823038"/>
              <a:ext cx="3253266" cy="1073972"/>
            </a:xfrm>
            <a:custGeom>
              <a:avLst/>
              <a:gdLst>
                <a:gd name="T0" fmla="*/ 292 w 415"/>
                <a:gd name="T1" fmla="*/ 14 h 137"/>
                <a:gd name="T2" fmla="*/ 246 w 415"/>
                <a:gd name="T3" fmla="*/ 8 h 137"/>
                <a:gd name="T4" fmla="*/ 227 w 415"/>
                <a:gd name="T5" fmla="*/ 22 h 137"/>
                <a:gd name="T6" fmla="*/ 155 w 415"/>
                <a:gd name="T7" fmla="*/ 23 h 137"/>
                <a:gd name="T8" fmla="*/ 114 w 415"/>
                <a:gd name="T9" fmla="*/ 56 h 137"/>
                <a:gd name="T10" fmla="*/ 65 w 415"/>
                <a:gd name="T11" fmla="*/ 68 h 137"/>
                <a:gd name="T12" fmla="*/ 22 w 415"/>
                <a:gd name="T13" fmla="*/ 52 h 137"/>
                <a:gd name="T14" fmla="*/ 0 w 415"/>
                <a:gd name="T15" fmla="*/ 32 h 137"/>
                <a:gd name="T16" fmla="*/ 5 w 415"/>
                <a:gd name="T17" fmla="*/ 59 h 137"/>
                <a:gd name="T18" fmla="*/ 0 w 415"/>
                <a:gd name="T19" fmla="*/ 73 h 137"/>
                <a:gd name="T20" fmla="*/ 15 w 415"/>
                <a:gd name="T21" fmla="*/ 78 h 137"/>
                <a:gd name="T22" fmla="*/ 38 w 415"/>
                <a:gd name="T23" fmla="*/ 94 h 137"/>
                <a:gd name="T24" fmla="*/ 64 w 415"/>
                <a:gd name="T25" fmla="*/ 102 h 137"/>
                <a:gd name="T26" fmla="*/ 68 w 415"/>
                <a:gd name="T27" fmla="*/ 118 h 137"/>
                <a:gd name="T28" fmla="*/ 80 w 415"/>
                <a:gd name="T29" fmla="*/ 115 h 137"/>
                <a:gd name="T30" fmla="*/ 179 w 415"/>
                <a:gd name="T31" fmla="*/ 135 h 137"/>
                <a:gd name="T32" fmla="*/ 185 w 415"/>
                <a:gd name="T33" fmla="*/ 127 h 137"/>
                <a:gd name="T34" fmla="*/ 200 w 415"/>
                <a:gd name="T35" fmla="*/ 137 h 137"/>
                <a:gd name="T36" fmla="*/ 217 w 415"/>
                <a:gd name="T37" fmla="*/ 127 h 137"/>
                <a:gd name="T38" fmla="*/ 274 w 415"/>
                <a:gd name="T39" fmla="*/ 124 h 137"/>
                <a:gd name="T40" fmla="*/ 275 w 415"/>
                <a:gd name="T41" fmla="*/ 132 h 137"/>
                <a:gd name="T42" fmla="*/ 360 w 415"/>
                <a:gd name="T43" fmla="*/ 97 h 137"/>
                <a:gd name="T44" fmla="*/ 415 w 415"/>
                <a:gd name="T45" fmla="*/ 10 h 137"/>
                <a:gd name="T46" fmla="*/ 408 w 415"/>
                <a:gd name="T47" fmla="*/ 8 h 137"/>
                <a:gd name="T48" fmla="*/ 322 w 415"/>
                <a:gd name="T49" fmla="*/ 0 h 137"/>
                <a:gd name="T50" fmla="*/ 292 w 415"/>
                <a:gd name="T51" fmla="*/ 14 h 137"/>
                <a:gd name="T52" fmla="*/ 292 w 415"/>
                <a:gd name="T53" fmla="*/ 14 h 137"/>
                <a:gd name="T54" fmla="*/ 292 w 415"/>
                <a:gd name="T55" fmla="*/ 14 h 137"/>
                <a:gd name="T56" fmla="*/ 292 w 415"/>
                <a:gd name="T57" fmla="*/ 14 h 137"/>
                <a:gd name="T58" fmla="*/ 292 w 415"/>
                <a:gd name="T59" fmla="*/ 14 h 137"/>
                <a:gd name="T60" fmla="*/ 292 w 415"/>
                <a:gd name="T61" fmla="*/ 14 h 137"/>
                <a:gd name="T62" fmla="*/ 292 w 415"/>
                <a:gd name="T63" fmla="*/ 14 h 137"/>
                <a:gd name="T64" fmla="*/ 292 w 415"/>
                <a:gd name="T65" fmla="*/ 14 h 137"/>
                <a:gd name="T66" fmla="*/ 292 w 415"/>
                <a:gd name="T67" fmla="*/ 14 h 137"/>
                <a:gd name="T68" fmla="*/ 292 w 415"/>
                <a:gd name="T69" fmla="*/ 14 h 137"/>
                <a:gd name="T70" fmla="*/ 292 w 415"/>
                <a:gd name="T71" fmla="*/ 14 h 137"/>
                <a:gd name="T72" fmla="*/ 292 w 415"/>
                <a:gd name="T73" fmla="*/ 14 h 137"/>
                <a:gd name="T74" fmla="*/ 292 w 415"/>
                <a:gd name="T75" fmla="*/ 14 h 137"/>
                <a:gd name="T76" fmla="*/ 292 w 415"/>
                <a:gd name="T77" fmla="*/ 14 h 137"/>
                <a:gd name="T78" fmla="*/ 292 w 415"/>
                <a:gd name="T79" fmla="*/ 14 h 137"/>
                <a:gd name="T80" fmla="*/ 292 w 415"/>
                <a:gd name="T81" fmla="*/ 14 h 137"/>
                <a:gd name="T82" fmla="*/ 292 w 415"/>
                <a:gd name="T83" fmla="*/ 14 h 137"/>
                <a:gd name="T84" fmla="*/ 292 w 415"/>
                <a:gd name="T85" fmla="*/ 14 h 137"/>
                <a:gd name="T86" fmla="*/ 292 w 415"/>
                <a:gd name="T87" fmla="*/ 14 h 137"/>
                <a:gd name="T88" fmla="*/ 292 w 415"/>
                <a:gd name="T89" fmla="*/ 14 h 137"/>
                <a:gd name="T90" fmla="*/ 292 w 415"/>
                <a:gd name="T91"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5" h="137">
                  <a:moveTo>
                    <a:pt x="292" y="14"/>
                  </a:moveTo>
                  <a:lnTo>
                    <a:pt x="246" y="8"/>
                  </a:lnTo>
                  <a:lnTo>
                    <a:pt x="227" y="22"/>
                  </a:lnTo>
                  <a:lnTo>
                    <a:pt x="155" y="23"/>
                  </a:lnTo>
                  <a:lnTo>
                    <a:pt x="114" y="56"/>
                  </a:lnTo>
                  <a:lnTo>
                    <a:pt x="65" y="68"/>
                  </a:lnTo>
                  <a:lnTo>
                    <a:pt x="22" y="52"/>
                  </a:lnTo>
                  <a:lnTo>
                    <a:pt x="0" y="32"/>
                  </a:lnTo>
                  <a:lnTo>
                    <a:pt x="5" y="59"/>
                  </a:lnTo>
                  <a:lnTo>
                    <a:pt x="0" y="73"/>
                  </a:lnTo>
                  <a:lnTo>
                    <a:pt x="15" y="78"/>
                  </a:lnTo>
                  <a:lnTo>
                    <a:pt x="38" y="94"/>
                  </a:lnTo>
                  <a:lnTo>
                    <a:pt x="64" y="102"/>
                  </a:lnTo>
                  <a:lnTo>
                    <a:pt x="68" y="118"/>
                  </a:lnTo>
                  <a:lnTo>
                    <a:pt x="80" y="115"/>
                  </a:lnTo>
                  <a:lnTo>
                    <a:pt x="179" y="135"/>
                  </a:lnTo>
                  <a:lnTo>
                    <a:pt x="185" y="127"/>
                  </a:lnTo>
                  <a:lnTo>
                    <a:pt x="200" y="137"/>
                  </a:lnTo>
                  <a:lnTo>
                    <a:pt x="217" y="127"/>
                  </a:lnTo>
                  <a:lnTo>
                    <a:pt x="274" y="124"/>
                  </a:lnTo>
                  <a:lnTo>
                    <a:pt x="275" y="132"/>
                  </a:lnTo>
                  <a:lnTo>
                    <a:pt x="360" y="97"/>
                  </a:lnTo>
                  <a:lnTo>
                    <a:pt x="415" y="10"/>
                  </a:lnTo>
                  <a:lnTo>
                    <a:pt x="408" y="8"/>
                  </a:lnTo>
                  <a:lnTo>
                    <a:pt x="322" y="0"/>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close/>
                </a:path>
              </a:pathLst>
            </a:custGeom>
            <a:solidFill>
              <a:srgbClr val="FFFF00"/>
            </a:solid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33" name="Freeform 297"/>
            <p:cNvSpPr>
              <a:spLocks/>
            </p:cNvSpPr>
            <p:nvPr/>
          </p:nvSpPr>
          <p:spPr bwMode="auto">
            <a:xfrm>
              <a:off x="8520074" y="2719107"/>
              <a:ext cx="1897085" cy="548744"/>
            </a:xfrm>
            <a:custGeom>
              <a:avLst/>
              <a:gdLst>
                <a:gd name="T0" fmla="*/ 184 w 242"/>
                <a:gd name="T1" fmla="*/ 12 h 70"/>
                <a:gd name="T2" fmla="*/ 167 w 242"/>
                <a:gd name="T3" fmla="*/ 22 h 70"/>
                <a:gd name="T4" fmla="*/ 152 w 242"/>
                <a:gd name="T5" fmla="*/ 12 h 70"/>
                <a:gd name="T6" fmla="*/ 146 w 242"/>
                <a:gd name="T7" fmla="*/ 20 h 70"/>
                <a:gd name="T8" fmla="*/ 47 w 242"/>
                <a:gd name="T9" fmla="*/ 0 h 70"/>
                <a:gd name="T10" fmla="*/ 35 w 242"/>
                <a:gd name="T11" fmla="*/ 3 h 70"/>
                <a:gd name="T12" fmla="*/ 28 w 242"/>
                <a:gd name="T13" fmla="*/ 4 h 70"/>
                <a:gd name="T14" fmla="*/ 24 w 242"/>
                <a:gd name="T15" fmla="*/ 9 h 70"/>
                <a:gd name="T16" fmla="*/ 2 w 242"/>
                <a:gd name="T17" fmla="*/ 5 h 70"/>
                <a:gd name="T18" fmla="*/ 0 w 242"/>
                <a:gd name="T19" fmla="*/ 6 h 70"/>
                <a:gd name="T20" fmla="*/ 1 w 242"/>
                <a:gd name="T21" fmla="*/ 6 h 70"/>
                <a:gd name="T22" fmla="*/ 0 w 242"/>
                <a:gd name="T23" fmla="*/ 6 h 70"/>
                <a:gd name="T24" fmla="*/ 0 w 242"/>
                <a:gd name="T25" fmla="*/ 6 h 70"/>
                <a:gd name="T26" fmla="*/ 49 w 242"/>
                <a:gd name="T27" fmla="*/ 31 h 70"/>
                <a:gd name="T28" fmla="*/ 156 w 242"/>
                <a:gd name="T29" fmla="*/ 59 h 70"/>
                <a:gd name="T30" fmla="*/ 166 w 242"/>
                <a:gd name="T31" fmla="*/ 57 h 70"/>
                <a:gd name="T32" fmla="*/ 195 w 242"/>
                <a:gd name="T33" fmla="*/ 70 h 70"/>
                <a:gd name="T34" fmla="*/ 242 w 242"/>
                <a:gd name="T35" fmla="*/ 17 h 70"/>
                <a:gd name="T36" fmla="*/ 241 w 242"/>
                <a:gd name="T37" fmla="*/ 9 h 70"/>
                <a:gd name="T38" fmla="*/ 184 w 242"/>
                <a:gd name="T39" fmla="*/ 12 h 70"/>
                <a:gd name="T40" fmla="*/ 184 w 242"/>
                <a:gd name="T41" fmla="*/ 12 h 70"/>
                <a:gd name="T42" fmla="*/ 184 w 242"/>
                <a:gd name="T43" fmla="*/ 12 h 70"/>
                <a:gd name="T44" fmla="*/ 184 w 242"/>
                <a:gd name="T45" fmla="*/ 12 h 70"/>
                <a:gd name="T46" fmla="*/ 184 w 242"/>
                <a:gd name="T47" fmla="*/ 12 h 70"/>
                <a:gd name="T48" fmla="*/ 184 w 242"/>
                <a:gd name="T49" fmla="*/ 12 h 70"/>
                <a:gd name="T50" fmla="*/ 184 w 242"/>
                <a:gd name="T51" fmla="*/ 12 h 70"/>
                <a:gd name="T52" fmla="*/ 184 w 242"/>
                <a:gd name="T53" fmla="*/ 12 h 70"/>
                <a:gd name="T54" fmla="*/ 184 w 242"/>
                <a:gd name="T55" fmla="*/ 12 h 70"/>
                <a:gd name="T56" fmla="*/ 184 w 242"/>
                <a:gd name="T57" fmla="*/ 12 h 70"/>
                <a:gd name="T58" fmla="*/ 184 w 242"/>
                <a:gd name="T59" fmla="*/ 12 h 70"/>
                <a:gd name="T60" fmla="*/ 184 w 242"/>
                <a:gd name="T61" fmla="*/ 12 h 70"/>
                <a:gd name="T62" fmla="*/ 184 w 242"/>
                <a:gd name="T63" fmla="*/ 12 h 70"/>
                <a:gd name="T64" fmla="*/ 184 w 242"/>
                <a:gd name="T65" fmla="*/ 12 h 70"/>
                <a:gd name="T66" fmla="*/ 184 w 242"/>
                <a:gd name="T67" fmla="*/ 12 h 70"/>
                <a:gd name="T68" fmla="*/ 184 w 242"/>
                <a:gd name="T69" fmla="*/ 12 h 70"/>
                <a:gd name="T70" fmla="*/ 184 w 242"/>
                <a:gd name="T71" fmla="*/ 12 h 70"/>
                <a:gd name="T72" fmla="*/ 184 w 242"/>
                <a:gd name="T73" fmla="*/ 12 h 70"/>
                <a:gd name="T74" fmla="*/ 184 w 242"/>
                <a:gd name="T75" fmla="*/ 12 h 70"/>
                <a:gd name="T76" fmla="*/ 184 w 242"/>
                <a:gd name="T77" fmla="*/ 12 h 70"/>
                <a:gd name="T78" fmla="*/ 184 w 242"/>
                <a:gd name="T79"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 h="70">
                  <a:moveTo>
                    <a:pt x="184" y="12"/>
                  </a:moveTo>
                  <a:lnTo>
                    <a:pt x="167" y="22"/>
                  </a:lnTo>
                  <a:lnTo>
                    <a:pt x="152" y="12"/>
                  </a:lnTo>
                  <a:lnTo>
                    <a:pt x="146" y="20"/>
                  </a:lnTo>
                  <a:lnTo>
                    <a:pt x="47" y="0"/>
                  </a:lnTo>
                  <a:lnTo>
                    <a:pt x="35" y="3"/>
                  </a:lnTo>
                  <a:lnTo>
                    <a:pt x="28" y="4"/>
                  </a:lnTo>
                  <a:lnTo>
                    <a:pt x="24" y="9"/>
                  </a:lnTo>
                  <a:lnTo>
                    <a:pt x="2" y="5"/>
                  </a:lnTo>
                  <a:lnTo>
                    <a:pt x="0" y="6"/>
                  </a:lnTo>
                  <a:lnTo>
                    <a:pt x="1" y="6"/>
                  </a:lnTo>
                  <a:lnTo>
                    <a:pt x="0" y="6"/>
                  </a:lnTo>
                  <a:lnTo>
                    <a:pt x="0" y="6"/>
                  </a:lnTo>
                  <a:lnTo>
                    <a:pt x="49" y="31"/>
                  </a:lnTo>
                  <a:lnTo>
                    <a:pt x="156" y="59"/>
                  </a:lnTo>
                  <a:lnTo>
                    <a:pt x="166" y="57"/>
                  </a:lnTo>
                  <a:lnTo>
                    <a:pt x="195" y="70"/>
                  </a:lnTo>
                  <a:lnTo>
                    <a:pt x="242" y="17"/>
                  </a:lnTo>
                  <a:lnTo>
                    <a:pt x="241" y="9"/>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close/>
                </a:path>
              </a:pathLst>
            </a:custGeom>
            <a:solidFill>
              <a:srgbClr val="92D050"/>
            </a:solid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34" name="Freeform 298"/>
            <p:cNvSpPr>
              <a:spLocks/>
            </p:cNvSpPr>
            <p:nvPr/>
          </p:nvSpPr>
          <p:spPr bwMode="auto">
            <a:xfrm>
              <a:off x="8217204" y="3210573"/>
              <a:ext cx="1701104" cy="909346"/>
            </a:xfrm>
            <a:custGeom>
              <a:avLst/>
              <a:gdLst>
                <a:gd name="T0" fmla="*/ 217 w 217"/>
                <a:gd name="T1" fmla="*/ 29 h 116"/>
                <a:gd name="T2" fmla="*/ 182 w 217"/>
                <a:gd name="T3" fmla="*/ 33 h 116"/>
                <a:gd name="T4" fmla="*/ 124 w 217"/>
                <a:gd name="T5" fmla="*/ 0 h 116"/>
                <a:gd name="T6" fmla="*/ 93 w 217"/>
                <a:gd name="T7" fmla="*/ 9 h 116"/>
                <a:gd name="T8" fmla="*/ 96 w 217"/>
                <a:gd name="T9" fmla="*/ 23 h 116"/>
                <a:gd name="T10" fmla="*/ 83 w 217"/>
                <a:gd name="T11" fmla="*/ 31 h 116"/>
                <a:gd name="T12" fmla="*/ 37 w 217"/>
                <a:gd name="T13" fmla="*/ 21 h 116"/>
                <a:gd name="T14" fmla="*/ 33 w 217"/>
                <a:gd name="T15" fmla="*/ 32 h 116"/>
                <a:gd name="T16" fmla="*/ 26 w 217"/>
                <a:gd name="T17" fmla="*/ 47 h 116"/>
                <a:gd name="T18" fmla="*/ 0 w 217"/>
                <a:gd name="T19" fmla="*/ 62 h 116"/>
                <a:gd name="T20" fmla="*/ 70 w 217"/>
                <a:gd name="T21" fmla="*/ 116 h 116"/>
                <a:gd name="T22" fmla="*/ 197 w 217"/>
                <a:gd name="T23" fmla="*/ 52 h 116"/>
                <a:gd name="T24" fmla="*/ 217 w 217"/>
                <a:gd name="T25" fmla="*/ 29 h 116"/>
                <a:gd name="T26" fmla="*/ 217 w 217"/>
                <a:gd name="T27" fmla="*/ 29 h 116"/>
                <a:gd name="T28" fmla="*/ 217 w 217"/>
                <a:gd name="T29" fmla="*/ 29 h 116"/>
                <a:gd name="T30" fmla="*/ 217 w 217"/>
                <a:gd name="T31" fmla="*/ 29 h 116"/>
                <a:gd name="T32" fmla="*/ 217 w 217"/>
                <a:gd name="T33" fmla="*/ 29 h 116"/>
                <a:gd name="T34" fmla="*/ 217 w 217"/>
                <a:gd name="T35" fmla="*/ 29 h 116"/>
                <a:gd name="T36" fmla="*/ 217 w 217"/>
                <a:gd name="T37" fmla="*/ 29 h 116"/>
                <a:gd name="T38" fmla="*/ 217 w 217"/>
                <a:gd name="T39" fmla="*/ 29 h 116"/>
                <a:gd name="T40" fmla="*/ 217 w 217"/>
                <a:gd name="T41" fmla="*/ 29 h 116"/>
                <a:gd name="T42" fmla="*/ 217 w 217"/>
                <a:gd name="T43" fmla="*/ 29 h 116"/>
                <a:gd name="T44" fmla="*/ 217 w 217"/>
                <a:gd name="T45" fmla="*/ 29 h 116"/>
                <a:gd name="T46" fmla="*/ 217 w 217"/>
                <a:gd name="T47" fmla="*/ 29 h 116"/>
                <a:gd name="T48" fmla="*/ 217 w 217"/>
                <a:gd name="T49" fmla="*/ 29 h 116"/>
                <a:gd name="T50" fmla="*/ 217 w 217"/>
                <a:gd name="T51" fmla="*/ 29 h 116"/>
                <a:gd name="T52" fmla="*/ 217 w 217"/>
                <a:gd name="T53" fmla="*/ 29 h 116"/>
                <a:gd name="T54" fmla="*/ 217 w 217"/>
                <a:gd name="T55" fmla="*/ 29 h 116"/>
                <a:gd name="T56" fmla="*/ 217 w 217"/>
                <a:gd name="T57" fmla="*/ 29 h 116"/>
                <a:gd name="T58" fmla="*/ 217 w 217"/>
                <a:gd name="T59" fmla="*/ 29 h 116"/>
                <a:gd name="T60" fmla="*/ 217 w 217"/>
                <a:gd name="T61" fmla="*/ 29 h 116"/>
                <a:gd name="T62" fmla="*/ 217 w 217"/>
                <a:gd name="T63" fmla="*/ 29 h 116"/>
                <a:gd name="T64" fmla="*/ 217 w 217"/>
                <a:gd name="T65" fmla="*/ 2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16">
                  <a:moveTo>
                    <a:pt x="217" y="29"/>
                  </a:moveTo>
                  <a:lnTo>
                    <a:pt x="182" y="33"/>
                  </a:lnTo>
                  <a:lnTo>
                    <a:pt x="124" y="0"/>
                  </a:lnTo>
                  <a:lnTo>
                    <a:pt x="93" y="9"/>
                  </a:lnTo>
                  <a:lnTo>
                    <a:pt x="96" y="23"/>
                  </a:lnTo>
                  <a:lnTo>
                    <a:pt x="83" y="31"/>
                  </a:lnTo>
                  <a:lnTo>
                    <a:pt x="37" y="21"/>
                  </a:lnTo>
                  <a:lnTo>
                    <a:pt x="33" y="32"/>
                  </a:lnTo>
                  <a:lnTo>
                    <a:pt x="26" y="47"/>
                  </a:lnTo>
                  <a:lnTo>
                    <a:pt x="0" y="62"/>
                  </a:lnTo>
                  <a:lnTo>
                    <a:pt x="70" y="116"/>
                  </a:lnTo>
                  <a:lnTo>
                    <a:pt x="197" y="52"/>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close/>
                </a:path>
              </a:pathLst>
            </a:custGeom>
            <a:solidFill>
              <a:srgbClr val="92D050"/>
            </a:solid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35" name="Freeform 299"/>
            <p:cNvSpPr>
              <a:spLocks/>
            </p:cNvSpPr>
            <p:nvPr/>
          </p:nvSpPr>
          <p:spPr bwMode="auto">
            <a:xfrm>
              <a:off x="7284341" y="3061627"/>
              <a:ext cx="642814" cy="752561"/>
            </a:xfrm>
            <a:custGeom>
              <a:avLst/>
              <a:gdLst>
                <a:gd name="T0" fmla="*/ 13 w 82"/>
                <a:gd name="T1" fmla="*/ 21 h 96"/>
                <a:gd name="T2" fmla="*/ 4 w 82"/>
                <a:gd name="T3" fmla="*/ 30 h 96"/>
                <a:gd name="T4" fmla="*/ 0 w 82"/>
                <a:gd name="T5" fmla="*/ 41 h 96"/>
                <a:gd name="T6" fmla="*/ 6 w 82"/>
                <a:gd name="T7" fmla="*/ 53 h 96"/>
                <a:gd name="T8" fmla="*/ 6 w 82"/>
                <a:gd name="T9" fmla="*/ 61 h 96"/>
                <a:gd name="T10" fmla="*/ 22 w 82"/>
                <a:gd name="T11" fmla="*/ 71 h 96"/>
                <a:gd name="T12" fmla="*/ 25 w 82"/>
                <a:gd name="T13" fmla="*/ 67 h 96"/>
                <a:gd name="T14" fmla="*/ 45 w 82"/>
                <a:gd name="T15" fmla="*/ 76 h 96"/>
                <a:gd name="T16" fmla="*/ 46 w 82"/>
                <a:gd name="T17" fmla="*/ 86 h 96"/>
                <a:gd name="T18" fmla="*/ 57 w 82"/>
                <a:gd name="T19" fmla="*/ 94 h 96"/>
                <a:gd name="T20" fmla="*/ 73 w 82"/>
                <a:gd name="T21" fmla="*/ 96 h 96"/>
                <a:gd name="T22" fmla="*/ 68 w 82"/>
                <a:gd name="T23" fmla="*/ 79 h 96"/>
                <a:gd name="T24" fmla="*/ 60 w 82"/>
                <a:gd name="T25" fmla="*/ 76 h 96"/>
                <a:gd name="T26" fmla="*/ 58 w 82"/>
                <a:gd name="T27" fmla="*/ 68 h 96"/>
                <a:gd name="T28" fmla="*/ 70 w 82"/>
                <a:gd name="T29" fmla="*/ 69 h 96"/>
                <a:gd name="T30" fmla="*/ 79 w 82"/>
                <a:gd name="T31" fmla="*/ 66 h 96"/>
                <a:gd name="T32" fmla="*/ 82 w 82"/>
                <a:gd name="T33" fmla="*/ 57 h 96"/>
                <a:gd name="T34" fmla="*/ 72 w 82"/>
                <a:gd name="T35" fmla="*/ 44 h 96"/>
                <a:gd name="T36" fmla="*/ 69 w 82"/>
                <a:gd name="T37" fmla="*/ 26 h 96"/>
                <a:gd name="T38" fmla="*/ 50 w 82"/>
                <a:gd name="T39" fmla="*/ 22 h 96"/>
                <a:gd name="T40" fmla="*/ 33 w 82"/>
                <a:gd name="T41" fmla="*/ 0 h 96"/>
                <a:gd name="T42" fmla="*/ 18 w 82"/>
                <a:gd name="T43" fmla="*/ 10 h 96"/>
                <a:gd name="T44" fmla="*/ 13 w 82"/>
                <a:gd name="T45" fmla="*/ 21 h 96"/>
                <a:gd name="T46" fmla="*/ 13 w 82"/>
                <a:gd name="T47" fmla="*/ 21 h 96"/>
                <a:gd name="T48" fmla="*/ 13 w 82"/>
                <a:gd name="T49" fmla="*/ 21 h 96"/>
                <a:gd name="T50" fmla="*/ 13 w 82"/>
                <a:gd name="T51" fmla="*/ 21 h 96"/>
                <a:gd name="T52" fmla="*/ 13 w 82"/>
                <a:gd name="T53" fmla="*/ 21 h 96"/>
                <a:gd name="T54" fmla="*/ 13 w 82"/>
                <a:gd name="T55" fmla="*/ 21 h 96"/>
                <a:gd name="T56" fmla="*/ 13 w 82"/>
                <a:gd name="T57" fmla="*/ 21 h 96"/>
                <a:gd name="T58" fmla="*/ 13 w 82"/>
                <a:gd name="T59" fmla="*/ 21 h 96"/>
                <a:gd name="T60" fmla="*/ 13 w 82"/>
                <a:gd name="T61" fmla="*/ 21 h 96"/>
                <a:gd name="T62" fmla="*/ 13 w 82"/>
                <a:gd name="T63" fmla="*/ 21 h 96"/>
                <a:gd name="T64" fmla="*/ 13 w 82"/>
                <a:gd name="T65" fmla="*/ 21 h 96"/>
                <a:gd name="T66" fmla="*/ 13 w 82"/>
                <a:gd name="T67" fmla="*/ 21 h 96"/>
                <a:gd name="T68" fmla="*/ 13 w 82"/>
                <a:gd name="T69" fmla="*/ 21 h 96"/>
                <a:gd name="T70" fmla="*/ 13 w 82"/>
                <a:gd name="T71" fmla="*/ 21 h 96"/>
                <a:gd name="T72" fmla="*/ 13 w 82"/>
                <a:gd name="T73" fmla="*/ 21 h 96"/>
                <a:gd name="T74" fmla="*/ 13 w 82"/>
                <a:gd name="T75" fmla="*/ 21 h 96"/>
                <a:gd name="T76" fmla="*/ 13 w 82"/>
                <a:gd name="T77" fmla="*/ 21 h 96"/>
                <a:gd name="T78" fmla="*/ 13 w 82"/>
                <a:gd name="T79" fmla="*/ 21 h 96"/>
                <a:gd name="T80" fmla="*/ 13 w 82"/>
                <a:gd name="T81" fmla="*/ 21 h 96"/>
                <a:gd name="T82" fmla="*/ 13 w 82"/>
                <a:gd name="T83" fmla="*/ 21 h 96"/>
                <a:gd name="T84" fmla="*/ 13 w 82"/>
                <a:gd name="T85" fmla="*/ 2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96">
                  <a:moveTo>
                    <a:pt x="13" y="21"/>
                  </a:moveTo>
                  <a:lnTo>
                    <a:pt x="4" y="30"/>
                  </a:lnTo>
                  <a:lnTo>
                    <a:pt x="0" y="41"/>
                  </a:lnTo>
                  <a:lnTo>
                    <a:pt x="6" y="53"/>
                  </a:lnTo>
                  <a:lnTo>
                    <a:pt x="6" y="61"/>
                  </a:lnTo>
                  <a:lnTo>
                    <a:pt x="22" y="71"/>
                  </a:lnTo>
                  <a:lnTo>
                    <a:pt x="25" y="67"/>
                  </a:lnTo>
                  <a:lnTo>
                    <a:pt x="45" y="76"/>
                  </a:lnTo>
                  <a:lnTo>
                    <a:pt x="46" y="86"/>
                  </a:lnTo>
                  <a:lnTo>
                    <a:pt x="57" y="94"/>
                  </a:lnTo>
                  <a:lnTo>
                    <a:pt x="73" y="96"/>
                  </a:lnTo>
                  <a:lnTo>
                    <a:pt x="68" y="79"/>
                  </a:lnTo>
                  <a:lnTo>
                    <a:pt x="60" y="76"/>
                  </a:lnTo>
                  <a:lnTo>
                    <a:pt x="58" y="68"/>
                  </a:lnTo>
                  <a:lnTo>
                    <a:pt x="70" y="69"/>
                  </a:lnTo>
                  <a:lnTo>
                    <a:pt x="79" y="66"/>
                  </a:lnTo>
                  <a:lnTo>
                    <a:pt x="82" y="57"/>
                  </a:lnTo>
                  <a:lnTo>
                    <a:pt x="72" y="44"/>
                  </a:lnTo>
                  <a:lnTo>
                    <a:pt x="69" y="26"/>
                  </a:lnTo>
                  <a:lnTo>
                    <a:pt x="50" y="22"/>
                  </a:lnTo>
                  <a:lnTo>
                    <a:pt x="33" y="0"/>
                  </a:lnTo>
                  <a:lnTo>
                    <a:pt x="18" y="10"/>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close/>
                </a:path>
              </a:pathLst>
            </a:custGeom>
            <a:solidFill>
              <a:schemeClr val="accent3"/>
            </a:solid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36" name="Freeform 300"/>
            <p:cNvSpPr>
              <a:spLocks/>
            </p:cNvSpPr>
            <p:nvPr/>
          </p:nvSpPr>
          <p:spPr bwMode="auto">
            <a:xfrm>
              <a:off x="7033486" y="3383032"/>
              <a:ext cx="1019096" cy="1191557"/>
            </a:xfrm>
            <a:custGeom>
              <a:avLst/>
              <a:gdLst>
                <a:gd name="T0" fmla="*/ 77 w 130"/>
                <a:gd name="T1" fmla="*/ 35 h 152"/>
                <a:gd name="T2" fmla="*/ 57 w 130"/>
                <a:gd name="T3" fmla="*/ 26 h 152"/>
                <a:gd name="T4" fmla="*/ 54 w 130"/>
                <a:gd name="T5" fmla="*/ 30 h 152"/>
                <a:gd name="T6" fmla="*/ 38 w 130"/>
                <a:gd name="T7" fmla="*/ 20 h 152"/>
                <a:gd name="T8" fmla="*/ 38 w 130"/>
                <a:gd name="T9" fmla="*/ 12 h 152"/>
                <a:gd name="T10" fmla="*/ 32 w 130"/>
                <a:gd name="T11" fmla="*/ 0 h 152"/>
                <a:gd name="T12" fmla="*/ 27 w 130"/>
                <a:gd name="T13" fmla="*/ 5 h 152"/>
                <a:gd name="T14" fmla="*/ 11 w 130"/>
                <a:gd name="T15" fmla="*/ 6 h 152"/>
                <a:gd name="T16" fmla="*/ 0 w 130"/>
                <a:gd name="T17" fmla="*/ 17 h 152"/>
                <a:gd name="T18" fmla="*/ 4 w 130"/>
                <a:gd name="T19" fmla="*/ 21 h 152"/>
                <a:gd name="T20" fmla="*/ 12 w 130"/>
                <a:gd name="T21" fmla="*/ 31 h 152"/>
                <a:gd name="T22" fmla="*/ 17 w 130"/>
                <a:gd name="T23" fmla="*/ 28 h 152"/>
                <a:gd name="T24" fmla="*/ 23 w 130"/>
                <a:gd name="T25" fmla="*/ 36 h 152"/>
                <a:gd name="T26" fmla="*/ 27 w 130"/>
                <a:gd name="T27" fmla="*/ 49 h 152"/>
                <a:gd name="T28" fmla="*/ 32 w 130"/>
                <a:gd name="T29" fmla="*/ 49 h 152"/>
                <a:gd name="T30" fmla="*/ 44 w 130"/>
                <a:gd name="T31" fmla="*/ 68 h 152"/>
                <a:gd name="T32" fmla="*/ 45 w 130"/>
                <a:gd name="T33" fmla="*/ 84 h 152"/>
                <a:gd name="T34" fmla="*/ 37 w 130"/>
                <a:gd name="T35" fmla="*/ 92 h 152"/>
                <a:gd name="T36" fmla="*/ 44 w 130"/>
                <a:gd name="T37" fmla="*/ 110 h 152"/>
                <a:gd name="T38" fmla="*/ 45 w 130"/>
                <a:gd name="T39" fmla="*/ 125 h 152"/>
                <a:gd name="T40" fmla="*/ 59 w 130"/>
                <a:gd name="T41" fmla="*/ 133 h 152"/>
                <a:gd name="T42" fmla="*/ 59 w 130"/>
                <a:gd name="T43" fmla="*/ 152 h 152"/>
                <a:gd name="T44" fmla="*/ 91 w 130"/>
                <a:gd name="T45" fmla="*/ 144 h 152"/>
                <a:gd name="T46" fmla="*/ 99 w 130"/>
                <a:gd name="T47" fmla="*/ 148 h 152"/>
                <a:gd name="T48" fmla="*/ 130 w 130"/>
                <a:gd name="T49" fmla="*/ 128 h 152"/>
                <a:gd name="T50" fmla="*/ 130 w 130"/>
                <a:gd name="T51" fmla="*/ 128 h 152"/>
                <a:gd name="T52" fmla="*/ 97 w 130"/>
                <a:gd name="T53" fmla="*/ 120 h 152"/>
                <a:gd name="T54" fmla="*/ 78 w 130"/>
                <a:gd name="T55" fmla="*/ 94 h 152"/>
                <a:gd name="T56" fmla="*/ 70 w 130"/>
                <a:gd name="T57" fmla="*/ 57 h 152"/>
                <a:gd name="T58" fmla="*/ 89 w 130"/>
                <a:gd name="T59" fmla="*/ 53 h 152"/>
                <a:gd name="T60" fmla="*/ 78 w 130"/>
                <a:gd name="T61" fmla="*/ 45 h 152"/>
                <a:gd name="T62" fmla="*/ 77 w 130"/>
                <a:gd name="T63" fmla="*/ 35 h 152"/>
                <a:gd name="T64" fmla="*/ 77 w 130"/>
                <a:gd name="T65" fmla="*/ 35 h 152"/>
                <a:gd name="T66" fmla="*/ 77 w 130"/>
                <a:gd name="T67" fmla="*/ 35 h 152"/>
                <a:gd name="T68" fmla="*/ 77 w 130"/>
                <a:gd name="T69" fmla="*/ 35 h 152"/>
                <a:gd name="T70" fmla="*/ 77 w 130"/>
                <a:gd name="T71" fmla="*/ 35 h 152"/>
                <a:gd name="T72" fmla="*/ 77 w 130"/>
                <a:gd name="T73" fmla="*/ 35 h 152"/>
                <a:gd name="T74" fmla="*/ 77 w 130"/>
                <a:gd name="T75" fmla="*/ 35 h 152"/>
                <a:gd name="T76" fmla="*/ 77 w 130"/>
                <a:gd name="T77" fmla="*/ 35 h 152"/>
                <a:gd name="T78" fmla="*/ 77 w 130"/>
                <a:gd name="T79" fmla="*/ 35 h 152"/>
                <a:gd name="T80" fmla="*/ 77 w 130"/>
                <a:gd name="T81" fmla="*/ 35 h 152"/>
                <a:gd name="T82" fmla="*/ 77 w 130"/>
                <a:gd name="T83" fmla="*/ 35 h 152"/>
                <a:gd name="T84" fmla="*/ 77 w 130"/>
                <a:gd name="T85" fmla="*/ 35 h 152"/>
                <a:gd name="T86" fmla="*/ 77 w 130"/>
                <a:gd name="T87" fmla="*/ 35 h 152"/>
                <a:gd name="T88" fmla="*/ 77 w 130"/>
                <a:gd name="T89" fmla="*/ 35 h 152"/>
                <a:gd name="T90" fmla="*/ 77 w 130"/>
                <a:gd name="T91" fmla="*/ 35 h 152"/>
                <a:gd name="T92" fmla="*/ 77 w 130"/>
                <a:gd name="T93" fmla="*/ 35 h 152"/>
                <a:gd name="T94" fmla="*/ 77 w 130"/>
                <a:gd name="T95" fmla="*/ 35 h 152"/>
                <a:gd name="T96" fmla="*/ 77 w 130"/>
                <a:gd name="T97" fmla="*/ 35 h 152"/>
                <a:gd name="T98" fmla="*/ 77 w 130"/>
                <a:gd name="T99" fmla="*/ 35 h 152"/>
                <a:gd name="T100" fmla="*/ 77 w 130"/>
                <a:gd name="T101" fmla="*/ 35 h 152"/>
                <a:gd name="T102" fmla="*/ 77 w 130"/>
                <a:gd name="T103" fmla="*/ 3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 h="152">
                  <a:moveTo>
                    <a:pt x="77" y="35"/>
                  </a:moveTo>
                  <a:lnTo>
                    <a:pt x="57" y="26"/>
                  </a:lnTo>
                  <a:lnTo>
                    <a:pt x="54" y="30"/>
                  </a:lnTo>
                  <a:lnTo>
                    <a:pt x="38" y="20"/>
                  </a:lnTo>
                  <a:lnTo>
                    <a:pt x="38" y="12"/>
                  </a:lnTo>
                  <a:lnTo>
                    <a:pt x="32" y="0"/>
                  </a:lnTo>
                  <a:lnTo>
                    <a:pt x="27" y="5"/>
                  </a:lnTo>
                  <a:lnTo>
                    <a:pt x="11" y="6"/>
                  </a:lnTo>
                  <a:lnTo>
                    <a:pt x="0" y="17"/>
                  </a:lnTo>
                  <a:lnTo>
                    <a:pt x="4" y="21"/>
                  </a:lnTo>
                  <a:lnTo>
                    <a:pt x="12" y="31"/>
                  </a:lnTo>
                  <a:lnTo>
                    <a:pt x="17" y="28"/>
                  </a:lnTo>
                  <a:lnTo>
                    <a:pt x="23" y="36"/>
                  </a:lnTo>
                  <a:lnTo>
                    <a:pt x="27" y="49"/>
                  </a:lnTo>
                  <a:lnTo>
                    <a:pt x="32" y="49"/>
                  </a:lnTo>
                  <a:lnTo>
                    <a:pt x="44" y="68"/>
                  </a:lnTo>
                  <a:lnTo>
                    <a:pt x="45" y="84"/>
                  </a:lnTo>
                  <a:lnTo>
                    <a:pt x="37" y="92"/>
                  </a:lnTo>
                  <a:lnTo>
                    <a:pt x="44" y="110"/>
                  </a:lnTo>
                  <a:lnTo>
                    <a:pt x="45" y="125"/>
                  </a:lnTo>
                  <a:lnTo>
                    <a:pt x="59" y="133"/>
                  </a:lnTo>
                  <a:lnTo>
                    <a:pt x="59" y="152"/>
                  </a:lnTo>
                  <a:lnTo>
                    <a:pt x="91" y="144"/>
                  </a:lnTo>
                  <a:lnTo>
                    <a:pt x="99" y="148"/>
                  </a:lnTo>
                  <a:lnTo>
                    <a:pt x="130" y="128"/>
                  </a:lnTo>
                  <a:lnTo>
                    <a:pt x="130" y="128"/>
                  </a:lnTo>
                  <a:lnTo>
                    <a:pt x="97" y="120"/>
                  </a:lnTo>
                  <a:lnTo>
                    <a:pt x="78" y="94"/>
                  </a:lnTo>
                  <a:lnTo>
                    <a:pt x="70" y="57"/>
                  </a:lnTo>
                  <a:lnTo>
                    <a:pt x="89" y="53"/>
                  </a:lnTo>
                  <a:lnTo>
                    <a:pt x="78" y="4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close/>
                </a:path>
              </a:pathLst>
            </a:custGeom>
            <a:solidFill>
              <a:srgbClr val="FFFF00"/>
            </a:solid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37" name="Freeform 301"/>
            <p:cNvSpPr>
              <a:spLocks/>
            </p:cNvSpPr>
            <p:nvPr/>
          </p:nvSpPr>
          <p:spPr bwMode="auto">
            <a:xfrm>
              <a:off x="7057006" y="4049367"/>
              <a:ext cx="438996" cy="548744"/>
            </a:xfrm>
            <a:custGeom>
              <a:avLst/>
              <a:gdLst>
                <a:gd name="T0" fmla="*/ 42 w 56"/>
                <a:gd name="T1" fmla="*/ 40 h 70"/>
                <a:gd name="T2" fmla="*/ 41 w 56"/>
                <a:gd name="T3" fmla="*/ 25 h 70"/>
                <a:gd name="T4" fmla="*/ 34 w 56"/>
                <a:gd name="T5" fmla="*/ 7 h 70"/>
                <a:gd name="T6" fmla="*/ 22 w 56"/>
                <a:gd name="T7" fmla="*/ 0 h 70"/>
                <a:gd name="T8" fmla="*/ 16 w 56"/>
                <a:gd name="T9" fmla="*/ 10 h 70"/>
                <a:gd name="T10" fmla="*/ 0 w 56"/>
                <a:gd name="T11" fmla="*/ 29 h 70"/>
                <a:gd name="T12" fmla="*/ 19 w 56"/>
                <a:gd name="T13" fmla="*/ 46 h 70"/>
                <a:gd name="T14" fmla="*/ 28 w 56"/>
                <a:gd name="T15" fmla="*/ 59 h 70"/>
                <a:gd name="T16" fmla="*/ 34 w 56"/>
                <a:gd name="T17" fmla="*/ 70 h 70"/>
                <a:gd name="T18" fmla="*/ 56 w 56"/>
                <a:gd name="T19" fmla="*/ 67 h 70"/>
                <a:gd name="T20" fmla="*/ 56 w 56"/>
                <a:gd name="T21" fmla="*/ 48 h 70"/>
                <a:gd name="T22" fmla="*/ 42 w 56"/>
                <a:gd name="T23" fmla="*/ 40 h 70"/>
                <a:gd name="T24" fmla="*/ 42 w 56"/>
                <a:gd name="T25" fmla="*/ 40 h 70"/>
                <a:gd name="T26" fmla="*/ 42 w 56"/>
                <a:gd name="T27" fmla="*/ 40 h 70"/>
                <a:gd name="T28" fmla="*/ 42 w 56"/>
                <a:gd name="T29" fmla="*/ 40 h 70"/>
                <a:gd name="T30" fmla="*/ 42 w 56"/>
                <a:gd name="T31" fmla="*/ 40 h 70"/>
                <a:gd name="T32" fmla="*/ 42 w 56"/>
                <a:gd name="T33" fmla="*/ 40 h 70"/>
                <a:gd name="T34" fmla="*/ 42 w 56"/>
                <a:gd name="T35" fmla="*/ 40 h 70"/>
                <a:gd name="T36" fmla="*/ 42 w 56"/>
                <a:gd name="T37" fmla="*/ 40 h 70"/>
                <a:gd name="T38" fmla="*/ 42 w 56"/>
                <a:gd name="T39" fmla="*/ 40 h 70"/>
                <a:gd name="T40" fmla="*/ 42 w 56"/>
                <a:gd name="T41" fmla="*/ 40 h 70"/>
                <a:gd name="T42" fmla="*/ 42 w 56"/>
                <a:gd name="T43" fmla="*/ 40 h 70"/>
                <a:gd name="T44" fmla="*/ 42 w 56"/>
                <a:gd name="T45" fmla="*/ 40 h 70"/>
                <a:gd name="T46" fmla="*/ 42 w 56"/>
                <a:gd name="T47" fmla="*/ 40 h 70"/>
                <a:gd name="T48" fmla="*/ 42 w 56"/>
                <a:gd name="T49" fmla="*/ 40 h 70"/>
                <a:gd name="T50" fmla="*/ 42 w 56"/>
                <a:gd name="T51" fmla="*/ 40 h 70"/>
                <a:gd name="T52" fmla="*/ 42 w 56"/>
                <a:gd name="T53" fmla="*/ 40 h 70"/>
                <a:gd name="T54" fmla="*/ 42 w 56"/>
                <a:gd name="T55" fmla="*/ 40 h 70"/>
                <a:gd name="T56" fmla="*/ 42 w 56"/>
                <a:gd name="T57" fmla="*/ 40 h 70"/>
                <a:gd name="T58" fmla="*/ 42 w 56"/>
                <a:gd name="T59" fmla="*/ 40 h 70"/>
                <a:gd name="T60" fmla="*/ 42 w 56"/>
                <a:gd name="T61" fmla="*/ 40 h 70"/>
                <a:gd name="T62" fmla="*/ 42 w 56"/>
                <a:gd name="T63"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70">
                  <a:moveTo>
                    <a:pt x="42" y="40"/>
                  </a:moveTo>
                  <a:lnTo>
                    <a:pt x="41" y="25"/>
                  </a:lnTo>
                  <a:lnTo>
                    <a:pt x="34" y="7"/>
                  </a:lnTo>
                  <a:lnTo>
                    <a:pt x="22" y="0"/>
                  </a:lnTo>
                  <a:lnTo>
                    <a:pt x="16" y="10"/>
                  </a:lnTo>
                  <a:lnTo>
                    <a:pt x="0" y="29"/>
                  </a:lnTo>
                  <a:lnTo>
                    <a:pt x="19" y="46"/>
                  </a:lnTo>
                  <a:lnTo>
                    <a:pt x="28" y="59"/>
                  </a:lnTo>
                  <a:lnTo>
                    <a:pt x="34" y="70"/>
                  </a:lnTo>
                  <a:lnTo>
                    <a:pt x="56" y="67"/>
                  </a:lnTo>
                  <a:lnTo>
                    <a:pt x="56" y="48"/>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close/>
                </a:path>
              </a:pathLst>
            </a:custGeom>
            <a:solidFill>
              <a:schemeClr val="accent4"/>
            </a:solid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38" name="Freeform 302"/>
            <p:cNvSpPr>
              <a:spLocks/>
            </p:cNvSpPr>
            <p:nvPr/>
          </p:nvSpPr>
          <p:spPr bwMode="auto">
            <a:xfrm>
              <a:off x="7739014" y="1862230"/>
              <a:ext cx="195979" cy="203819"/>
            </a:xfrm>
            <a:custGeom>
              <a:avLst/>
              <a:gdLst>
                <a:gd name="T0" fmla="*/ 7 w 25"/>
                <a:gd name="T1" fmla="*/ 25 h 26"/>
                <a:gd name="T2" fmla="*/ 12 w 25"/>
                <a:gd name="T3" fmla="*/ 26 h 26"/>
                <a:gd name="T4" fmla="*/ 25 w 25"/>
                <a:gd name="T5" fmla="*/ 16 h 26"/>
                <a:gd name="T6" fmla="*/ 19 w 25"/>
                <a:gd name="T7" fmla="*/ 5 h 26"/>
                <a:gd name="T8" fmla="*/ 0 w 25"/>
                <a:gd name="T9" fmla="*/ 0 h 26"/>
                <a:gd name="T10" fmla="*/ 1 w 25"/>
                <a:gd name="T11" fmla="*/ 15 h 26"/>
                <a:gd name="T12" fmla="*/ 7 w 25"/>
                <a:gd name="T13" fmla="*/ 25 h 26"/>
                <a:gd name="T14" fmla="*/ 7 w 25"/>
                <a:gd name="T15" fmla="*/ 25 h 26"/>
                <a:gd name="T16" fmla="*/ 7 w 25"/>
                <a:gd name="T17" fmla="*/ 25 h 26"/>
                <a:gd name="T18" fmla="*/ 7 w 25"/>
                <a:gd name="T19" fmla="*/ 25 h 26"/>
                <a:gd name="T20" fmla="*/ 7 w 25"/>
                <a:gd name="T21" fmla="*/ 25 h 26"/>
                <a:gd name="T22" fmla="*/ 7 w 25"/>
                <a:gd name="T23" fmla="*/ 25 h 26"/>
                <a:gd name="T24" fmla="*/ 7 w 25"/>
                <a:gd name="T25" fmla="*/ 25 h 26"/>
                <a:gd name="T26" fmla="*/ 7 w 25"/>
                <a:gd name="T27" fmla="*/ 25 h 26"/>
                <a:gd name="T28" fmla="*/ 7 w 25"/>
                <a:gd name="T29" fmla="*/ 25 h 26"/>
                <a:gd name="T30" fmla="*/ 7 w 25"/>
                <a:gd name="T31" fmla="*/ 25 h 26"/>
                <a:gd name="T32" fmla="*/ 7 w 25"/>
                <a:gd name="T33" fmla="*/ 25 h 26"/>
                <a:gd name="T34" fmla="*/ 7 w 25"/>
                <a:gd name="T35" fmla="*/ 25 h 26"/>
                <a:gd name="T36" fmla="*/ 7 w 25"/>
                <a:gd name="T37" fmla="*/ 25 h 26"/>
                <a:gd name="T38" fmla="*/ 7 w 25"/>
                <a:gd name="T39" fmla="*/ 25 h 26"/>
                <a:gd name="T40" fmla="*/ 7 w 25"/>
                <a:gd name="T41" fmla="*/ 25 h 26"/>
                <a:gd name="T42" fmla="*/ 7 w 25"/>
                <a:gd name="T43" fmla="*/ 25 h 26"/>
                <a:gd name="T44" fmla="*/ 7 w 25"/>
                <a:gd name="T45" fmla="*/ 25 h 26"/>
                <a:gd name="T46" fmla="*/ 7 w 25"/>
                <a:gd name="T47" fmla="*/ 25 h 26"/>
                <a:gd name="T48" fmla="*/ 7 w 25"/>
                <a:gd name="T49" fmla="*/ 25 h 26"/>
                <a:gd name="T50" fmla="*/ 7 w 25"/>
                <a:gd name="T51" fmla="*/ 25 h 26"/>
                <a:gd name="T52" fmla="*/ 7 w 25"/>
                <a:gd name="T53"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26">
                  <a:moveTo>
                    <a:pt x="7" y="25"/>
                  </a:moveTo>
                  <a:lnTo>
                    <a:pt x="12" y="26"/>
                  </a:lnTo>
                  <a:lnTo>
                    <a:pt x="25" y="16"/>
                  </a:lnTo>
                  <a:lnTo>
                    <a:pt x="19" y="5"/>
                  </a:lnTo>
                  <a:lnTo>
                    <a:pt x="0" y="0"/>
                  </a:lnTo>
                  <a:lnTo>
                    <a:pt x="1" y="1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close/>
                </a:path>
              </a:pathLst>
            </a:custGeom>
            <a:grp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39" name="Freeform 303"/>
            <p:cNvSpPr>
              <a:spLocks/>
            </p:cNvSpPr>
            <p:nvPr/>
          </p:nvSpPr>
          <p:spPr bwMode="auto">
            <a:xfrm>
              <a:off x="7895797" y="2552081"/>
              <a:ext cx="736885" cy="486030"/>
            </a:xfrm>
            <a:custGeom>
              <a:avLst/>
              <a:gdLst>
                <a:gd name="T0" fmla="*/ 37 w 94"/>
                <a:gd name="T1" fmla="*/ 0 h 62"/>
                <a:gd name="T2" fmla="*/ 15 w 94"/>
                <a:gd name="T3" fmla="*/ 7 h 62"/>
                <a:gd name="T4" fmla="*/ 13 w 94"/>
                <a:gd name="T5" fmla="*/ 12 h 62"/>
                <a:gd name="T6" fmla="*/ 6 w 94"/>
                <a:gd name="T7" fmla="*/ 15 h 62"/>
                <a:gd name="T8" fmla="*/ 0 w 94"/>
                <a:gd name="T9" fmla="*/ 40 h 62"/>
                <a:gd name="T10" fmla="*/ 9 w 94"/>
                <a:gd name="T11" fmla="*/ 38 h 62"/>
                <a:gd name="T12" fmla="*/ 19 w 94"/>
                <a:gd name="T13" fmla="*/ 32 h 62"/>
                <a:gd name="T14" fmla="*/ 23 w 94"/>
                <a:gd name="T15" fmla="*/ 34 h 62"/>
                <a:gd name="T16" fmla="*/ 26 w 94"/>
                <a:gd name="T17" fmla="*/ 50 h 62"/>
                <a:gd name="T18" fmla="*/ 46 w 94"/>
                <a:gd name="T19" fmla="*/ 62 h 62"/>
                <a:gd name="T20" fmla="*/ 93 w 94"/>
                <a:gd name="T21" fmla="*/ 57 h 62"/>
                <a:gd name="T22" fmla="*/ 94 w 94"/>
                <a:gd name="T23" fmla="*/ 49 h 62"/>
                <a:gd name="T24" fmla="*/ 83 w 94"/>
                <a:gd name="T25" fmla="*/ 39 h 62"/>
                <a:gd name="T26" fmla="*/ 75 w 94"/>
                <a:gd name="T27" fmla="*/ 39 h 62"/>
                <a:gd name="T28" fmla="*/ 66 w 94"/>
                <a:gd name="T29" fmla="*/ 30 h 62"/>
                <a:gd name="T30" fmla="*/ 66 w 94"/>
                <a:gd name="T31" fmla="*/ 23 h 62"/>
                <a:gd name="T32" fmla="*/ 40 w 94"/>
                <a:gd name="T33" fmla="*/ 7 h 62"/>
                <a:gd name="T34" fmla="*/ 37 w 94"/>
                <a:gd name="T35" fmla="*/ 0 h 62"/>
                <a:gd name="T36" fmla="*/ 37 w 94"/>
                <a:gd name="T37" fmla="*/ 0 h 62"/>
                <a:gd name="T38" fmla="*/ 37 w 94"/>
                <a:gd name="T39" fmla="*/ 0 h 62"/>
                <a:gd name="T40" fmla="*/ 37 w 94"/>
                <a:gd name="T41" fmla="*/ 0 h 62"/>
                <a:gd name="T42" fmla="*/ 37 w 94"/>
                <a:gd name="T43" fmla="*/ 0 h 62"/>
                <a:gd name="T44" fmla="*/ 37 w 94"/>
                <a:gd name="T45" fmla="*/ 0 h 62"/>
                <a:gd name="T46" fmla="*/ 37 w 94"/>
                <a:gd name="T47" fmla="*/ 0 h 62"/>
                <a:gd name="T48" fmla="*/ 37 w 94"/>
                <a:gd name="T49" fmla="*/ 0 h 62"/>
                <a:gd name="T50" fmla="*/ 37 w 94"/>
                <a:gd name="T51" fmla="*/ 0 h 62"/>
                <a:gd name="T52" fmla="*/ 37 w 94"/>
                <a:gd name="T53" fmla="*/ 0 h 62"/>
                <a:gd name="T54" fmla="*/ 37 w 94"/>
                <a:gd name="T55" fmla="*/ 0 h 62"/>
                <a:gd name="T56" fmla="*/ 37 w 94"/>
                <a:gd name="T57" fmla="*/ 0 h 62"/>
                <a:gd name="T58" fmla="*/ 37 w 94"/>
                <a:gd name="T59" fmla="*/ 0 h 62"/>
                <a:gd name="T60" fmla="*/ 37 w 94"/>
                <a:gd name="T61" fmla="*/ 0 h 62"/>
                <a:gd name="T62" fmla="*/ 37 w 94"/>
                <a:gd name="T63" fmla="*/ 0 h 62"/>
                <a:gd name="T64" fmla="*/ 37 w 94"/>
                <a:gd name="T65" fmla="*/ 0 h 62"/>
                <a:gd name="T66" fmla="*/ 37 w 94"/>
                <a:gd name="T67" fmla="*/ 0 h 62"/>
                <a:gd name="T68" fmla="*/ 37 w 94"/>
                <a:gd name="T69" fmla="*/ 0 h 62"/>
                <a:gd name="T70" fmla="*/ 37 w 94"/>
                <a:gd name="T71" fmla="*/ 0 h 62"/>
                <a:gd name="T72" fmla="*/ 37 w 94"/>
                <a:gd name="T73" fmla="*/ 0 h 62"/>
                <a:gd name="T74" fmla="*/ 37 w 94"/>
                <a:gd name="T7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62">
                  <a:moveTo>
                    <a:pt x="37" y="0"/>
                  </a:moveTo>
                  <a:lnTo>
                    <a:pt x="15" y="7"/>
                  </a:lnTo>
                  <a:lnTo>
                    <a:pt x="13" y="12"/>
                  </a:lnTo>
                  <a:lnTo>
                    <a:pt x="6" y="15"/>
                  </a:lnTo>
                  <a:lnTo>
                    <a:pt x="0" y="40"/>
                  </a:lnTo>
                  <a:lnTo>
                    <a:pt x="9" y="38"/>
                  </a:lnTo>
                  <a:lnTo>
                    <a:pt x="19" y="32"/>
                  </a:lnTo>
                  <a:lnTo>
                    <a:pt x="23" y="34"/>
                  </a:lnTo>
                  <a:lnTo>
                    <a:pt x="26" y="50"/>
                  </a:lnTo>
                  <a:lnTo>
                    <a:pt x="46" y="62"/>
                  </a:lnTo>
                  <a:lnTo>
                    <a:pt x="93" y="57"/>
                  </a:lnTo>
                  <a:lnTo>
                    <a:pt x="94" y="49"/>
                  </a:lnTo>
                  <a:lnTo>
                    <a:pt x="83" y="39"/>
                  </a:lnTo>
                  <a:lnTo>
                    <a:pt x="75" y="39"/>
                  </a:lnTo>
                  <a:lnTo>
                    <a:pt x="66" y="30"/>
                  </a:lnTo>
                  <a:lnTo>
                    <a:pt x="66" y="23"/>
                  </a:lnTo>
                  <a:lnTo>
                    <a:pt x="40" y="7"/>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close/>
                </a:path>
              </a:pathLst>
            </a:custGeom>
            <a:solidFill>
              <a:srgbClr val="92D050"/>
            </a:solid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40" name="Freeform 304"/>
            <p:cNvSpPr>
              <a:spLocks/>
            </p:cNvSpPr>
            <p:nvPr/>
          </p:nvSpPr>
          <p:spPr bwMode="auto">
            <a:xfrm>
              <a:off x="8185848" y="2395296"/>
              <a:ext cx="619297" cy="399798"/>
            </a:xfrm>
            <a:custGeom>
              <a:avLst/>
              <a:gdLst>
                <a:gd name="T0" fmla="*/ 75 w 79"/>
                <a:gd name="T1" fmla="*/ 29 h 51"/>
                <a:gd name="T2" fmla="*/ 49 w 79"/>
                <a:gd name="T3" fmla="*/ 21 h 51"/>
                <a:gd name="T4" fmla="*/ 26 w 79"/>
                <a:gd name="T5" fmla="*/ 5 h 51"/>
                <a:gd name="T6" fmla="*/ 11 w 79"/>
                <a:gd name="T7" fmla="*/ 0 h 51"/>
                <a:gd name="T8" fmla="*/ 0 w 79"/>
                <a:gd name="T9" fmla="*/ 20 h 51"/>
                <a:gd name="T10" fmla="*/ 3 w 79"/>
                <a:gd name="T11" fmla="*/ 27 h 51"/>
                <a:gd name="T12" fmla="*/ 29 w 79"/>
                <a:gd name="T13" fmla="*/ 43 h 51"/>
                <a:gd name="T14" fmla="*/ 44 w 79"/>
                <a:gd name="T15" fmla="*/ 48 h 51"/>
                <a:gd name="T16" fmla="*/ 46 w 79"/>
                <a:gd name="T17" fmla="*/ 47 h 51"/>
                <a:gd name="T18" fmla="*/ 68 w 79"/>
                <a:gd name="T19" fmla="*/ 51 h 51"/>
                <a:gd name="T20" fmla="*/ 72 w 79"/>
                <a:gd name="T21" fmla="*/ 46 h 51"/>
                <a:gd name="T22" fmla="*/ 79 w 79"/>
                <a:gd name="T23" fmla="*/ 45 h 51"/>
                <a:gd name="T24" fmla="*/ 75 w 79"/>
                <a:gd name="T25" fmla="*/ 29 h 51"/>
                <a:gd name="T26" fmla="*/ 75 w 79"/>
                <a:gd name="T27" fmla="*/ 29 h 51"/>
                <a:gd name="T28" fmla="*/ 75 w 79"/>
                <a:gd name="T29" fmla="*/ 29 h 51"/>
                <a:gd name="T30" fmla="*/ 75 w 79"/>
                <a:gd name="T31" fmla="*/ 29 h 51"/>
                <a:gd name="T32" fmla="*/ 75 w 79"/>
                <a:gd name="T33" fmla="*/ 29 h 51"/>
                <a:gd name="T34" fmla="*/ 75 w 79"/>
                <a:gd name="T35" fmla="*/ 29 h 51"/>
                <a:gd name="T36" fmla="*/ 75 w 79"/>
                <a:gd name="T37" fmla="*/ 29 h 51"/>
                <a:gd name="T38" fmla="*/ 75 w 79"/>
                <a:gd name="T39" fmla="*/ 29 h 51"/>
                <a:gd name="T40" fmla="*/ 75 w 79"/>
                <a:gd name="T41" fmla="*/ 29 h 51"/>
                <a:gd name="T42" fmla="*/ 75 w 79"/>
                <a:gd name="T43" fmla="*/ 29 h 51"/>
                <a:gd name="T44" fmla="*/ 75 w 79"/>
                <a:gd name="T45" fmla="*/ 29 h 51"/>
                <a:gd name="T46" fmla="*/ 75 w 79"/>
                <a:gd name="T47" fmla="*/ 29 h 51"/>
                <a:gd name="T48" fmla="*/ 75 w 79"/>
                <a:gd name="T49" fmla="*/ 29 h 51"/>
                <a:gd name="T50" fmla="*/ 75 w 79"/>
                <a:gd name="T51" fmla="*/ 29 h 51"/>
                <a:gd name="T52" fmla="*/ 75 w 79"/>
                <a:gd name="T53" fmla="*/ 29 h 51"/>
                <a:gd name="T54" fmla="*/ 75 w 79"/>
                <a:gd name="T55" fmla="*/ 29 h 51"/>
                <a:gd name="T56" fmla="*/ 75 w 79"/>
                <a:gd name="T57" fmla="*/ 29 h 51"/>
                <a:gd name="T58" fmla="*/ 75 w 79"/>
                <a:gd name="T59" fmla="*/ 29 h 51"/>
                <a:gd name="T60" fmla="*/ 75 w 79"/>
                <a:gd name="T61" fmla="*/ 29 h 51"/>
                <a:gd name="T62" fmla="*/ 75 w 79"/>
                <a:gd name="T63" fmla="*/ 29 h 51"/>
                <a:gd name="T64" fmla="*/ 75 w 79"/>
                <a:gd name="T65"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51">
                  <a:moveTo>
                    <a:pt x="75" y="29"/>
                  </a:moveTo>
                  <a:lnTo>
                    <a:pt x="49" y="21"/>
                  </a:lnTo>
                  <a:lnTo>
                    <a:pt x="26" y="5"/>
                  </a:lnTo>
                  <a:lnTo>
                    <a:pt x="11" y="0"/>
                  </a:lnTo>
                  <a:lnTo>
                    <a:pt x="0" y="20"/>
                  </a:lnTo>
                  <a:lnTo>
                    <a:pt x="3" y="27"/>
                  </a:lnTo>
                  <a:lnTo>
                    <a:pt x="29" y="43"/>
                  </a:lnTo>
                  <a:lnTo>
                    <a:pt x="44" y="48"/>
                  </a:lnTo>
                  <a:lnTo>
                    <a:pt x="46" y="47"/>
                  </a:lnTo>
                  <a:lnTo>
                    <a:pt x="68" y="51"/>
                  </a:lnTo>
                  <a:lnTo>
                    <a:pt x="72" y="46"/>
                  </a:lnTo>
                  <a:lnTo>
                    <a:pt x="79" y="45"/>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close/>
                </a:path>
              </a:pathLst>
            </a:custGeom>
            <a:solidFill>
              <a:srgbClr val="92D050"/>
            </a:solid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41" name="Freeform 305"/>
            <p:cNvSpPr>
              <a:spLocks/>
            </p:cNvSpPr>
            <p:nvPr/>
          </p:nvSpPr>
          <p:spPr bwMode="auto">
            <a:xfrm>
              <a:off x="7684140" y="2073889"/>
              <a:ext cx="627136" cy="533064"/>
            </a:xfrm>
            <a:custGeom>
              <a:avLst/>
              <a:gdLst>
                <a:gd name="T0" fmla="*/ 75 w 80"/>
                <a:gd name="T1" fmla="*/ 0 h 68"/>
                <a:gd name="T2" fmla="*/ 65 w 80"/>
                <a:gd name="T3" fmla="*/ 2 h 68"/>
                <a:gd name="T4" fmla="*/ 63 w 80"/>
                <a:gd name="T5" fmla="*/ 7 h 68"/>
                <a:gd name="T6" fmla="*/ 55 w 80"/>
                <a:gd name="T7" fmla="*/ 8 h 68"/>
                <a:gd name="T8" fmla="*/ 55 w 80"/>
                <a:gd name="T9" fmla="*/ 13 h 68"/>
                <a:gd name="T10" fmla="*/ 46 w 80"/>
                <a:gd name="T11" fmla="*/ 14 h 68"/>
                <a:gd name="T12" fmla="*/ 33 w 80"/>
                <a:gd name="T13" fmla="*/ 8 h 68"/>
                <a:gd name="T14" fmla="*/ 20 w 80"/>
                <a:gd name="T15" fmla="*/ 13 h 68"/>
                <a:gd name="T16" fmla="*/ 17 w 80"/>
                <a:gd name="T17" fmla="*/ 5 h 68"/>
                <a:gd name="T18" fmla="*/ 15 w 80"/>
                <a:gd name="T19" fmla="*/ 6 h 68"/>
                <a:gd name="T20" fmla="*/ 10 w 80"/>
                <a:gd name="T21" fmla="*/ 29 h 68"/>
                <a:gd name="T22" fmla="*/ 7 w 80"/>
                <a:gd name="T23" fmla="*/ 31 h 68"/>
                <a:gd name="T24" fmla="*/ 0 w 80"/>
                <a:gd name="T25" fmla="*/ 39 h 68"/>
                <a:gd name="T26" fmla="*/ 14 w 80"/>
                <a:gd name="T27" fmla="*/ 43 h 68"/>
                <a:gd name="T28" fmla="*/ 42 w 80"/>
                <a:gd name="T29" fmla="*/ 68 h 68"/>
                <a:gd name="T30" fmla="*/ 64 w 80"/>
                <a:gd name="T31" fmla="*/ 61 h 68"/>
                <a:gd name="T32" fmla="*/ 75 w 80"/>
                <a:gd name="T33" fmla="*/ 41 h 68"/>
                <a:gd name="T34" fmla="*/ 80 w 80"/>
                <a:gd name="T35" fmla="*/ 27 h 68"/>
                <a:gd name="T36" fmla="*/ 75 w 80"/>
                <a:gd name="T37" fmla="*/ 0 h 68"/>
                <a:gd name="T38" fmla="*/ 75 w 80"/>
                <a:gd name="T39" fmla="*/ 0 h 68"/>
                <a:gd name="T40" fmla="*/ 75 w 80"/>
                <a:gd name="T41" fmla="*/ 0 h 68"/>
                <a:gd name="T42" fmla="*/ 75 w 80"/>
                <a:gd name="T43" fmla="*/ 0 h 68"/>
                <a:gd name="T44" fmla="*/ 75 w 80"/>
                <a:gd name="T45" fmla="*/ 0 h 68"/>
                <a:gd name="T46" fmla="*/ 75 w 80"/>
                <a:gd name="T47" fmla="*/ 0 h 68"/>
                <a:gd name="T48" fmla="*/ 75 w 80"/>
                <a:gd name="T49" fmla="*/ 0 h 68"/>
                <a:gd name="T50" fmla="*/ 75 w 80"/>
                <a:gd name="T51" fmla="*/ 0 h 68"/>
                <a:gd name="T52" fmla="*/ 75 w 80"/>
                <a:gd name="T53" fmla="*/ 0 h 68"/>
                <a:gd name="T54" fmla="*/ 75 w 80"/>
                <a:gd name="T55" fmla="*/ 0 h 68"/>
                <a:gd name="T56" fmla="*/ 75 w 80"/>
                <a:gd name="T57" fmla="*/ 0 h 68"/>
                <a:gd name="T58" fmla="*/ 75 w 80"/>
                <a:gd name="T59" fmla="*/ 0 h 68"/>
                <a:gd name="T60" fmla="*/ 75 w 80"/>
                <a:gd name="T61" fmla="*/ 0 h 68"/>
                <a:gd name="T62" fmla="*/ 75 w 80"/>
                <a:gd name="T63" fmla="*/ 0 h 68"/>
                <a:gd name="T64" fmla="*/ 75 w 80"/>
                <a:gd name="T65" fmla="*/ 0 h 68"/>
                <a:gd name="T66" fmla="*/ 75 w 80"/>
                <a:gd name="T67" fmla="*/ 0 h 68"/>
                <a:gd name="T68" fmla="*/ 75 w 80"/>
                <a:gd name="T69" fmla="*/ 0 h 68"/>
                <a:gd name="T70" fmla="*/ 75 w 80"/>
                <a:gd name="T71" fmla="*/ 0 h 68"/>
                <a:gd name="T72" fmla="*/ 75 w 80"/>
                <a:gd name="T73" fmla="*/ 0 h 68"/>
                <a:gd name="T74" fmla="*/ 75 w 80"/>
                <a:gd name="T75" fmla="*/ 0 h 68"/>
                <a:gd name="T76" fmla="*/ 75 w 80"/>
                <a:gd name="T7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68">
                  <a:moveTo>
                    <a:pt x="75" y="0"/>
                  </a:moveTo>
                  <a:lnTo>
                    <a:pt x="65" y="2"/>
                  </a:lnTo>
                  <a:lnTo>
                    <a:pt x="63" y="7"/>
                  </a:lnTo>
                  <a:lnTo>
                    <a:pt x="55" y="8"/>
                  </a:lnTo>
                  <a:lnTo>
                    <a:pt x="55" y="13"/>
                  </a:lnTo>
                  <a:lnTo>
                    <a:pt x="46" y="14"/>
                  </a:lnTo>
                  <a:lnTo>
                    <a:pt x="33" y="8"/>
                  </a:lnTo>
                  <a:lnTo>
                    <a:pt x="20" y="13"/>
                  </a:lnTo>
                  <a:lnTo>
                    <a:pt x="17" y="5"/>
                  </a:lnTo>
                  <a:lnTo>
                    <a:pt x="15" y="6"/>
                  </a:lnTo>
                  <a:lnTo>
                    <a:pt x="10" y="29"/>
                  </a:lnTo>
                  <a:lnTo>
                    <a:pt x="7" y="31"/>
                  </a:lnTo>
                  <a:lnTo>
                    <a:pt x="0" y="39"/>
                  </a:lnTo>
                  <a:lnTo>
                    <a:pt x="14" y="43"/>
                  </a:lnTo>
                  <a:lnTo>
                    <a:pt x="42" y="68"/>
                  </a:lnTo>
                  <a:lnTo>
                    <a:pt x="64" y="61"/>
                  </a:lnTo>
                  <a:lnTo>
                    <a:pt x="75" y="41"/>
                  </a:lnTo>
                  <a:lnTo>
                    <a:pt x="80" y="27"/>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close/>
                </a:path>
              </a:pathLst>
            </a:custGeom>
            <a:solidFill>
              <a:srgbClr val="92D050"/>
            </a:solid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42" name="Freeform 306"/>
            <p:cNvSpPr>
              <a:spLocks/>
            </p:cNvSpPr>
            <p:nvPr/>
          </p:nvSpPr>
          <p:spPr bwMode="auto">
            <a:xfrm>
              <a:off x="7817407" y="1987657"/>
              <a:ext cx="454674" cy="195979"/>
            </a:xfrm>
            <a:custGeom>
              <a:avLst/>
              <a:gdLst>
                <a:gd name="T0" fmla="*/ 16 w 58"/>
                <a:gd name="T1" fmla="*/ 19 h 25"/>
                <a:gd name="T2" fmla="*/ 29 w 58"/>
                <a:gd name="T3" fmla="*/ 25 h 25"/>
                <a:gd name="T4" fmla="*/ 38 w 58"/>
                <a:gd name="T5" fmla="*/ 24 h 25"/>
                <a:gd name="T6" fmla="*/ 38 w 58"/>
                <a:gd name="T7" fmla="*/ 19 h 25"/>
                <a:gd name="T8" fmla="*/ 46 w 58"/>
                <a:gd name="T9" fmla="*/ 18 h 25"/>
                <a:gd name="T10" fmla="*/ 48 w 58"/>
                <a:gd name="T11" fmla="*/ 13 h 25"/>
                <a:gd name="T12" fmla="*/ 58 w 58"/>
                <a:gd name="T13" fmla="*/ 11 h 25"/>
                <a:gd name="T14" fmla="*/ 51 w 58"/>
                <a:gd name="T15" fmla="*/ 1 h 25"/>
                <a:gd name="T16" fmla="*/ 36 w 58"/>
                <a:gd name="T17" fmla="*/ 9 h 25"/>
                <a:gd name="T18" fmla="*/ 15 w 58"/>
                <a:gd name="T19" fmla="*/ 0 h 25"/>
                <a:gd name="T20" fmla="*/ 2 w 58"/>
                <a:gd name="T21" fmla="*/ 10 h 25"/>
                <a:gd name="T22" fmla="*/ 0 w 58"/>
                <a:gd name="T23" fmla="*/ 16 h 25"/>
                <a:gd name="T24" fmla="*/ 3 w 58"/>
                <a:gd name="T25" fmla="*/ 24 h 25"/>
                <a:gd name="T26" fmla="*/ 16 w 58"/>
                <a:gd name="T27" fmla="*/ 19 h 25"/>
                <a:gd name="T28" fmla="*/ 16 w 58"/>
                <a:gd name="T29" fmla="*/ 19 h 25"/>
                <a:gd name="T30" fmla="*/ 16 w 58"/>
                <a:gd name="T31" fmla="*/ 19 h 25"/>
                <a:gd name="T32" fmla="*/ 16 w 58"/>
                <a:gd name="T33" fmla="*/ 19 h 25"/>
                <a:gd name="T34" fmla="*/ 16 w 58"/>
                <a:gd name="T35" fmla="*/ 19 h 25"/>
                <a:gd name="T36" fmla="*/ 16 w 58"/>
                <a:gd name="T37" fmla="*/ 19 h 25"/>
                <a:gd name="T38" fmla="*/ 16 w 58"/>
                <a:gd name="T39" fmla="*/ 19 h 25"/>
                <a:gd name="T40" fmla="*/ 16 w 58"/>
                <a:gd name="T41" fmla="*/ 19 h 25"/>
                <a:gd name="T42" fmla="*/ 16 w 58"/>
                <a:gd name="T43" fmla="*/ 19 h 25"/>
                <a:gd name="T44" fmla="*/ 16 w 58"/>
                <a:gd name="T45" fmla="*/ 19 h 25"/>
                <a:gd name="T46" fmla="*/ 16 w 58"/>
                <a:gd name="T47" fmla="*/ 19 h 25"/>
                <a:gd name="T48" fmla="*/ 16 w 58"/>
                <a:gd name="T49" fmla="*/ 19 h 25"/>
                <a:gd name="T50" fmla="*/ 16 w 58"/>
                <a:gd name="T51" fmla="*/ 19 h 25"/>
                <a:gd name="T52" fmla="*/ 16 w 58"/>
                <a:gd name="T53" fmla="*/ 19 h 25"/>
                <a:gd name="T54" fmla="*/ 16 w 58"/>
                <a:gd name="T55" fmla="*/ 19 h 25"/>
                <a:gd name="T56" fmla="*/ 16 w 58"/>
                <a:gd name="T57" fmla="*/ 19 h 25"/>
                <a:gd name="T58" fmla="*/ 16 w 58"/>
                <a:gd name="T59" fmla="*/ 19 h 25"/>
                <a:gd name="T60" fmla="*/ 16 w 58"/>
                <a:gd name="T61" fmla="*/ 19 h 25"/>
                <a:gd name="T62" fmla="*/ 16 w 58"/>
                <a:gd name="T63" fmla="*/ 19 h 25"/>
                <a:gd name="T64" fmla="*/ 16 w 58"/>
                <a:gd name="T65" fmla="*/ 19 h 25"/>
                <a:gd name="T66" fmla="*/ 16 w 58"/>
                <a:gd name="T67"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 h="25">
                  <a:moveTo>
                    <a:pt x="16" y="19"/>
                  </a:moveTo>
                  <a:lnTo>
                    <a:pt x="29" y="25"/>
                  </a:lnTo>
                  <a:lnTo>
                    <a:pt x="38" y="24"/>
                  </a:lnTo>
                  <a:lnTo>
                    <a:pt x="38" y="19"/>
                  </a:lnTo>
                  <a:lnTo>
                    <a:pt x="46" y="18"/>
                  </a:lnTo>
                  <a:lnTo>
                    <a:pt x="48" y="13"/>
                  </a:lnTo>
                  <a:lnTo>
                    <a:pt x="58" y="11"/>
                  </a:lnTo>
                  <a:lnTo>
                    <a:pt x="51" y="1"/>
                  </a:lnTo>
                  <a:lnTo>
                    <a:pt x="36" y="9"/>
                  </a:lnTo>
                  <a:lnTo>
                    <a:pt x="15" y="0"/>
                  </a:lnTo>
                  <a:lnTo>
                    <a:pt x="2" y="10"/>
                  </a:lnTo>
                  <a:lnTo>
                    <a:pt x="0" y="16"/>
                  </a:lnTo>
                  <a:lnTo>
                    <a:pt x="3" y="24"/>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close/>
                </a:path>
              </a:pathLst>
            </a:custGeom>
            <a:solidFill>
              <a:srgbClr val="92D050"/>
            </a:solid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43" name="Freeform 307"/>
            <p:cNvSpPr>
              <a:spLocks/>
            </p:cNvSpPr>
            <p:nvPr/>
          </p:nvSpPr>
          <p:spPr bwMode="auto">
            <a:xfrm>
              <a:off x="7543034" y="2802934"/>
              <a:ext cx="932864" cy="893670"/>
            </a:xfrm>
            <a:custGeom>
              <a:avLst/>
              <a:gdLst>
                <a:gd name="T0" fmla="*/ 68 w 119"/>
                <a:gd name="T1" fmla="*/ 2 h 114"/>
                <a:gd name="T2" fmla="*/ 64 w 119"/>
                <a:gd name="T3" fmla="*/ 0 h 114"/>
                <a:gd name="T4" fmla="*/ 54 w 119"/>
                <a:gd name="T5" fmla="*/ 6 h 114"/>
                <a:gd name="T6" fmla="*/ 45 w 119"/>
                <a:gd name="T7" fmla="*/ 8 h 114"/>
                <a:gd name="T8" fmla="*/ 42 w 119"/>
                <a:gd name="T9" fmla="*/ 10 h 114"/>
                <a:gd name="T10" fmla="*/ 32 w 119"/>
                <a:gd name="T11" fmla="*/ 0 h 114"/>
                <a:gd name="T12" fmla="*/ 25 w 119"/>
                <a:gd name="T13" fmla="*/ 5 h 114"/>
                <a:gd name="T14" fmla="*/ 0 w 119"/>
                <a:gd name="T15" fmla="*/ 33 h 114"/>
                <a:gd name="T16" fmla="*/ 17 w 119"/>
                <a:gd name="T17" fmla="*/ 55 h 114"/>
                <a:gd name="T18" fmla="*/ 36 w 119"/>
                <a:gd name="T19" fmla="*/ 59 h 114"/>
                <a:gd name="T20" fmla="*/ 39 w 119"/>
                <a:gd name="T21" fmla="*/ 77 h 114"/>
                <a:gd name="T22" fmla="*/ 49 w 119"/>
                <a:gd name="T23" fmla="*/ 90 h 114"/>
                <a:gd name="T24" fmla="*/ 54 w 119"/>
                <a:gd name="T25" fmla="*/ 89 h 114"/>
                <a:gd name="T26" fmla="*/ 62 w 119"/>
                <a:gd name="T27" fmla="*/ 101 h 114"/>
                <a:gd name="T28" fmla="*/ 86 w 119"/>
                <a:gd name="T29" fmla="*/ 114 h 114"/>
                <a:gd name="T30" fmla="*/ 112 w 119"/>
                <a:gd name="T31" fmla="*/ 99 h 114"/>
                <a:gd name="T32" fmla="*/ 119 w 119"/>
                <a:gd name="T33" fmla="*/ 84 h 114"/>
                <a:gd name="T34" fmla="*/ 105 w 119"/>
                <a:gd name="T35" fmla="*/ 66 h 114"/>
                <a:gd name="T36" fmla="*/ 91 w 119"/>
                <a:gd name="T37" fmla="*/ 30 h 114"/>
                <a:gd name="T38" fmla="*/ 71 w 119"/>
                <a:gd name="T39" fmla="*/ 18 h 114"/>
                <a:gd name="T40" fmla="*/ 68 w 119"/>
                <a:gd name="T41" fmla="*/ 2 h 114"/>
                <a:gd name="T42" fmla="*/ 68 w 119"/>
                <a:gd name="T43" fmla="*/ 2 h 114"/>
                <a:gd name="T44" fmla="*/ 68 w 119"/>
                <a:gd name="T45" fmla="*/ 2 h 114"/>
                <a:gd name="T46" fmla="*/ 68 w 119"/>
                <a:gd name="T47" fmla="*/ 2 h 114"/>
                <a:gd name="T48" fmla="*/ 68 w 119"/>
                <a:gd name="T49" fmla="*/ 2 h 114"/>
                <a:gd name="T50" fmla="*/ 68 w 119"/>
                <a:gd name="T51" fmla="*/ 2 h 114"/>
                <a:gd name="T52" fmla="*/ 68 w 119"/>
                <a:gd name="T53" fmla="*/ 2 h 114"/>
                <a:gd name="T54" fmla="*/ 68 w 119"/>
                <a:gd name="T55" fmla="*/ 2 h 114"/>
                <a:gd name="T56" fmla="*/ 68 w 119"/>
                <a:gd name="T57" fmla="*/ 2 h 114"/>
                <a:gd name="T58" fmla="*/ 68 w 119"/>
                <a:gd name="T59" fmla="*/ 2 h 114"/>
                <a:gd name="T60" fmla="*/ 68 w 119"/>
                <a:gd name="T61" fmla="*/ 2 h 114"/>
                <a:gd name="T62" fmla="*/ 68 w 119"/>
                <a:gd name="T63" fmla="*/ 2 h 114"/>
                <a:gd name="T64" fmla="*/ 68 w 119"/>
                <a:gd name="T65" fmla="*/ 2 h 114"/>
                <a:gd name="T66" fmla="*/ 68 w 119"/>
                <a:gd name="T67" fmla="*/ 2 h 114"/>
                <a:gd name="T68" fmla="*/ 68 w 119"/>
                <a:gd name="T69" fmla="*/ 2 h 114"/>
                <a:gd name="T70" fmla="*/ 68 w 119"/>
                <a:gd name="T71" fmla="*/ 2 h 114"/>
                <a:gd name="T72" fmla="*/ 68 w 119"/>
                <a:gd name="T73" fmla="*/ 2 h 114"/>
                <a:gd name="T74" fmla="*/ 68 w 119"/>
                <a:gd name="T75" fmla="*/ 2 h 114"/>
                <a:gd name="T76" fmla="*/ 68 w 119"/>
                <a:gd name="T77" fmla="*/ 2 h 114"/>
                <a:gd name="T78" fmla="*/ 68 w 119"/>
                <a:gd name="T79" fmla="*/ 2 h 114"/>
                <a:gd name="T80" fmla="*/ 68 w 119"/>
                <a:gd name="T81" fmla="*/ 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 h="114">
                  <a:moveTo>
                    <a:pt x="68" y="2"/>
                  </a:moveTo>
                  <a:lnTo>
                    <a:pt x="64" y="0"/>
                  </a:lnTo>
                  <a:lnTo>
                    <a:pt x="54" y="6"/>
                  </a:lnTo>
                  <a:lnTo>
                    <a:pt x="45" y="8"/>
                  </a:lnTo>
                  <a:lnTo>
                    <a:pt x="42" y="10"/>
                  </a:lnTo>
                  <a:lnTo>
                    <a:pt x="32" y="0"/>
                  </a:lnTo>
                  <a:lnTo>
                    <a:pt x="25" y="5"/>
                  </a:lnTo>
                  <a:lnTo>
                    <a:pt x="0" y="33"/>
                  </a:lnTo>
                  <a:lnTo>
                    <a:pt x="17" y="55"/>
                  </a:lnTo>
                  <a:lnTo>
                    <a:pt x="36" y="59"/>
                  </a:lnTo>
                  <a:lnTo>
                    <a:pt x="39" y="77"/>
                  </a:lnTo>
                  <a:lnTo>
                    <a:pt x="49" y="90"/>
                  </a:lnTo>
                  <a:lnTo>
                    <a:pt x="54" y="89"/>
                  </a:lnTo>
                  <a:lnTo>
                    <a:pt x="62" y="101"/>
                  </a:lnTo>
                  <a:lnTo>
                    <a:pt x="86" y="114"/>
                  </a:lnTo>
                  <a:lnTo>
                    <a:pt x="112" y="99"/>
                  </a:lnTo>
                  <a:lnTo>
                    <a:pt x="119" y="84"/>
                  </a:lnTo>
                  <a:lnTo>
                    <a:pt x="105" y="66"/>
                  </a:lnTo>
                  <a:lnTo>
                    <a:pt x="91" y="30"/>
                  </a:lnTo>
                  <a:lnTo>
                    <a:pt x="71" y="18"/>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close/>
                </a:path>
              </a:pathLst>
            </a:custGeom>
            <a:solidFill>
              <a:schemeClr val="accent3"/>
            </a:solid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sp>
          <p:nvSpPr>
            <p:cNvPr id="44" name="Freeform 308"/>
            <p:cNvSpPr>
              <a:spLocks/>
            </p:cNvSpPr>
            <p:nvPr/>
          </p:nvSpPr>
          <p:spPr bwMode="auto">
            <a:xfrm>
              <a:off x="7582228" y="3500623"/>
              <a:ext cx="1183721" cy="956380"/>
            </a:xfrm>
            <a:custGeom>
              <a:avLst/>
              <a:gdLst>
                <a:gd name="T0" fmla="*/ 49 w 151"/>
                <a:gd name="T1" fmla="*/ 0 h 122"/>
                <a:gd name="T2" fmla="*/ 44 w 151"/>
                <a:gd name="T3" fmla="*/ 1 h 122"/>
                <a:gd name="T4" fmla="*/ 41 w 151"/>
                <a:gd name="T5" fmla="*/ 10 h 122"/>
                <a:gd name="T6" fmla="*/ 32 w 151"/>
                <a:gd name="T7" fmla="*/ 13 h 122"/>
                <a:gd name="T8" fmla="*/ 20 w 151"/>
                <a:gd name="T9" fmla="*/ 12 h 122"/>
                <a:gd name="T10" fmla="*/ 22 w 151"/>
                <a:gd name="T11" fmla="*/ 20 h 122"/>
                <a:gd name="T12" fmla="*/ 30 w 151"/>
                <a:gd name="T13" fmla="*/ 23 h 122"/>
                <a:gd name="T14" fmla="*/ 35 w 151"/>
                <a:gd name="T15" fmla="*/ 40 h 122"/>
                <a:gd name="T16" fmla="*/ 19 w 151"/>
                <a:gd name="T17" fmla="*/ 38 h 122"/>
                <a:gd name="T18" fmla="*/ 0 w 151"/>
                <a:gd name="T19" fmla="*/ 42 h 122"/>
                <a:gd name="T20" fmla="*/ 8 w 151"/>
                <a:gd name="T21" fmla="*/ 79 h 122"/>
                <a:gd name="T22" fmla="*/ 27 w 151"/>
                <a:gd name="T23" fmla="*/ 105 h 122"/>
                <a:gd name="T24" fmla="*/ 60 w 151"/>
                <a:gd name="T25" fmla="*/ 113 h 122"/>
                <a:gd name="T26" fmla="*/ 60 w 151"/>
                <a:gd name="T27" fmla="*/ 113 h 122"/>
                <a:gd name="T28" fmla="*/ 88 w 151"/>
                <a:gd name="T29" fmla="*/ 114 h 122"/>
                <a:gd name="T30" fmla="*/ 96 w 151"/>
                <a:gd name="T31" fmla="*/ 122 h 122"/>
                <a:gd name="T32" fmla="*/ 151 w 151"/>
                <a:gd name="T33" fmla="*/ 79 h 122"/>
                <a:gd name="T34" fmla="*/ 81 w 151"/>
                <a:gd name="T35" fmla="*/ 25 h 122"/>
                <a:gd name="T36" fmla="*/ 57 w 151"/>
                <a:gd name="T37" fmla="*/ 12 h 122"/>
                <a:gd name="T38" fmla="*/ 49 w 151"/>
                <a:gd name="T39" fmla="*/ 0 h 122"/>
                <a:gd name="T40" fmla="*/ 49 w 151"/>
                <a:gd name="T41" fmla="*/ 0 h 122"/>
                <a:gd name="T42" fmla="*/ 49 w 151"/>
                <a:gd name="T43" fmla="*/ 0 h 122"/>
                <a:gd name="T44" fmla="*/ 49 w 151"/>
                <a:gd name="T45" fmla="*/ 0 h 122"/>
                <a:gd name="T46" fmla="*/ 49 w 151"/>
                <a:gd name="T47" fmla="*/ 0 h 122"/>
                <a:gd name="T48" fmla="*/ 49 w 151"/>
                <a:gd name="T49" fmla="*/ 0 h 122"/>
                <a:gd name="T50" fmla="*/ 49 w 151"/>
                <a:gd name="T51" fmla="*/ 0 h 122"/>
                <a:gd name="T52" fmla="*/ 49 w 151"/>
                <a:gd name="T53" fmla="*/ 0 h 122"/>
                <a:gd name="T54" fmla="*/ 49 w 151"/>
                <a:gd name="T55" fmla="*/ 0 h 122"/>
                <a:gd name="T56" fmla="*/ 49 w 151"/>
                <a:gd name="T57" fmla="*/ 0 h 122"/>
                <a:gd name="T58" fmla="*/ 49 w 151"/>
                <a:gd name="T59" fmla="*/ 0 h 122"/>
                <a:gd name="T60" fmla="*/ 49 w 151"/>
                <a:gd name="T61" fmla="*/ 0 h 122"/>
                <a:gd name="T62" fmla="*/ 49 w 151"/>
                <a:gd name="T63" fmla="*/ 0 h 122"/>
                <a:gd name="T64" fmla="*/ 49 w 151"/>
                <a:gd name="T65" fmla="*/ 0 h 122"/>
                <a:gd name="T66" fmla="*/ 49 w 151"/>
                <a:gd name="T67" fmla="*/ 0 h 122"/>
                <a:gd name="T68" fmla="*/ 49 w 151"/>
                <a:gd name="T69" fmla="*/ 0 h 122"/>
                <a:gd name="T70" fmla="*/ 49 w 151"/>
                <a:gd name="T71" fmla="*/ 0 h 122"/>
                <a:gd name="T72" fmla="*/ 49 w 151"/>
                <a:gd name="T73" fmla="*/ 0 h 122"/>
                <a:gd name="T74" fmla="*/ 49 w 151"/>
                <a:gd name="T75" fmla="*/ 0 h 122"/>
                <a:gd name="T76" fmla="*/ 49 w 151"/>
                <a:gd name="T77" fmla="*/ 0 h 122"/>
                <a:gd name="T78" fmla="*/ 49 w 151"/>
                <a:gd name="T7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1" h="122">
                  <a:moveTo>
                    <a:pt x="49" y="0"/>
                  </a:moveTo>
                  <a:lnTo>
                    <a:pt x="44" y="1"/>
                  </a:lnTo>
                  <a:lnTo>
                    <a:pt x="41" y="10"/>
                  </a:lnTo>
                  <a:lnTo>
                    <a:pt x="32" y="13"/>
                  </a:lnTo>
                  <a:lnTo>
                    <a:pt x="20" y="12"/>
                  </a:lnTo>
                  <a:lnTo>
                    <a:pt x="22" y="20"/>
                  </a:lnTo>
                  <a:lnTo>
                    <a:pt x="30" y="23"/>
                  </a:lnTo>
                  <a:lnTo>
                    <a:pt x="35" y="40"/>
                  </a:lnTo>
                  <a:lnTo>
                    <a:pt x="19" y="38"/>
                  </a:lnTo>
                  <a:lnTo>
                    <a:pt x="0" y="42"/>
                  </a:lnTo>
                  <a:lnTo>
                    <a:pt x="8" y="79"/>
                  </a:lnTo>
                  <a:lnTo>
                    <a:pt x="27" y="105"/>
                  </a:lnTo>
                  <a:lnTo>
                    <a:pt x="60" y="113"/>
                  </a:lnTo>
                  <a:lnTo>
                    <a:pt x="60" y="113"/>
                  </a:lnTo>
                  <a:lnTo>
                    <a:pt x="88" y="114"/>
                  </a:lnTo>
                  <a:lnTo>
                    <a:pt x="96" y="122"/>
                  </a:lnTo>
                  <a:lnTo>
                    <a:pt x="151" y="79"/>
                  </a:lnTo>
                  <a:lnTo>
                    <a:pt x="81" y="25"/>
                  </a:lnTo>
                  <a:lnTo>
                    <a:pt x="57" y="12"/>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close/>
                </a:path>
              </a:pathLst>
            </a:custGeom>
            <a:solidFill>
              <a:srgbClr val="FFFF00"/>
            </a:solidFill>
            <a:ln w="6350" cap="flat">
              <a:solidFill>
                <a:schemeClr val="tx1">
                  <a:lumMod val="50000"/>
                  <a:lumOff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s-ES"/>
            </a:p>
          </p:txBody>
        </p:sp>
      </p:grpSp>
      <p:sp>
        <p:nvSpPr>
          <p:cNvPr id="8" name="CuadroTexto 7"/>
          <p:cNvSpPr txBox="1"/>
          <p:nvPr/>
        </p:nvSpPr>
        <p:spPr>
          <a:xfrm>
            <a:off x="1035968" y="1984465"/>
            <a:ext cx="2497819" cy="523220"/>
          </a:xfrm>
          <a:prstGeom prst="rect">
            <a:avLst/>
          </a:prstGeom>
          <a:noFill/>
        </p:spPr>
        <p:txBody>
          <a:bodyPr wrap="square" rtlCol="0">
            <a:spAutoFit/>
          </a:bodyPr>
          <a:lstStyle/>
          <a:p>
            <a:r>
              <a:rPr lang="es-CO" sz="1400" dirty="0">
                <a:latin typeface="Arial" panose="020B0604020202020204" pitchFamily="34" charset="0"/>
                <a:cs typeface="Arial" panose="020B0604020202020204" pitchFamily="34" charset="0"/>
              </a:rPr>
              <a:t>Denuncias hurto a personas por cada 100 mil </a:t>
            </a:r>
            <a:r>
              <a:rPr lang="es-CO" sz="1400" dirty="0" err="1">
                <a:latin typeface="Arial" panose="020B0604020202020204" pitchFamily="34" charset="0"/>
                <a:cs typeface="Arial" panose="020B0604020202020204" pitchFamily="34" charset="0"/>
              </a:rPr>
              <a:t>hab</a:t>
            </a:r>
            <a:r>
              <a:rPr lang="es-CO" sz="1400" dirty="0">
                <a:latin typeface="Arial" panose="020B0604020202020204" pitchFamily="34" charset="0"/>
                <a:cs typeface="Arial" panose="020B0604020202020204" pitchFamily="34" charset="0"/>
              </a:rPr>
              <a:t> (2022)</a:t>
            </a:r>
            <a:endParaRPr lang="es-MX" sz="1400" dirty="0">
              <a:latin typeface="Arial" panose="020B0604020202020204" pitchFamily="34" charset="0"/>
              <a:cs typeface="Arial" panose="020B0604020202020204" pitchFamily="34" charset="0"/>
            </a:endParaRPr>
          </a:p>
        </p:txBody>
      </p:sp>
      <p:grpSp>
        <p:nvGrpSpPr>
          <p:cNvPr id="24" name="Grupo 23">
            <a:extLst>
              <a:ext uri="{FF2B5EF4-FFF2-40B4-BE49-F238E27FC236}">
                <a16:creationId xmlns:a16="http://schemas.microsoft.com/office/drawing/2014/main" id="{BF4271DF-198C-4A3F-A553-A4D8FFECA15D}"/>
              </a:ext>
            </a:extLst>
          </p:cNvPr>
          <p:cNvGrpSpPr/>
          <p:nvPr/>
        </p:nvGrpSpPr>
        <p:grpSpPr>
          <a:xfrm>
            <a:off x="1195475" y="2999948"/>
            <a:ext cx="1777936" cy="1953933"/>
            <a:chOff x="937682" y="3248024"/>
            <a:chExt cx="1777936" cy="1953933"/>
          </a:xfrm>
        </p:grpSpPr>
        <p:sp>
          <p:nvSpPr>
            <p:cNvPr id="3" name="Rectángulo 2">
              <a:extLst>
                <a:ext uri="{FF2B5EF4-FFF2-40B4-BE49-F238E27FC236}">
                  <a16:creationId xmlns:a16="http://schemas.microsoft.com/office/drawing/2014/main" id="{C651B760-C14E-44E3-9A39-BA6ADE9E9F53}"/>
                </a:ext>
              </a:extLst>
            </p:cNvPr>
            <p:cNvSpPr/>
            <p:nvPr/>
          </p:nvSpPr>
          <p:spPr>
            <a:xfrm>
              <a:off x="937682" y="3248024"/>
              <a:ext cx="1693647" cy="1953933"/>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45" name="Rectángulo 44"/>
            <p:cNvSpPr/>
            <p:nvPr/>
          </p:nvSpPr>
          <p:spPr>
            <a:xfrm>
              <a:off x="1081353" y="4758204"/>
              <a:ext cx="291401" cy="2914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00">
                <a:solidFill>
                  <a:schemeClr val="tx1"/>
                </a:solidFill>
                <a:latin typeface="Arial" panose="020B0604020202020204" pitchFamily="34" charset="0"/>
                <a:ea typeface="Ebrima" panose="02000000000000000000" pitchFamily="2" charset="0"/>
                <a:cs typeface="Arial" panose="020B0604020202020204" pitchFamily="34" charset="0"/>
              </a:endParaRPr>
            </a:p>
          </p:txBody>
        </p:sp>
        <p:sp>
          <p:nvSpPr>
            <p:cNvPr id="46" name="Rectángulo 45"/>
            <p:cNvSpPr/>
            <p:nvPr/>
          </p:nvSpPr>
          <p:spPr>
            <a:xfrm>
              <a:off x="1081353" y="4477123"/>
              <a:ext cx="291401" cy="2914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00">
                <a:solidFill>
                  <a:schemeClr val="tx1"/>
                </a:solidFill>
                <a:latin typeface="Arial" panose="020B0604020202020204" pitchFamily="34" charset="0"/>
                <a:ea typeface="Ebrima" panose="02000000000000000000" pitchFamily="2" charset="0"/>
                <a:cs typeface="Arial" panose="020B0604020202020204" pitchFamily="34" charset="0"/>
              </a:endParaRPr>
            </a:p>
          </p:txBody>
        </p:sp>
        <p:sp>
          <p:nvSpPr>
            <p:cNvPr id="49" name="Rectángulo 48"/>
            <p:cNvSpPr/>
            <p:nvPr/>
          </p:nvSpPr>
          <p:spPr>
            <a:xfrm>
              <a:off x="1081353" y="3914963"/>
              <a:ext cx="291401" cy="29140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00">
                <a:solidFill>
                  <a:schemeClr val="tx1"/>
                </a:solidFill>
                <a:latin typeface="Arial" panose="020B0604020202020204" pitchFamily="34" charset="0"/>
                <a:ea typeface="Ebrima" panose="02000000000000000000" pitchFamily="2" charset="0"/>
                <a:cs typeface="Arial" panose="020B0604020202020204" pitchFamily="34" charset="0"/>
              </a:endParaRPr>
            </a:p>
          </p:txBody>
        </p:sp>
        <p:sp>
          <p:nvSpPr>
            <p:cNvPr id="60" name="Rectángulo 59"/>
            <p:cNvSpPr/>
            <p:nvPr/>
          </p:nvSpPr>
          <p:spPr>
            <a:xfrm>
              <a:off x="1081353" y="3633883"/>
              <a:ext cx="291401" cy="291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00">
                <a:solidFill>
                  <a:schemeClr val="tx1"/>
                </a:solidFill>
                <a:latin typeface="Arial" panose="020B0604020202020204" pitchFamily="34" charset="0"/>
                <a:ea typeface="Ebrima" panose="02000000000000000000" pitchFamily="2" charset="0"/>
                <a:cs typeface="Arial" panose="020B0604020202020204" pitchFamily="34" charset="0"/>
              </a:endParaRPr>
            </a:p>
          </p:txBody>
        </p:sp>
        <p:sp>
          <p:nvSpPr>
            <p:cNvPr id="61" name="Rectángulo 60"/>
            <p:cNvSpPr/>
            <p:nvPr/>
          </p:nvSpPr>
          <p:spPr>
            <a:xfrm>
              <a:off x="1081353" y="4201857"/>
              <a:ext cx="291401" cy="29140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000">
                <a:solidFill>
                  <a:schemeClr val="tx1"/>
                </a:solidFill>
                <a:latin typeface="Arial" panose="020B0604020202020204" pitchFamily="34" charset="0"/>
                <a:ea typeface="Ebrima" panose="02000000000000000000" pitchFamily="2" charset="0"/>
                <a:cs typeface="Arial" panose="020B0604020202020204" pitchFamily="34" charset="0"/>
              </a:endParaRPr>
            </a:p>
          </p:txBody>
        </p:sp>
        <p:sp>
          <p:nvSpPr>
            <p:cNvPr id="62" name="CuadroTexto 61"/>
            <p:cNvSpPr txBox="1"/>
            <p:nvPr/>
          </p:nvSpPr>
          <p:spPr>
            <a:xfrm>
              <a:off x="1338552" y="3618883"/>
              <a:ext cx="1210427" cy="253916"/>
            </a:xfrm>
            <a:prstGeom prst="rect">
              <a:avLst/>
            </a:prstGeom>
            <a:noFill/>
          </p:spPr>
          <p:txBody>
            <a:bodyPr wrap="square" rtlCol="0">
              <a:spAutoFit/>
            </a:bodyPr>
            <a:lstStyle/>
            <a:p>
              <a:r>
                <a:rPr lang="es-CO" sz="1050" dirty="0">
                  <a:latin typeface="Arial" panose="020B0604020202020204" pitchFamily="34" charset="0"/>
                  <a:cs typeface="Arial" panose="020B0604020202020204" pitchFamily="34" charset="0"/>
                </a:rPr>
                <a:t>Sin denuncias</a:t>
              </a:r>
              <a:endParaRPr lang="es-MX" sz="1050" dirty="0">
                <a:latin typeface="Arial" panose="020B0604020202020204" pitchFamily="34" charset="0"/>
                <a:cs typeface="Arial" panose="020B0604020202020204" pitchFamily="34" charset="0"/>
              </a:endParaRPr>
            </a:p>
          </p:txBody>
        </p:sp>
        <p:sp>
          <p:nvSpPr>
            <p:cNvPr id="63" name="CuadroTexto 62"/>
            <p:cNvSpPr txBox="1"/>
            <p:nvPr/>
          </p:nvSpPr>
          <p:spPr>
            <a:xfrm>
              <a:off x="1338552" y="3898552"/>
              <a:ext cx="1090981" cy="253916"/>
            </a:xfrm>
            <a:prstGeom prst="rect">
              <a:avLst/>
            </a:prstGeom>
            <a:noFill/>
          </p:spPr>
          <p:txBody>
            <a:bodyPr wrap="square" rtlCol="0">
              <a:spAutoFit/>
            </a:bodyPr>
            <a:lstStyle/>
            <a:p>
              <a:r>
                <a:rPr lang="es-CO" sz="1050" dirty="0">
                  <a:latin typeface="Arial" panose="020B0604020202020204" pitchFamily="34" charset="0"/>
                  <a:cs typeface="Arial" panose="020B0604020202020204" pitchFamily="34" charset="0"/>
                </a:rPr>
                <a:t>&lt; 1 y &gt; 100</a:t>
              </a:r>
              <a:endParaRPr lang="es-MX" sz="1050" dirty="0">
                <a:latin typeface="Arial" panose="020B0604020202020204" pitchFamily="34" charset="0"/>
                <a:cs typeface="Arial" panose="020B0604020202020204" pitchFamily="34" charset="0"/>
              </a:endParaRPr>
            </a:p>
          </p:txBody>
        </p:sp>
        <p:sp>
          <p:nvSpPr>
            <p:cNvPr id="64" name="CuadroTexto 63"/>
            <p:cNvSpPr txBox="1"/>
            <p:nvPr/>
          </p:nvSpPr>
          <p:spPr>
            <a:xfrm>
              <a:off x="1338552" y="4178974"/>
              <a:ext cx="1377066" cy="253916"/>
            </a:xfrm>
            <a:prstGeom prst="rect">
              <a:avLst/>
            </a:prstGeom>
            <a:noFill/>
          </p:spPr>
          <p:txBody>
            <a:bodyPr wrap="square" rtlCol="0">
              <a:spAutoFit/>
            </a:bodyPr>
            <a:lstStyle/>
            <a:p>
              <a:r>
                <a:rPr lang="es-CO" sz="1050" dirty="0">
                  <a:latin typeface="Arial" panose="020B0604020202020204" pitchFamily="34" charset="0"/>
                  <a:cs typeface="Arial" panose="020B0604020202020204" pitchFamily="34" charset="0"/>
                </a:rPr>
                <a:t>&gt; 100  y &lt; 200</a:t>
              </a:r>
              <a:endParaRPr lang="es-MX" sz="1050" dirty="0">
                <a:latin typeface="Arial" panose="020B0604020202020204" pitchFamily="34" charset="0"/>
                <a:cs typeface="Arial" panose="020B0604020202020204" pitchFamily="34" charset="0"/>
              </a:endParaRPr>
            </a:p>
          </p:txBody>
        </p:sp>
        <p:sp>
          <p:nvSpPr>
            <p:cNvPr id="65" name="CuadroTexto 64"/>
            <p:cNvSpPr txBox="1"/>
            <p:nvPr/>
          </p:nvSpPr>
          <p:spPr>
            <a:xfrm>
              <a:off x="1338552" y="4484132"/>
              <a:ext cx="1337595" cy="253916"/>
            </a:xfrm>
            <a:prstGeom prst="rect">
              <a:avLst/>
            </a:prstGeom>
            <a:noFill/>
          </p:spPr>
          <p:txBody>
            <a:bodyPr wrap="square" rtlCol="0">
              <a:spAutoFit/>
            </a:bodyPr>
            <a:lstStyle/>
            <a:p>
              <a:r>
                <a:rPr lang="es-CO" sz="1050" dirty="0">
                  <a:latin typeface="Arial" panose="020B0604020202020204" pitchFamily="34" charset="0"/>
                  <a:cs typeface="Arial" panose="020B0604020202020204" pitchFamily="34" charset="0"/>
                </a:rPr>
                <a:t>&gt; 200  y &lt; 300</a:t>
              </a:r>
              <a:endParaRPr lang="es-MX" sz="1050" dirty="0">
                <a:latin typeface="Arial" panose="020B0604020202020204" pitchFamily="34" charset="0"/>
                <a:cs typeface="Arial" panose="020B0604020202020204" pitchFamily="34" charset="0"/>
              </a:endParaRPr>
            </a:p>
          </p:txBody>
        </p:sp>
        <p:sp>
          <p:nvSpPr>
            <p:cNvPr id="66" name="CuadroTexto 65"/>
            <p:cNvSpPr txBox="1"/>
            <p:nvPr/>
          </p:nvSpPr>
          <p:spPr>
            <a:xfrm>
              <a:off x="1338552" y="4774782"/>
              <a:ext cx="1090981" cy="253916"/>
            </a:xfrm>
            <a:prstGeom prst="rect">
              <a:avLst/>
            </a:prstGeom>
            <a:noFill/>
          </p:spPr>
          <p:txBody>
            <a:bodyPr wrap="square" rtlCol="0">
              <a:spAutoFit/>
            </a:bodyPr>
            <a:lstStyle/>
            <a:p>
              <a:r>
                <a:rPr lang="es-CO" sz="1050" dirty="0">
                  <a:latin typeface="Arial" panose="020B0604020202020204" pitchFamily="34" charset="0"/>
                  <a:cs typeface="Arial" panose="020B0604020202020204" pitchFamily="34" charset="0"/>
                </a:rPr>
                <a:t>&gt; 300</a:t>
              </a:r>
              <a:endParaRPr lang="es-MX" sz="1050" dirty="0">
                <a:latin typeface="Arial" panose="020B0604020202020204" pitchFamily="34" charset="0"/>
                <a:cs typeface="Arial" panose="020B0604020202020204" pitchFamily="34" charset="0"/>
              </a:endParaRPr>
            </a:p>
          </p:txBody>
        </p:sp>
        <p:sp>
          <p:nvSpPr>
            <p:cNvPr id="67" name="CuadroTexto 66"/>
            <p:cNvSpPr txBox="1"/>
            <p:nvPr/>
          </p:nvSpPr>
          <p:spPr>
            <a:xfrm>
              <a:off x="1126384" y="3316263"/>
              <a:ext cx="1354342" cy="276999"/>
            </a:xfrm>
            <a:prstGeom prst="rect">
              <a:avLst/>
            </a:prstGeom>
            <a:noFill/>
          </p:spPr>
          <p:txBody>
            <a:bodyPr wrap="square" rtlCol="0">
              <a:spAutoFit/>
            </a:bodyPr>
            <a:lstStyle/>
            <a:p>
              <a:pPr algn="ctr"/>
              <a:r>
                <a:rPr lang="es-CO" sz="1200" b="1" dirty="0">
                  <a:latin typeface="Arial" panose="020B0604020202020204" pitchFamily="34" charset="0"/>
                  <a:cs typeface="Arial" panose="020B0604020202020204" pitchFamily="34" charset="0"/>
                </a:rPr>
                <a:t>Escala de tasas</a:t>
              </a:r>
              <a:endParaRPr lang="es-MX" sz="1200" b="1" dirty="0">
                <a:latin typeface="Arial" panose="020B0604020202020204" pitchFamily="34" charset="0"/>
                <a:cs typeface="Arial" panose="020B0604020202020204" pitchFamily="34" charset="0"/>
              </a:endParaRPr>
            </a:p>
          </p:txBody>
        </p:sp>
      </p:grpSp>
      <p:sp>
        <p:nvSpPr>
          <p:cNvPr id="70" name="CuadroTexto 69"/>
          <p:cNvSpPr txBox="1"/>
          <p:nvPr/>
        </p:nvSpPr>
        <p:spPr>
          <a:xfrm>
            <a:off x="6105951" y="5519769"/>
            <a:ext cx="4149420" cy="892552"/>
          </a:xfrm>
          <a:prstGeom prst="rect">
            <a:avLst/>
          </a:prstGeom>
          <a:noFill/>
        </p:spPr>
        <p:txBody>
          <a:bodyPr wrap="square" rtlCol="0">
            <a:spAutoFit/>
          </a:bodyPr>
          <a:lstStyle/>
          <a:p>
            <a:r>
              <a:rPr lang="es-CO" sz="2000" b="1" dirty="0">
                <a:solidFill>
                  <a:srgbClr val="C00000"/>
                </a:solidFill>
                <a:latin typeface="Arial" panose="020B0604020202020204" pitchFamily="34" charset="0"/>
                <a:cs typeface="Arial" panose="020B0604020202020204" pitchFamily="34" charset="0"/>
              </a:rPr>
              <a:t>Yopal (2022)</a:t>
            </a:r>
          </a:p>
          <a:p>
            <a:r>
              <a:rPr lang="es-CO" sz="1600" b="1" dirty="0">
                <a:latin typeface="Arial" panose="020B0604020202020204" pitchFamily="34" charset="0"/>
                <a:cs typeface="Arial" panose="020B0604020202020204" pitchFamily="34" charset="0"/>
              </a:rPr>
              <a:t>1.099</a:t>
            </a:r>
            <a:r>
              <a:rPr lang="es-CO" sz="1600" dirty="0">
                <a:latin typeface="Arial" panose="020B0604020202020204" pitchFamily="34" charset="0"/>
                <a:cs typeface="Arial" panose="020B0604020202020204" pitchFamily="34" charset="0"/>
              </a:rPr>
              <a:t> | Denuncias de hurto a personas</a:t>
            </a:r>
          </a:p>
          <a:p>
            <a:r>
              <a:rPr lang="es-CO" sz="1600" b="1" dirty="0">
                <a:latin typeface="Arial" panose="020B0604020202020204" pitchFamily="34" charset="0"/>
                <a:cs typeface="Arial" panose="020B0604020202020204" pitchFamily="34" charset="0"/>
              </a:rPr>
              <a:t>585</a:t>
            </a:r>
            <a:r>
              <a:rPr lang="es-CO" sz="1600" dirty="0">
                <a:latin typeface="Arial" panose="020B0604020202020204" pitchFamily="34" charset="0"/>
                <a:cs typeface="Arial" panose="020B0604020202020204" pitchFamily="34" charset="0"/>
              </a:rPr>
              <a:t> | Casos por cada 100 mil habitantes</a:t>
            </a:r>
            <a:endParaRPr lang="es-MX" sz="1600" dirty="0">
              <a:latin typeface="Arial" panose="020B0604020202020204" pitchFamily="34" charset="0"/>
              <a:cs typeface="Arial" panose="020B0604020202020204" pitchFamily="34" charset="0"/>
            </a:endParaRPr>
          </a:p>
        </p:txBody>
      </p:sp>
      <p:sp>
        <p:nvSpPr>
          <p:cNvPr id="77" name="CuadroTexto 76"/>
          <p:cNvSpPr txBox="1"/>
          <p:nvPr/>
        </p:nvSpPr>
        <p:spPr>
          <a:xfrm>
            <a:off x="1060937" y="1022804"/>
            <a:ext cx="10648108" cy="369332"/>
          </a:xfrm>
          <a:prstGeom prst="rect">
            <a:avLst/>
          </a:prstGeom>
          <a:noFill/>
        </p:spPr>
        <p:txBody>
          <a:bodyPr wrap="square" rtlCol="0">
            <a:spAutoFit/>
          </a:bodyPr>
          <a:lstStyle/>
          <a:p>
            <a:pPr algn="just"/>
            <a:r>
              <a:rPr lang="es-ES"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Yopal presentó la tasa de hurtos a persona más alta en el departamento de Casanare durante 2022.</a:t>
            </a:r>
          </a:p>
        </p:txBody>
      </p:sp>
      <p:sp>
        <p:nvSpPr>
          <p:cNvPr id="83" name="CuadroTexto 82"/>
          <p:cNvSpPr txBox="1"/>
          <p:nvPr/>
        </p:nvSpPr>
        <p:spPr>
          <a:xfrm rot="10800000" flipV="1">
            <a:off x="1195474" y="4989581"/>
            <a:ext cx="1738465" cy="553998"/>
          </a:xfrm>
          <a:prstGeom prst="rect">
            <a:avLst/>
          </a:prstGeom>
          <a:noFill/>
        </p:spPr>
        <p:txBody>
          <a:bodyPr wrap="square" rtlCol="0">
            <a:spAutoFit/>
          </a:bodyPr>
          <a:lstStyle>
            <a:defPPr>
              <a:defRPr lang="es-MX"/>
            </a:defPPr>
            <a:lvl1pPr algn="ctr">
              <a:defRPr sz="1200">
                <a:solidFill>
                  <a:schemeClr val="tx1">
                    <a:lumMod val="50000"/>
                    <a:lumOff val="50000"/>
                  </a:schemeClr>
                </a:solidFill>
                <a:latin typeface="Corbel" panose="020B0503020204020204" pitchFamily="34" charset="0"/>
              </a:defRPr>
            </a:lvl1pPr>
          </a:lstStyle>
          <a:p>
            <a:pPr algn="l"/>
            <a:r>
              <a:rPr lang="es-CO" sz="1000" dirty="0">
                <a:solidFill>
                  <a:srgbClr val="343434"/>
                </a:solidFill>
                <a:latin typeface="Arial" panose="020B0604020202020204" pitchFamily="34" charset="0"/>
                <a:ea typeface="Ebrima" panose="02000000000000000000" pitchFamily="2" charset="0"/>
                <a:cs typeface="Arial" panose="020B0604020202020204" pitchFamily="34" charset="0"/>
              </a:rPr>
              <a:t>Fuente: Policía Nacional, Estadística Delictiva/DANE / Cálculos: CCC</a:t>
            </a:r>
            <a:endParaRPr lang="es-MX" sz="1000" dirty="0">
              <a:solidFill>
                <a:srgbClr val="343434"/>
              </a:solidFill>
              <a:latin typeface="Arial" panose="020B0604020202020204" pitchFamily="34" charset="0"/>
              <a:ea typeface="Ebrima" panose="02000000000000000000" pitchFamily="2" charset="0"/>
              <a:cs typeface="Arial" panose="020B0604020202020204" pitchFamily="34" charset="0"/>
            </a:endParaRPr>
          </a:p>
        </p:txBody>
      </p:sp>
      <p:sp>
        <p:nvSpPr>
          <p:cNvPr id="47" name="14 CuadroTexto">
            <a:extLst>
              <a:ext uri="{FF2B5EF4-FFF2-40B4-BE49-F238E27FC236}">
                <a16:creationId xmlns:a16="http://schemas.microsoft.com/office/drawing/2014/main" id="{0562B488-4A5D-4A31-BEDA-426000474853}"/>
              </a:ext>
            </a:extLst>
          </p:cNvPr>
          <p:cNvSpPr txBox="1"/>
          <p:nvPr/>
        </p:nvSpPr>
        <p:spPr>
          <a:xfrm>
            <a:off x="4022243" y="358068"/>
            <a:ext cx="5475901" cy="553998"/>
          </a:xfrm>
          <a:prstGeom prst="rect">
            <a:avLst/>
          </a:prstGeom>
          <a:noFill/>
        </p:spPr>
        <p:txBody>
          <a:bodyPr wrap="square">
            <a:spAutoFit/>
          </a:bodyPr>
          <a:lstStyle/>
          <a:p>
            <a:pPr eaLnBrk="1" hangingPunct="1">
              <a:defRPr/>
            </a:pPr>
            <a:r>
              <a:rPr lang="es-CO" sz="3000" b="1" dirty="0">
                <a:solidFill>
                  <a:srgbClr val="C00000"/>
                </a:solidFill>
                <a:latin typeface="Arial" panose="020B0604020202020204" pitchFamily="34" charset="0"/>
                <a:ea typeface="Ebrima" panose="02000000000000000000" pitchFamily="2" charset="0"/>
                <a:cs typeface="Arial" panose="020B0604020202020204" pitchFamily="34" charset="0"/>
              </a:rPr>
              <a:t>Seguridad y convivencia</a:t>
            </a:r>
          </a:p>
        </p:txBody>
      </p:sp>
      <p:cxnSp>
        <p:nvCxnSpPr>
          <p:cNvPr id="21" name="Conector recto de flecha 20">
            <a:extLst>
              <a:ext uri="{FF2B5EF4-FFF2-40B4-BE49-F238E27FC236}">
                <a16:creationId xmlns:a16="http://schemas.microsoft.com/office/drawing/2014/main" id="{EF3DA1E4-BC88-4A3B-B180-9761B09B513F}"/>
              </a:ext>
            </a:extLst>
          </p:cNvPr>
          <p:cNvCxnSpPr>
            <a:cxnSpLocks/>
          </p:cNvCxnSpPr>
          <p:nvPr/>
        </p:nvCxnSpPr>
        <p:spPr>
          <a:xfrm>
            <a:off x="4900576" y="3976915"/>
            <a:ext cx="1468275" cy="1503353"/>
          </a:xfrm>
          <a:prstGeom prst="straightConnector1">
            <a:avLst/>
          </a:prstGeom>
          <a:ln>
            <a:solidFill>
              <a:srgbClr val="C00000"/>
            </a:solidFill>
            <a:tailEnd type="triangle"/>
          </a:ln>
        </p:spPr>
        <p:style>
          <a:lnRef idx="3">
            <a:schemeClr val="accent5"/>
          </a:lnRef>
          <a:fillRef idx="0">
            <a:schemeClr val="accent5"/>
          </a:fillRef>
          <a:effectRef idx="2">
            <a:schemeClr val="accent5"/>
          </a:effectRef>
          <a:fontRef idx="minor">
            <a:schemeClr val="tx1"/>
          </a:fontRef>
        </p:style>
      </p:cxnSp>
      <p:sp>
        <p:nvSpPr>
          <p:cNvPr id="6" name="Elipse 5">
            <a:extLst>
              <a:ext uri="{FF2B5EF4-FFF2-40B4-BE49-F238E27FC236}">
                <a16:creationId xmlns:a16="http://schemas.microsoft.com/office/drawing/2014/main" id="{A62BA695-9833-41D3-AA72-32D46EBF7879}"/>
              </a:ext>
            </a:extLst>
          </p:cNvPr>
          <p:cNvSpPr/>
          <p:nvPr/>
        </p:nvSpPr>
        <p:spPr>
          <a:xfrm>
            <a:off x="4725331" y="3880410"/>
            <a:ext cx="277616" cy="2776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48" name="Tabla 47">
            <a:extLst>
              <a:ext uri="{FF2B5EF4-FFF2-40B4-BE49-F238E27FC236}">
                <a16:creationId xmlns:a16="http://schemas.microsoft.com/office/drawing/2014/main" id="{5EBC1DB4-CA4A-45A9-85FF-2CC21FDE5EBA}"/>
              </a:ext>
            </a:extLst>
          </p:cNvPr>
          <p:cNvGraphicFramePr>
            <a:graphicFrameLocks noGrp="1"/>
          </p:cNvGraphicFramePr>
          <p:nvPr>
            <p:extLst>
              <p:ext uri="{D42A27DB-BD31-4B8C-83A1-F6EECF244321}">
                <p14:modId xmlns:p14="http://schemas.microsoft.com/office/powerpoint/2010/main" val="677461464"/>
              </p:ext>
            </p:extLst>
          </p:nvPr>
        </p:nvGraphicFramePr>
        <p:xfrm>
          <a:off x="8284287" y="3682179"/>
          <a:ext cx="2981464" cy="1619986"/>
        </p:xfrm>
        <a:graphic>
          <a:graphicData uri="http://schemas.openxmlformats.org/drawingml/2006/table">
            <a:tbl>
              <a:tblPr firstRow="1" firstCol="1" bandRow="1">
                <a:tableStyleId>{9D7B26C5-4107-4FEC-AEDC-1716B250A1EF}</a:tableStyleId>
              </a:tblPr>
              <a:tblGrid>
                <a:gridCol w="2033207">
                  <a:extLst>
                    <a:ext uri="{9D8B030D-6E8A-4147-A177-3AD203B41FA5}">
                      <a16:colId xmlns:a16="http://schemas.microsoft.com/office/drawing/2014/main" val="1970795974"/>
                    </a:ext>
                  </a:extLst>
                </a:gridCol>
                <a:gridCol w="948257">
                  <a:extLst>
                    <a:ext uri="{9D8B030D-6E8A-4147-A177-3AD203B41FA5}">
                      <a16:colId xmlns:a16="http://schemas.microsoft.com/office/drawing/2014/main" val="3985823211"/>
                    </a:ext>
                  </a:extLst>
                </a:gridCol>
              </a:tblGrid>
              <a:tr h="215722">
                <a:tc>
                  <a:txBody>
                    <a:bodyPr/>
                    <a:lstStyle/>
                    <a:p>
                      <a:pPr>
                        <a:lnSpc>
                          <a:spcPct val="107000"/>
                        </a:lnSpc>
                        <a:spcAft>
                          <a:spcPts val="0"/>
                        </a:spcAft>
                      </a:pPr>
                      <a:r>
                        <a:rPr lang="es-CO" sz="1400" cap="all" dirty="0">
                          <a:effectLst/>
                        </a:rPr>
                        <a:t>OTROS DelitoS</a:t>
                      </a:r>
                    </a:p>
                  </a:txBody>
                  <a:tcPr marL="59343" marR="59343" marT="0" marB="0"/>
                </a:tc>
                <a:tc>
                  <a:txBody>
                    <a:bodyPr/>
                    <a:lstStyle/>
                    <a:p>
                      <a:pPr algn="ctr">
                        <a:lnSpc>
                          <a:spcPct val="107000"/>
                        </a:lnSpc>
                        <a:spcAft>
                          <a:spcPts val="0"/>
                        </a:spcAft>
                      </a:pPr>
                      <a:r>
                        <a:rPr lang="es-ES" sz="1400" dirty="0">
                          <a:effectLst/>
                        </a:rPr>
                        <a:t>No Casos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9343" marR="59343" marT="0" marB="0"/>
                </a:tc>
                <a:extLst>
                  <a:ext uri="{0D108BD9-81ED-4DB2-BD59-A6C34878D82A}">
                    <a16:rowId xmlns:a16="http://schemas.microsoft.com/office/drawing/2014/main" val="2470222391"/>
                  </a:ext>
                </a:extLst>
              </a:tr>
              <a:tr h="280360">
                <a:tc>
                  <a:txBody>
                    <a:bodyPr/>
                    <a:lstStyle/>
                    <a:p>
                      <a:pPr algn="l" fontAlgn="b"/>
                      <a:r>
                        <a:rPr lang="es-CO" sz="1400" b="0" u="none" strike="noStrike" dirty="0">
                          <a:solidFill>
                            <a:srgbClr val="000000"/>
                          </a:solidFill>
                          <a:effectLst/>
                        </a:rPr>
                        <a:t>HURTO A RESIDENCIAS</a:t>
                      </a:r>
                      <a:endParaRPr lang="es-CO" sz="1400" b="0" i="0" u="none" strike="noStrike" dirty="0">
                        <a:solidFill>
                          <a:srgbClr val="000000"/>
                        </a:solidFill>
                        <a:effectLst/>
                        <a:latin typeface="Calibri" panose="020F0502020204030204" pitchFamily="34" charset="0"/>
                      </a:endParaRPr>
                    </a:p>
                  </a:txBody>
                  <a:tcPr marL="8242" marR="8242" marT="8242" marB="0"/>
                </a:tc>
                <a:tc>
                  <a:txBody>
                    <a:bodyPr/>
                    <a:lstStyle/>
                    <a:p>
                      <a:pPr algn="ctr" fontAlgn="b"/>
                      <a:r>
                        <a:rPr lang="es-ES" sz="1400" b="0" i="0" u="none" strike="noStrike" dirty="0">
                          <a:solidFill>
                            <a:srgbClr val="000000"/>
                          </a:solidFill>
                          <a:effectLst/>
                          <a:latin typeface="Calibri" panose="020F0502020204030204" pitchFamily="34" charset="0"/>
                        </a:rPr>
                        <a:t>562</a:t>
                      </a:r>
                      <a:endParaRPr lang="es-CO" sz="1400" b="0" i="0" u="none" strike="noStrike" dirty="0">
                        <a:solidFill>
                          <a:srgbClr val="000000"/>
                        </a:solidFill>
                        <a:effectLst/>
                        <a:latin typeface="Calibri" panose="020F0502020204030204" pitchFamily="34" charset="0"/>
                      </a:endParaRPr>
                    </a:p>
                  </a:txBody>
                  <a:tcPr marL="8242" marR="8242" marT="8242" marB="0" anchor="ctr"/>
                </a:tc>
                <a:extLst>
                  <a:ext uri="{0D108BD9-81ED-4DB2-BD59-A6C34878D82A}">
                    <a16:rowId xmlns:a16="http://schemas.microsoft.com/office/drawing/2014/main" val="692393834"/>
                  </a:ext>
                </a:extLst>
              </a:tr>
              <a:tr h="280360">
                <a:tc>
                  <a:txBody>
                    <a:bodyPr/>
                    <a:lstStyle/>
                    <a:p>
                      <a:pPr algn="l" fontAlgn="b"/>
                      <a:r>
                        <a:rPr lang="es-CO" sz="1400" b="0" u="none" strike="noStrike" dirty="0">
                          <a:solidFill>
                            <a:srgbClr val="000000"/>
                          </a:solidFill>
                          <a:effectLst/>
                        </a:rPr>
                        <a:t>HURTO DE MOTOCICLETAS</a:t>
                      </a:r>
                      <a:endParaRPr lang="es-CO" sz="1400" b="0" i="0" u="none" strike="noStrike" dirty="0">
                        <a:solidFill>
                          <a:srgbClr val="000000"/>
                        </a:solidFill>
                        <a:effectLst/>
                        <a:latin typeface="Calibri" panose="020F0502020204030204" pitchFamily="34" charset="0"/>
                      </a:endParaRPr>
                    </a:p>
                  </a:txBody>
                  <a:tcPr marL="8242" marR="8242" marT="8242" marB="0"/>
                </a:tc>
                <a:tc>
                  <a:txBody>
                    <a:bodyPr/>
                    <a:lstStyle/>
                    <a:p>
                      <a:pPr algn="ctr" fontAlgn="b"/>
                      <a:r>
                        <a:rPr lang="es-ES" sz="1400" b="0" i="0" u="none" strike="noStrike" dirty="0">
                          <a:solidFill>
                            <a:srgbClr val="000000"/>
                          </a:solidFill>
                          <a:effectLst/>
                          <a:latin typeface="Calibri" panose="020F0502020204030204" pitchFamily="34" charset="0"/>
                        </a:rPr>
                        <a:t>310</a:t>
                      </a:r>
                      <a:endParaRPr lang="es-CO" sz="1400" b="0" i="0" u="none" strike="noStrike" dirty="0">
                        <a:solidFill>
                          <a:srgbClr val="000000"/>
                        </a:solidFill>
                        <a:effectLst/>
                        <a:latin typeface="Calibri" panose="020F0502020204030204" pitchFamily="34" charset="0"/>
                      </a:endParaRPr>
                    </a:p>
                  </a:txBody>
                  <a:tcPr marL="8242" marR="8242" marT="8242" marB="0" anchor="ctr"/>
                </a:tc>
                <a:extLst>
                  <a:ext uri="{0D108BD9-81ED-4DB2-BD59-A6C34878D82A}">
                    <a16:rowId xmlns:a16="http://schemas.microsoft.com/office/drawing/2014/main" val="1054827770"/>
                  </a:ext>
                </a:extLst>
              </a:tr>
              <a:tr h="280360">
                <a:tc>
                  <a:txBody>
                    <a:bodyPr/>
                    <a:lstStyle/>
                    <a:p>
                      <a:pPr algn="l" fontAlgn="b"/>
                      <a:r>
                        <a:rPr lang="es-CO" sz="1400" b="0" u="none" strike="noStrike" dirty="0">
                          <a:solidFill>
                            <a:srgbClr val="000000"/>
                          </a:solidFill>
                          <a:effectLst/>
                        </a:rPr>
                        <a:t>HURTO A COMERCIO</a:t>
                      </a:r>
                      <a:endParaRPr lang="es-CO" sz="1400" b="0" i="0" u="none" strike="noStrike" dirty="0">
                        <a:solidFill>
                          <a:srgbClr val="000000"/>
                        </a:solidFill>
                        <a:effectLst/>
                        <a:latin typeface="Calibri" panose="020F0502020204030204" pitchFamily="34" charset="0"/>
                      </a:endParaRPr>
                    </a:p>
                  </a:txBody>
                  <a:tcPr marL="8242" marR="8242" marT="8242" marB="0"/>
                </a:tc>
                <a:tc>
                  <a:txBody>
                    <a:bodyPr/>
                    <a:lstStyle/>
                    <a:p>
                      <a:pPr algn="ctr" fontAlgn="b"/>
                      <a:r>
                        <a:rPr lang="es-ES" sz="1400" b="0" i="0" u="none" strike="noStrike" dirty="0">
                          <a:solidFill>
                            <a:srgbClr val="000000"/>
                          </a:solidFill>
                          <a:effectLst/>
                          <a:latin typeface="Calibri" panose="020F0502020204030204" pitchFamily="34" charset="0"/>
                        </a:rPr>
                        <a:t>185</a:t>
                      </a:r>
                      <a:endParaRPr lang="es-CO" sz="1400" b="0" i="0" u="none" strike="noStrike" dirty="0">
                        <a:solidFill>
                          <a:srgbClr val="000000"/>
                        </a:solidFill>
                        <a:effectLst/>
                        <a:latin typeface="Calibri" panose="020F0502020204030204" pitchFamily="34" charset="0"/>
                      </a:endParaRPr>
                    </a:p>
                  </a:txBody>
                  <a:tcPr marL="8242" marR="8242" marT="8242" marB="0" anchor="ctr"/>
                </a:tc>
                <a:extLst>
                  <a:ext uri="{0D108BD9-81ED-4DB2-BD59-A6C34878D82A}">
                    <a16:rowId xmlns:a16="http://schemas.microsoft.com/office/drawing/2014/main" val="2521841217"/>
                  </a:ext>
                </a:extLst>
              </a:tr>
              <a:tr h="280360">
                <a:tc>
                  <a:txBody>
                    <a:bodyPr/>
                    <a:lstStyle/>
                    <a:p>
                      <a:pPr algn="l" fontAlgn="b"/>
                      <a:r>
                        <a:rPr lang="es-CO" sz="1400" b="0" u="none" strike="noStrike" dirty="0">
                          <a:solidFill>
                            <a:srgbClr val="000000"/>
                          </a:solidFill>
                          <a:effectLst/>
                        </a:rPr>
                        <a:t>ABIGEATO</a:t>
                      </a:r>
                      <a:endParaRPr lang="es-CO" sz="1400" b="0" i="0" u="none" strike="noStrike" dirty="0">
                        <a:solidFill>
                          <a:srgbClr val="000000"/>
                        </a:solidFill>
                        <a:effectLst/>
                        <a:latin typeface="Calibri" panose="020F0502020204030204" pitchFamily="34" charset="0"/>
                      </a:endParaRPr>
                    </a:p>
                  </a:txBody>
                  <a:tcPr marL="8242" marR="8242" marT="8242" marB="0"/>
                </a:tc>
                <a:tc>
                  <a:txBody>
                    <a:bodyPr/>
                    <a:lstStyle/>
                    <a:p>
                      <a:pPr algn="ctr" fontAlgn="b"/>
                      <a:r>
                        <a:rPr lang="es-ES" sz="1400" b="0" i="0" u="none" strike="noStrike" dirty="0">
                          <a:solidFill>
                            <a:srgbClr val="000000"/>
                          </a:solidFill>
                          <a:effectLst/>
                          <a:latin typeface="Calibri" panose="020F0502020204030204" pitchFamily="34" charset="0"/>
                        </a:rPr>
                        <a:t>41</a:t>
                      </a:r>
                      <a:endParaRPr lang="es-CO" sz="1400" b="0" i="0" u="none" strike="noStrike" dirty="0">
                        <a:solidFill>
                          <a:srgbClr val="000000"/>
                        </a:solidFill>
                        <a:effectLst/>
                        <a:latin typeface="Calibri" panose="020F0502020204030204" pitchFamily="34" charset="0"/>
                      </a:endParaRPr>
                    </a:p>
                  </a:txBody>
                  <a:tcPr marL="8242" marR="8242" marT="8242" marB="0" anchor="ctr"/>
                </a:tc>
                <a:extLst>
                  <a:ext uri="{0D108BD9-81ED-4DB2-BD59-A6C34878D82A}">
                    <a16:rowId xmlns:a16="http://schemas.microsoft.com/office/drawing/2014/main" val="3718397836"/>
                  </a:ext>
                </a:extLst>
              </a:tr>
              <a:tr h="280360">
                <a:tc>
                  <a:txBody>
                    <a:bodyPr/>
                    <a:lstStyle/>
                    <a:p>
                      <a:pPr algn="l" fontAlgn="b"/>
                      <a:r>
                        <a:rPr lang="es-CO" sz="1400" b="0" u="none" strike="noStrike" dirty="0">
                          <a:solidFill>
                            <a:srgbClr val="000000"/>
                          </a:solidFill>
                          <a:effectLst/>
                        </a:rPr>
                        <a:t>EXTORSIÓN</a:t>
                      </a:r>
                      <a:endParaRPr lang="es-CO" sz="1400" b="0" i="0" u="none" strike="noStrike" dirty="0">
                        <a:solidFill>
                          <a:srgbClr val="000000"/>
                        </a:solidFill>
                        <a:effectLst/>
                        <a:latin typeface="Calibri" panose="020F0502020204030204" pitchFamily="34" charset="0"/>
                      </a:endParaRPr>
                    </a:p>
                  </a:txBody>
                  <a:tcPr marL="8242" marR="8242" marT="8242" marB="0"/>
                </a:tc>
                <a:tc>
                  <a:txBody>
                    <a:bodyPr/>
                    <a:lstStyle/>
                    <a:p>
                      <a:pPr algn="ctr" fontAlgn="b"/>
                      <a:r>
                        <a:rPr lang="es-ES" sz="1400" b="0" i="0" u="none" strike="noStrike" dirty="0">
                          <a:solidFill>
                            <a:srgbClr val="000000"/>
                          </a:solidFill>
                          <a:effectLst/>
                          <a:latin typeface="Calibri" panose="020F0502020204030204" pitchFamily="34" charset="0"/>
                        </a:rPr>
                        <a:t>27</a:t>
                      </a:r>
                      <a:endParaRPr lang="es-CO" sz="1400" b="0" i="0" u="none" strike="noStrike" dirty="0">
                        <a:solidFill>
                          <a:srgbClr val="000000"/>
                        </a:solidFill>
                        <a:effectLst/>
                        <a:latin typeface="Calibri" panose="020F0502020204030204" pitchFamily="34" charset="0"/>
                      </a:endParaRPr>
                    </a:p>
                  </a:txBody>
                  <a:tcPr marL="8242" marR="8242" marT="8242" marB="0" anchor="ctr"/>
                </a:tc>
                <a:extLst>
                  <a:ext uri="{0D108BD9-81ED-4DB2-BD59-A6C34878D82A}">
                    <a16:rowId xmlns:a16="http://schemas.microsoft.com/office/drawing/2014/main" val="1724978931"/>
                  </a:ext>
                </a:extLst>
              </a:tr>
            </a:tbl>
          </a:graphicData>
        </a:graphic>
      </p:graphicFrame>
    </p:spTree>
    <p:extLst>
      <p:ext uri="{BB962C8B-B14F-4D97-AF65-F5344CB8AC3E}">
        <p14:creationId xmlns:p14="http://schemas.microsoft.com/office/powerpoint/2010/main" val="1964349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Imagen 7" descr="Texto&#10;&#10;Descripción generada automáticamente con confianza media">
            <a:extLst>
              <a:ext uri="{FF2B5EF4-FFF2-40B4-BE49-F238E27FC236}">
                <a16:creationId xmlns:a16="http://schemas.microsoft.com/office/drawing/2014/main" id="{91B78FEC-9F94-54BA-50AF-6725408637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A38938C-7BA5-448F-9374-FC21933B518C}"/>
              </a:ext>
            </a:extLst>
          </p:cNvPr>
          <p:cNvSpPr txBox="1"/>
          <p:nvPr/>
        </p:nvSpPr>
        <p:spPr>
          <a:xfrm>
            <a:off x="2597837" y="488279"/>
            <a:ext cx="7305820" cy="523220"/>
          </a:xfrm>
          <a:prstGeom prst="rect">
            <a:avLst/>
          </a:prstGeom>
          <a:noFill/>
        </p:spPr>
        <p:txBody>
          <a:bodyPr wrap="square" rtlCol="0">
            <a:spAutoFit/>
          </a:bodyPr>
          <a:lstStyle/>
          <a:p>
            <a:r>
              <a:rPr lang="es-CO" sz="2800" b="1" dirty="0">
                <a:solidFill>
                  <a:srgbClr val="C00000"/>
                </a:solidFill>
                <a:latin typeface="Arial" panose="020B0604020202020204" pitchFamily="34" charset="0"/>
                <a:cs typeface="Arial" panose="020B0604020202020204" pitchFamily="34" charset="0"/>
              </a:rPr>
              <a:t>Lesiones fatales Ciudades Capitales 2022</a:t>
            </a:r>
          </a:p>
        </p:txBody>
      </p:sp>
      <p:sp>
        <p:nvSpPr>
          <p:cNvPr id="4" name="CuadroTexto 3">
            <a:extLst>
              <a:ext uri="{FF2B5EF4-FFF2-40B4-BE49-F238E27FC236}">
                <a16:creationId xmlns:a16="http://schemas.microsoft.com/office/drawing/2014/main" id="{715DEA05-656F-478B-B516-DBF5840B9829}"/>
              </a:ext>
            </a:extLst>
          </p:cNvPr>
          <p:cNvSpPr txBox="1"/>
          <p:nvPr/>
        </p:nvSpPr>
        <p:spPr>
          <a:xfrm>
            <a:off x="4432474" y="985620"/>
            <a:ext cx="3210046" cy="400110"/>
          </a:xfrm>
          <a:prstGeom prst="rect">
            <a:avLst/>
          </a:prstGeom>
          <a:noFill/>
        </p:spPr>
        <p:txBody>
          <a:bodyPr wrap="none" rtlCol="0">
            <a:spAutoFit/>
          </a:bodyPr>
          <a:lstStyle/>
          <a:p>
            <a:r>
              <a:rPr lang="es-ES" sz="2000" dirty="0"/>
              <a:t>Por cada 100.000 habitantes.</a:t>
            </a:r>
            <a:endParaRPr lang="es-CO" sz="2000" dirty="0"/>
          </a:p>
        </p:txBody>
      </p:sp>
      <p:graphicFrame>
        <p:nvGraphicFramePr>
          <p:cNvPr id="5" name="Gráfico 4">
            <a:extLst>
              <a:ext uri="{FF2B5EF4-FFF2-40B4-BE49-F238E27FC236}">
                <a16:creationId xmlns:a16="http://schemas.microsoft.com/office/drawing/2014/main" id="{293A3861-D7A3-4ED9-8C0A-AC6A88EF4C1E}"/>
              </a:ext>
            </a:extLst>
          </p:cNvPr>
          <p:cNvGraphicFramePr/>
          <p:nvPr>
            <p:extLst>
              <p:ext uri="{D42A27DB-BD31-4B8C-83A1-F6EECF244321}">
                <p14:modId xmlns:p14="http://schemas.microsoft.com/office/powerpoint/2010/main" val="3880688078"/>
              </p:ext>
            </p:extLst>
          </p:nvPr>
        </p:nvGraphicFramePr>
        <p:xfrm>
          <a:off x="1319368" y="1849278"/>
          <a:ext cx="10033260" cy="4289226"/>
        </p:xfrm>
        <a:graphic>
          <a:graphicData uri="http://schemas.openxmlformats.org/drawingml/2006/chart">
            <c:chart xmlns:c="http://schemas.openxmlformats.org/drawingml/2006/chart" xmlns:r="http://schemas.openxmlformats.org/officeDocument/2006/relationships" r:id="rId5"/>
          </a:graphicData>
        </a:graphic>
      </p:graphicFrame>
      <p:sp>
        <p:nvSpPr>
          <p:cNvPr id="6" name="CuadroTexto 5">
            <a:extLst>
              <a:ext uri="{FF2B5EF4-FFF2-40B4-BE49-F238E27FC236}">
                <a16:creationId xmlns:a16="http://schemas.microsoft.com/office/drawing/2014/main" id="{BEBF5C41-1104-46A8-91C9-4BC1A5F992DA}"/>
              </a:ext>
            </a:extLst>
          </p:cNvPr>
          <p:cNvSpPr txBox="1"/>
          <p:nvPr/>
        </p:nvSpPr>
        <p:spPr>
          <a:xfrm rot="10800000" flipV="1">
            <a:off x="8309431" y="6009099"/>
            <a:ext cx="2777214" cy="400110"/>
          </a:xfrm>
          <a:prstGeom prst="rect">
            <a:avLst/>
          </a:prstGeom>
          <a:noFill/>
        </p:spPr>
        <p:txBody>
          <a:bodyPr wrap="square" rtlCol="0">
            <a:spAutoFit/>
          </a:bodyPr>
          <a:lstStyle>
            <a:defPPr>
              <a:defRPr lang="es-MX"/>
            </a:defPPr>
            <a:lvl1pPr algn="ctr">
              <a:defRPr sz="1200">
                <a:solidFill>
                  <a:schemeClr val="tx1">
                    <a:lumMod val="50000"/>
                    <a:lumOff val="50000"/>
                  </a:schemeClr>
                </a:solidFill>
                <a:latin typeface="Corbel" panose="020B0503020204020204" pitchFamily="34" charset="0"/>
              </a:defRPr>
            </a:lvl1pPr>
          </a:lstStyle>
          <a:p>
            <a:pPr algn="l"/>
            <a:r>
              <a:rPr lang="es-CO" sz="1000" dirty="0">
                <a:solidFill>
                  <a:srgbClr val="343434"/>
                </a:solidFill>
                <a:latin typeface="Arial" panose="020B0604020202020204" pitchFamily="34" charset="0"/>
                <a:ea typeface="Ebrima" panose="02000000000000000000" pitchFamily="2" charset="0"/>
                <a:cs typeface="Arial" panose="020B0604020202020204" pitchFamily="34" charset="0"/>
              </a:rPr>
              <a:t>Fuente: Instituto de Medicina Legal/DANE</a:t>
            </a:r>
          </a:p>
          <a:p>
            <a:pPr algn="l"/>
            <a:r>
              <a:rPr lang="es-CO" sz="1000" dirty="0">
                <a:solidFill>
                  <a:srgbClr val="343434"/>
                </a:solidFill>
                <a:latin typeface="Arial" panose="020B0604020202020204" pitchFamily="34" charset="0"/>
                <a:ea typeface="Ebrima" panose="02000000000000000000" pitchFamily="2" charset="0"/>
                <a:cs typeface="Arial" panose="020B0604020202020204" pitchFamily="34" charset="0"/>
              </a:rPr>
              <a:t>Cálculos: CCC</a:t>
            </a:r>
            <a:endParaRPr lang="es-MX" sz="1000" dirty="0">
              <a:solidFill>
                <a:srgbClr val="343434"/>
              </a:solidFill>
              <a:latin typeface="Arial" panose="020B0604020202020204" pitchFamily="34" charset="0"/>
              <a:ea typeface="Ebrima" panose="02000000000000000000" pitchFamily="2" charset="0"/>
              <a:cs typeface="Arial" panose="020B0604020202020204" pitchFamily="34" charset="0"/>
            </a:endParaRPr>
          </a:p>
        </p:txBody>
      </p:sp>
      <p:sp>
        <p:nvSpPr>
          <p:cNvPr id="7" name="CuadroTexto 6">
            <a:extLst>
              <a:ext uri="{FF2B5EF4-FFF2-40B4-BE49-F238E27FC236}">
                <a16:creationId xmlns:a16="http://schemas.microsoft.com/office/drawing/2014/main" id="{DE827DE1-FB51-41BD-A8D9-B6B32CEE9D7A}"/>
              </a:ext>
            </a:extLst>
          </p:cNvPr>
          <p:cNvSpPr txBox="1"/>
          <p:nvPr/>
        </p:nvSpPr>
        <p:spPr>
          <a:xfrm>
            <a:off x="5289452" y="1826659"/>
            <a:ext cx="6228718" cy="923330"/>
          </a:xfrm>
          <a:prstGeom prst="rect">
            <a:avLst/>
          </a:prstGeom>
          <a:noFill/>
        </p:spPr>
        <p:txBody>
          <a:bodyPr wrap="square" rtlCol="0">
            <a:spAutoFit/>
          </a:bodyPr>
          <a:lstStyle/>
          <a:p>
            <a:pPr algn="ctr"/>
            <a:r>
              <a:rPr lang="es-ES"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Yopal ocupó la posición #15 </a:t>
            </a:r>
            <a:r>
              <a:rPr lang="es-ES" dirty="0">
                <a:latin typeface="Arial" panose="020B0604020202020204" pitchFamily="34" charset="0"/>
                <a:ea typeface="Ebrima" panose="02000000000000000000" pitchFamily="2" charset="0"/>
                <a:cs typeface="Arial" panose="020B0604020202020204" pitchFamily="34" charset="0"/>
              </a:rPr>
              <a:t>en </a:t>
            </a:r>
            <a:r>
              <a:rPr lang="es-ES" b="1" dirty="0">
                <a:solidFill>
                  <a:srgbClr val="C00000"/>
                </a:solidFill>
                <a:latin typeface="Arial" panose="020B0604020202020204" pitchFamily="34" charset="0"/>
                <a:ea typeface="Ebrima" panose="02000000000000000000" pitchFamily="2" charset="0"/>
                <a:cs typeface="Arial" panose="020B0604020202020204" pitchFamily="34" charset="0"/>
              </a:rPr>
              <a:t>tasa de lesiones fatales</a:t>
            </a:r>
          </a:p>
          <a:p>
            <a:pPr algn="ctr"/>
            <a:r>
              <a:rPr lang="es-ES" dirty="0">
                <a:latin typeface="Arial" panose="020B0604020202020204" pitchFamily="34" charset="0"/>
                <a:ea typeface="Ebrima" panose="02000000000000000000" pitchFamily="2" charset="0"/>
                <a:cs typeface="Arial" panose="020B0604020202020204" pitchFamily="34" charset="0"/>
              </a:rPr>
              <a:t>(homicidios, suicidios, eventos de transporte, accidentes) </a:t>
            </a:r>
          </a:p>
          <a:p>
            <a:pPr algn="ctr"/>
            <a:r>
              <a:rPr lang="es-ES"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entre las ciudades capitales durante 2022.</a:t>
            </a:r>
          </a:p>
        </p:txBody>
      </p:sp>
    </p:spTree>
    <p:extLst>
      <p:ext uri="{BB962C8B-B14F-4D97-AF65-F5344CB8AC3E}">
        <p14:creationId xmlns:p14="http://schemas.microsoft.com/office/powerpoint/2010/main" val="3337656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n 3" descr="Texto&#10;&#10;Descripción generada automáticamente con confianza media">
            <a:extLst>
              <a:ext uri="{FF2B5EF4-FFF2-40B4-BE49-F238E27FC236}">
                <a16:creationId xmlns:a16="http://schemas.microsoft.com/office/drawing/2014/main" id="{742B4681-1970-96D0-BB8C-6CEBBC127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7" name="CuadroTexto 76"/>
          <p:cNvSpPr txBox="1"/>
          <p:nvPr/>
        </p:nvSpPr>
        <p:spPr>
          <a:xfrm>
            <a:off x="957528" y="970565"/>
            <a:ext cx="11063608" cy="338554"/>
          </a:xfrm>
          <a:prstGeom prst="rect">
            <a:avLst/>
          </a:prstGeom>
          <a:noFill/>
        </p:spPr>
        <p:txBody>
          <a:bodyPr wrap="square" rtlCol="0">
            <a:spAutoFit/>
          </a:bodyPr>
          <a:lstStyle/>
          <a:p>
            <a:r>
              <a:rPr lang="es-ES" sz="16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YOPAL ocupó la </a:t>
            </a:r>
            <a:r>
              <a:rPr lang="es-ES" sz="1600" b="1"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DÉCIMA</a:t>
            </a:r>
            <a:r>
              <a:rPr lang="es-ES" sz="16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 posición en la</a:t>
            </a:r>
            <a:r>
              <a:rPr lang="es-ES" sz="1600" b="1" dirty="0">
                <a:solidFill>
                  <a:srgbClr val="C00000"/>
                </a:solidFill>
                <a:latin typeface="Arial" panose="020B0604020202020204" pitchFamily="34" charset="0"/>
                <a:ea typeface="Ebrima" panose="02000000000000000000" pitchFamily="2" charset="0"/>
                <a:cs typeface="Arial" panose="020B0604020202020204" pitchFamily="34" charset="0"/>
              </a:rPr>
              <a:t> tasa de homicidios </a:t>
            </a:r>
            <a:r>
              <a:rPr lang="es-ES" sz="16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por cada 100mil habitantes en Casanare durante 2022. </a:t>
            </a:r>
          </a:p>
        </p:txBody>
      </p:sp>
      <p:sp>
        <p:nvSpPr>
          <p:cNvPr id="82" name="CuadroTexto 81"/>
          <p:cNvSpPr txBox="1"/>
          <p:nvPr/>
        </p:nvSpPr>
        <p:spPr>
          <a:xfrm rot="10800000" flipV="1">
            <a:off x="2317829" y="6182903"/>
            <a:ext cx="2406570" cy="261610"/>
          </a:xfrm>
          <a:prstGeom prst="rect">
            <a:avLst/>
          </a:prstGeom>
          <a:noFill/>
        </p:spPr>
        <p:txBody>
          <a:bodyPr wrap="square" rtlCol="0">
            <a:spAutoFit/>
          </a:bodyPr>
          <a:lstStyle>
            <a:defPPr>
              <a:defRPr lang="es-MX"/>
            </a:defPPr>
            <a:lvl1pPr algn="ctr">
              <a:defRPr sz="1200">
                <a:solidFill>
                  <a:schemeClr val="tx1">
                    <a:lumMod val="50000"/>
                    <a:lumOff val="50000"/>
                  </a:schemeClr>
                </a:solidFill>
                <a:latin typeface="Corbel" panose="020B0503020204020204" pitchFamily="34" charset="0"/>
              </a:defRPr>
            </a:lvl1pPr>
          </a:lstStyle>
          <a:p>
            <a:pPr algn="l"/>
            <a:r>
              <a:rPr lang="es-CO" sz="1100" dirty="0">
                <a:solidFill>
                  <a:srgbClr val="343434"/>
                </a:solidFill>
                <a:latin typeface="Arial" panose="020B0604020202020204" pitchFamily="34" charset="0"/>
                <a:ea typeface="Ebrima" panose="02000000000000000000" pitchFamily="2" charset="0"/>
                <a:cs typeface="Arial" panose="020B0604020202020204" pitchFamily="34" charset="0"/>
              </a:rPr>
              <a:t>Fuente: Instituto de Medicina Legal</a:t>
            </a:r>
            <a:endParaRPr lang="es-MX" sz="1100" dirty="0">
              <a:solidFill>
                <a:srgbClr val="343434"/>
              </a:solidFill>
              <a:latin typeface="Arial" panose="020B0604020202020204" pitchFamily="34" charset="0"/>
              <a:ea typeface="Ebrima" panose="02000000000000000000" pitchFamily="2" charset="0"/>
              <a:cs typeface="Arial" panose="020B0604020202020204" pitchFamily="34" charset="0"/>
            </a:endParaRPr>
          </a:p>
        </p:txBody>
      </p:sp>
      <p:graphicFrame>
        <p:nvGraphicFramePr>
          <p:cNvPr id="5" name="Gráfico 4">
            <a:extLst>
              <a:ext uri="{FF2B5EF4-FFF2-40B4-BE49-F238E27FC236}">
                <a16:creationId xmlns:a16="http://schemas.microsoft.com/office/drawing/2014/main" id="{C2F6F427-D9D2-49C9-B216-F153F1F5E3D6}"/>
              </a:ext>
            </a:extLst>
          </p:cNvPr>
          <p:cNvGraphicFramePr/>
          <p:nvPr>
            <p:extLst>
              <p:ext uri="{D42A27DB-BD31-4B8C-83A1-F6EECF244321}">
                <p14:modId xmlns:p14="http://schemas.microsoft.com/office/powerpoint/2010/main" val="292624061"/>
              </p:ext>
            </p:extLst>
          </p:nvPr>
        </p:nvGraphicFramePr>
        <p:xfrm>
          <a:off x="360777" y="1446485"/>
          <a:ext cx="7212473" cy="4781218"/>
        </p:xfrm>
        <a:graphic>
          <a:graphicData uri="http://schemas.openxmlformats.org/drawingml/2006/chart">
            <c:chart xmlns:c="http://schemas.openxmlformats.org/drawingml/2006/chart" xmlns:r="http://schemas.openxmlformats.org/officeDocument/2006/relationships" r:id="rId5"/>
          </a:graphicData>
        </a:graphic>
      </p:graphicFrame>
      <p:sp>
        <p:nvSpPr>
          <p:cNvPr id="8" name="14 CuadroTexto">
            <a:extLst>
              <a:ext uri="{FF2B5EF4-FFF2-40B4-BE49-F238E27FC236}">
                <a16:creationId xmlns:a16="http://schemas.microsoft.com/office/drawing/2014/main" id="{4BE51919-126F-41D9-A25C-168BA40E8782}"/>
              </a:ext>
            </a:extLst>
          </p:cNvPr>
          <p:cNvSpPr txBox="1"/>
          <p:nvPr/>
        </p:nvSpPr>
        <p:spPr>
          <a:xfrm>
            <a:off x="4128430" y="386286"/>
            <a:ext cx="5212518" cy="553998"/>
          </a:xfrm>
          <a:prstGeom prst="rect">
            <a:avLst/>
          </a:prstGeom>
          <a:noFill/>
        </p:spPr>
        <p:txBody>
          <a:bodyPr wrap="square">
            <a:spAutoFit/>
          </a:bodyPr>
          <a:lstStyle/>
          <a:p>
            <a:pPr eaLnBrk="1" hangingPunct="1">
              <a:defRPr/>
            </a:pPr>
            <a:r>
              <a:rPr lang="es-CO" sz="3000" b="1" dirty="0">
                <a:solidFill>
                  <a:srgbClr val="C00000"/>
                </a:solidFill>
                <a:latin typeface="Arial" panose="020B0604020202020204" pitchFamily="34" charset="0"/>
                <a:ea typeface="Ebrima" panose="02000000000000000000" pitchFamily="2" charset="0"/>
                <a:cs typeface="Arial" panose="020B0604020202020204" pitchFamily="34" charset="0"/>
              </a:rPr>
              <a:t>Seguridad y convivencia</a:t>
            </a:r>
          </a:p>
        </p:txBody>
      </p:sp>
      <p:graphicFrame>
        <p:nvGraphicFramePr>
          <p:cNvPr id="9" name="Tabla 8">
            <a:extLst>
              <a:ext uri="{FF2B5EF4-FFF2-40B4-BE49-F238E27FC236}">
                <a16:creationId xmlns:a16="http://schemas.microsoft.com/office/drawing/2014/main" id="{2465AEA6-8294-4503-9C73-F88A67CBD3E7}"/>
              </a:ext>
            </a:extLst>
          </p:cNvPr>
          <p:cNvGraphicFramePr>
            <a:graphicFrameLocks noGrp="1"/>
          </p:cNvGraphicFramePr>
          <p:nvPr>
            <p:extLst>
              <p:ext uri="{D42A27DB-BD31-4B8C-83A1-F6EECF244321}">
                <p14:modId xmlns:p14="http://schemas.microsoft.com/office/powerpoint/2010/main" val="1834687334"/>
              </p:ext>
            </p:extLst>
          </p:nvPr>
        </p:nvGraphicFramePr>
        <p:xfrm>
          <a:off x="7934027" y="1553328"/>
          <a:ext cx="3477508" cy="2165760"/>
        </p:xfrm>
        <a:graphic>
          <a:graphicData uri="http://schemas.openxmlformats.org/drawingml/2006/table">
            <a:tbl>
              <a:tblPr firstRow="1" bandRow="1">
                <a:tableStyleId>{69012ECD-51FC-41F1-AA8D-1B2483CD663E}</a:tableStyleId>
              </a:tblPr>
              <a:tblGrid>
                <a:gridCol w="2109967">
                  <a:extLst>
                    <a:ext uri="{9D8B030D-6E8A-4147-A177-3AD203B41FA5}">
                      <a16:colId xmlns:a16="http://schemas.microsoft.com/office/drawing/2014/main" val="459603723"/>
                    </a:ext>
                  </a:extLst>
                </a:gridCol>
                <a:gridCol w="1367541">
                  <a:extLst>
                    <a:ext uri="{9D8B030D-6E8A-4147-A177-3AD203B41FA5}">
                      <a16:colId xmlns:a16="http://schemas.microsoft.com/office/drawing/2014/main" val="721707795"/>
                    </a:ext>
                  </a:extLst>
                </a:gridCol>
              </a:tblGrid>
              <a:tr h="265450">
                <a:tc>
                  <a:txBody>
                    <a:bodyPr/>
                    <a:lstStyle/>
                    <a:p>
                      <a:pPr algn="l"/>
                      <a:r>
                        <a:rPr lang="es-ES" sz="1800" dirty="0"/>
                        <a:t>Lesiones fatales</a:t>
                      </a:r>
                      <a:endParaRPr lang="es-CO" sz="1800" dirty="0"/>
                    </a:p>
                  </a:txBody>
                  <a:tcPr/>
                </a:tc>
                <a:tc>
                  <a:txBody>
                    <a:bodyPr/>
                    <a:lstStyle/>
                    <a:p>
                      <a:pPr algn="ctr"/>
                      <a:r>
                        <a:rPr lang="es-ES" sz="1800" dirty="0"/>
                        <a:t># Casos</a:t>
                      </a:r>
                      <a:endParaRPr lang="es-CO" sz="1800" dirty="0"/>
                    </a:p>
                  </a:txBody>
                  <a:tcPr/>
                </a:tc>
                <a:extLst>
                  <a:ext uri="{0D108BD9-81ED-4DB2-BD59-A6C34878D82A}">
                    <a16:rowId xmlns:a16="http://schemas.microsoft.com/office/drawing/2014/main" val="3346256631"/>
                  </a:ext>
                </a:extLst>
              </a:tr>
              <a:tr h="360000">
                <a:tc>
                  <a:txBody>
                    <a:bodyPr/>
                    <a:lstStyle/>
                    <a:p>
                      <a:pPr algn="l" fontAlgn="ctr"/>
                      <a:r>
                        <a:rPr lang="es-ES" sz="1800" b="1" i="0" u="none" strike="noStrike" dirty="0">
                          <a:solidFill>
                            <a:srgbClr val="C00000"/>
                          </a:solidFill>
                          <a:effectLst/>
                          <a:latin typeface="Calibri" panose="020F0502020204030204" pitchFamily="34" charset="0"/>
                        </a:rPr>
                        <a:t>Homicidios</a:t>
                      </a:r>
                      <a:endParaRPr lang="es-CO" sz="1800" b="1" i="0" u="none" strike="noStrike" dirty="0">
                        <a:solidFill>
                          <a:srgbClr val="C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s-ES" sz="1800" b="1" i="0" u="none" strike="noStrike" dirty="0">
                          <a:solidFill>
                            <a:srgbClr val="C00000"/>
                          </a:solidFill>
                          <a:effectLst/>
                          <a:latin typeface="Calibri" panose="020F0502020204030204" pitchFamily="34" charset="0"/>
                        </a:rPr>
                        <a:t>22</a:t>
                      </a:r>
                      <a:endParaRPr lang="es-CO" sz="1800" b="1" i="0" u="none" strike="noStrike" dirty="0">
                        <a:solidFill>
                          <a:srgbClr val="C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2471013753"/>
                  </a:ext>
                </a:extLst>
              </a:tr>
              <a:tr h="360000">
                <a:tc>
                  <a:txBody>
                    <a:bodyPr/>
                    <a:lstStyle/>
                    <a:p>
                      <a:pPr algn="l" fontAlgn="ctr"/>
                      <a:r>
                        <a:rPr lang="es-ES" sz="1800" b="0" i="0" u="none" strike="noStrike" dirty="0">
                          <a:solidFill>
                            <a:srgbClr val="000000"/>
                          </a:solidFill>
                          <a:effectLst/>
                          <a:latin typeface="Calibri" panose="020F0502020204030204" pitchFamily="34" charset="0"/>
                        </a:rPr>
                        <a:t>Suicidios</a:t>
                      </a:r>
                      <a:endParaRPr lang="es-CO" sz="18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s-ES" sz="1800" b="0" i="0" u="none" strike="noStrike" dirty="0">
                          <a:solidFill>
                            <a:srgbClr val="000000"/>
                          </a:solidFill>
                          <a:effectLst/>
                          <a:latin typeface="Calibri" panose="020F0502020204030204" pitchFamily="34" charset="0"/>
                        </a:rPr>
                        <a:t>11</a:t>
                      </a:r>
                      <a:endParaRPr lang="es-CO" sz="18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157971486"/>
                  </a:ext>
                </a:extLst>
              </a:tr>
              <a:tr h="360000">
                <a:tc>
                  <a:txBody>
                    <a:bodyPr/>
                    <a:lstStyle/>
                    <a:p>
                      <a:pPr algn="l" fontAlgn="ctr"/>
                      <a:r>
                        <a:rPr lang="es-ES" sz="1800" b="0" i="0" u="none" strike="noStrike" dirty="0">
                          <a:solidFill>
                            <a:srgbClr val="000000"/>
                          </a:solidFill>
                          <a:effectLst/>
                          <a:latin typeface="Calibri" panose="020F0502020204030204" pitchFamily="34" charset="0"/>
                        </a:rPr>
                        <a:t>Eventos de transporte</a:t>
                      </a:r>
                      <a:endParaRPr lang="es-CO" sz="18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s-ES" sz="1800" b="0" i="0" u="none" strike="noStrike" dirty="0">
                          <a:solidFill>
                            <a:srgbClr val="000000"/>
                          </a:solidFill>
                          <a:effectLst/>
                          <a:latin typeface="Calibri" panose="020F0502020204030204" pitchFamily="34" charset="0"/>
                        </a:rPr>
                        <a:t>60</a:t>
                      </a:r>
                      <a:endParaRPr lang="es-CO" sz="18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352085104"/>
                  </a:ext>
                </a:extLst>
              </a:tr>
              <a:tr h="360000">
                <a:tc>
                  <a:txBody>
                    <a:bodyPr/>
                    <a:lstStyle/>
                    <a:p>
                      <a:pPr algn="l" fontAlgn="ctr"/>
                      <a:r>
                        <a:rPr lang="es-ES" sz="1800" b="0" i="0" u="none" strike="noStrike" dirty="0">
                          <a:solidFill>
                            <a:srgbClr val="000000"/>
                          </a:solidFill>
                          <a:effectLst/>
                          <a:latin typeface="Calibri" panose="020F0502020204030204" pitchFamily="34" charset="0"/>
                        </a:rPr>
                        <a:t>Accidentes</a:t>
                      </a:r>
                      <a:endParaRPr lang="es-CO" sz="18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s-ES" sz="1800" b="0" i="0" u="none" strike="noStrike" dirty="0">
                          <a:solidFill>
                            <a:srgbClr val="000000"/>
                          </a:solidFill>
                          <a:effectLst/>
                          <a:latin typeface="Calibri" panose="020F0502020204030204" pitchFamily="34" charset="0"/>
                        </a:rPr>
                        <a:t>12</a:t>
                      </a:r>
                      <a:endParaRPr lang="es-CO" sz="1800" b="0"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2054563271"/>
                  </a:ext>
                </a:extLst>
              </a:tr>
              <a:tr h="360000">
                <a:tc>
                  <a:txBody>
                    <a:bodyPr/>
                    <a:lstStyle/>
                    <a:p>
                      <a:pPr algn="l" fontAlgn="ctr"/>
                      <a:r>
                        <a:rPr lang="es-ES" sz="1800" b="1" i="0" u="none" strike="noStrike" dirty="0">
                          <a:solidFill>
                            <a:srgbClr val="000000"/>
                          </a:solidFill>
                          <a:effectLst/>
                          <a:latin typeface="Calibri" panose="020F0502020204030204" pitchFamily="34" charset="0"/>
                        </a:rPr>
                        <a:t>TOTAL</a:t>
                      </a:r>
                      <a:endParaRPr lang="es-CO" sz="18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s-ES" sz="1800" b="1" i="0" u="none" strike="noStrike" dirty="0">
                          <a:solidFill>
                            <a:srgbClr val="000000"/>
                          </a:solidFill>
                          <a:effectLst/>
                          <a:latin typeface="Calibri" panose="020F0502020204030204" pitchFamily="34" charset="0"/>
                        </a:rPr>
                        <a:t>105</a:t>
                      </a:r>
                      <a:endParaRPr lang="es-CO" sz="18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448507109"/>
                  </a:ext>
                </a:extLst>
              </a:tr>
            </a:tbl>
          </a:graphicData>
        </a:graphic>
      </p:graphicFrame>
      <p:sp>
        <p:nvSpPr>
          <p:cNvPr id="2" name="Rombo 1">
            <a:extLst>
              <a:ext uri="{FF2B5EF4-FFF2-40B4-BE49-F238E27FC236}">
                <a16:creationId xmlns:a16="http://schemas.microsoft.com/office/drawing/2014/main" id="{D56B66EC-72FE-5729-EFB5-978958C30BCE}"/>
              </a:ext>
            </a:extLst>
          </p:cNvPr>
          <p:cNvSpPr/>
          <p:nvPr/>
        </p:nvSpPr>
        <p:spPr>
          <a:xfrm>
            <a:off x="640976" y="4150659"/>
            <a:ext cx="461679" cy="107576"/>
          </a:xfrm>
          <a:prstGeom prst="diamon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s-CO"/>
          </a:p>
        </p:txBody>
      </p:sp>
    </p:spTree>
    <p:extLst>
      <p:ext uri="{BB962C8B-B14F-4D97-AF65-F5344CB8AC3E}">
        <p14:creationId xmlns:p14="http://schemas.microsoft.com/office/powerpoint/2010/main" val="3676286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D247C550-E48E-1DBF-1F12-F95D1E4D60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FEF2F307-46F7-5CF0-42CD-D127FF285E51}"/>
              </a:ext>
            </a:extLst>
          </p:cNvPr>
          <p:cNvSpPr txBox="1"/>
          <p:nvPr/>
        </p:nvSpPr>
        <p:spPr>
          <a:xfrm>
            <a:off x="10221513" y="6153091"/>
            <a:ext cx="1005269" cy="261610"/>
          </a:xfrm>
          <a:prstGeom prst="rect">
            <a:avLst/>
          </a:prstGeom>
          <a:noFill/>
        </p:spPr>
        <p:txBody>
          <a:bodyPr wrap="square" rtlCol="0">
            <a:spAutoFit/>
          </a:bodyPr>
          <a:lstStyle/>
          <a:p>
            <a:pPr algn="ctr"/>
            <a:r>
              <a:rPr lang="es-ES" sz="1100" dirty="0">
                <a:solidFill>
                  <a:schemeClr val="tx1">
                    <a:lumMod val="50000"/>
                    <a:lumOff val="50000"/>
                  </a:schemeClr>
                </a:solidFill>
                <a:latin typeface="Geomanist Regular" panose="02000503000000020004" pitchFamily="2" charset="0"/>
                <a:ea typeface="Roboto Condensed" panose="020B0604020202020204" charset="0"/>
              </a:rPr>
              <a:t>Fuente: DANE</a:t>
            </a:r>
            <a:endParaRPr lang="es-CO" sz="1100" dirty="0">
              <a:solidFill>
                <a:schemeClr val="tx1">
                  <a:lumMod val="50000"/>
                  <a:lumOff val="50000"/>
                </a:schemeClr>
              </a:solidFill>
              <a:latin typeface="Geomanist Regular" panose="02000503000000020004" pitchFamily="2" charset="0"/>
              <a:ea typeface="Roboto Condensed" panose="020B0604020202020204" charset="0"/>
            </a:endParaRPr>
          </a:p>
        </p:txBody>
      </p:sp>
      <p:pic>
        <p:nvPicPr>
          <p:cNvPr id="12" name="Imagen 11">
            <a:extLst>
              <a:ext uri="{FF2B5EF4-FFF2-40B4-BE49-F238E27FC236}">
                <a16:creationId xmlns:a16="http://schemas.microsoft.com/office/drawing/2014/main" id="{32710543-C015-1FA0-B15D-F8494B309E87}"/>
              </a:ext>
            </a:extLst>
          </p:cNvPr>
          <p:cNvPicPr>
            <a:picLocks noChangeAspect="1"/>
          </p:cNvPicPr>
          <p:nvPr/>
        </p:nvPicPr>
        <p:blipFill rotWithShape="1">
          <a:blip r:embed="rId3"/>
          <a:srcRect l="26448" t="27789" r="9921" b="18035"/>
          <a:stretch/>
        </p:blipFill>
        <p:spPr>
          <a:xfrm>
            <a:off x="1146023" y="1142436"/>
            <a:ext cx="10462662" cy="5010655"/>
          </a:xfrm>
          <a:prstGeom prst="rect">
            <a:avLst/>
          </a:prstGeom>
        </p:spPr>
      </p:pic>
      <p:sp>
        <p:nvSpPr>
          <p:cNvPr id="9" name="CuadroTexto 8">
            <a:extLst>
              <a:ext uri="{FF2B5EF4-FFF2-40B4-BE49-F238E27FC236}">
                <a16:creationId xmlns:a16="http://schemas.microsoft.com/office/drawing/2014/main" id="{CB835A6A-605B-4D88-921B-4304F4EDC05B}"/>
              </a:ext>
            </a:extLst>
          </p:cNvPr>
          <p:cNvSpPr txBox="1"/>
          <p:nvPr/>
        </p:nvSpPr>
        <p:spPr>
          <a:xfrm>
            <a:off x="3115183" y="359828"/>
            <a:ext cx="6271269"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ÍNDICE DE POBREZA MULTIDIMENSIONAL</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10" name="CuadroTexto 9">
            <a:extLst>
              <a:ext uri="{FF2B5EF4-FFF2-40B4-BE49-F238E27FC236}">
                <a16:creationId xmlns:a16="http://schemas.microsoft.com/office/drawing/2014/main" id="{6C6FDE27-750D-4DD0-92A8-F87919B09B95}"/>
              </a:ext>
            </a:extLst>
          </p:cNvPr>
          <p:cNvSpPr txBox="1"/>
          <p:nvPr/>
        </p:nvSpPr>
        <p:spPr>
          <a:xfrm>
            <a:off x="3560822" y="751116"/>
            <a:ext cx="5379999" cy="400110"/>
          </a:xfrm>
          <a:prstGeom prst="rect">
            <a:avLst/>
          </a:prstGeom>
          <a:solidFill>
            <a:srgbClr val="C00000"/>
          </a:solidFill>
          <a:ln>
            <a:solidFill>
              <a:schemeClr val="bg1">
                <a:lumMod val="65000"/>
              </a:schemeClr>
            </a:solidFill>
          </a:ln>
        </p:spPr>
        <p:txBody>
          <a:bodyPr wrap="none" rtlCol="0">
            <a:spAutoFit/>
          </a:bodyPr>
          <a:lstStyle/>
          <a:p>
            <a:pPr algn="ctr"/>
            <a:r>
              <a:rPr lang="es-ES" sz="2000" spc="300" dirty="0">
                <a:solidFill>
                  <a:schemeClr val="bg1"/>
                </a:solidFill>
                <a:latin typeface="Bio Sans" panose="020B0506020202040204" pitchFamily="34" charset="0"/>
                <a:ea typeface="Microsoft JhengHei" panose="020B0604030504040204" pitchFamily="34" charset="-120"/>
              </a:rPr>
              <a:t>IPM DEPARTAMENTAL 2021 - 2022</a:t>
            </a:r>
            <a:endParaRPr lang="es-CO" sz="2000" spc="300" baseline="30000" dirty="0">
              <a:solidFill>
                <a:schemeClr val="bg1"/>
              </a:solidFill>
              <a:latin typeface="Bio Sans" panose="020B0506020202040204" pitchFamily="34" charset="0"/>
              <a:ea typeface="Microsoft JhengHei" panose="020B0604030504040204" pitchFamily="34" charset="-120"/>
            </a:endParaRPr>
          </a:p>
        </p:txBody>
      </p:sp>
      <p:sp>
        <p:nvSpPr>
          <p:cNvPr id="2" name="Rombo 1">
            <a:extLst>
              <a:ext uri="{FF2B5EF4-FFF2-40B4-BE49-F238E27FC236}">
                <a16:creationId xmlns:a16="http://schemas.microsoft.com/office/drawing/2014/main" id="{9DA291D6-B164-703E-260B-E6D66862A2B5}"/>
              </a:ext>
            </a:extLst>
          </p:cNvPr>
          <p:cNvSpPr/>
          <p:nvPr/>
        </p:nvSpPr>
        <p:spPr>
          <a:xfrm>
            <a:off x="7342540" y="5715564"/>
            <a:ext cx="124614" cy="306937"/>
          </a:xfrm>
          <a:prstGeom prst="diamon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s-CO"/>
          </a:p>
        </p:txBody>
      </p:sp>
    </p:spTree>
    <p:extLst>
      <p:ext uri="{BB962C8B-B14F-4D97-AF65-F5344CB8AC3E}">
        <p14:creationId xmlns:p14="http://schemas.microsoft.com/office/powerpoint/2010/main" val="428868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C2FE2FF3-EA83-9D68-1C09-991E03974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Tabla 3">
            <a:extLst>
              <a:ext uri="{FF2B5EF4-FFF2-40B4-BE49-F238E27FC236}">
                <a16:creationId xmlns:a16="http://schemas.microsoft.com/office/drawing/2014/main" id="{9696D04F-3A40-460E-916B-6EB19215E7A6}"/>
              </a:ext>
            </a:extLst>
          </p:cNvPr>
          <p:cNvGraphicFramePr>
            <a:graphicFrameLocks noGrp="1"/>
          </p:cNvGraphicFramePr>
          <p:nvPr/>
        </p:nvGraphicFramePr>
        <p:xfrm>
          <a:off x="762000" y="998942"/>
          <a:ext cx="8612697" cy="5191632"/>
        </p:xfrm>
        <a:graphic>
          <a:graphicData uri="http://schemas.openxmlformats.org/drawingml/2006/table">
            <a:tbl>
              <a:tblPr>
                <a:tableStyleId>{5C22544A-7EE6-4342-B048-85BDC9FD1C3A}</a:tableStyleId>
              </a:tblPr>
              <a:tblGrid>
                <a:gridCol w="4425668">
                  <a:extLst>
                    <a:ext uri="{9D8B030D-6E8A-4147-A177-3AD203B41FA5}">
                      <a16:colId xmlns:a16="http://schemas.microsoft.com/office/drawing/2014/main" val="2809796700"/>
                    </a:ext>
                  </a:extLst>
                </a:gridCol>
                <a:gridCol w="997947">
                  <a:extLst>
                    <a:ext uri="{9D8B030D-6E8A-4147-A177-3AD203B41FA5}">
                      <a16:colId xmlns:a16="http://schemas.microsoft.com/office/drawing/2014/main" val="2003440374"/>
                    </a:ext>
                  </a:extLst>
                </a:gridCol>
                <a:gridCol w="781000">
                  <a:extLst>
                    <a:ext uri="{9D8B030D-6E8A-4147-A177-3AD203B41FA5}">
                      <a16:colId xmlns:a16="http://schemas.microsoft.com/office/drawing/2014/main" val="2354522901"/>
                    </a:ext>
                  </a:extLst>
                </a:gridCol>
                <a:gridCol w="694222">
                  <a:extLst>
                    <a:ext uri="{9D8B030D-6E8A-4147-A177-3AD203B41FA5}">
                      <a16:colId xmlns:a16="http://schemas.microsoft.com/office/drawing/2014/main" val="2408574389"/>
                    </a:ext>
                  </a:extLst>
                </a:gridCol>
                <a:gridCol w="846084">
                  <a:extLst>
                    <a:ext uri="{9D8B030D-6E8A-4147-A177-3AD203B41FA5}">
                      <a16:colId xmlns:a16="http://schemas.microsoft.com/office/drawing/2014/main" val="978502967"/>
                    </a:ext>
                  </a:extLst>
                </a:gridCol>
                <a:gridCol w="867776">
                  <a:extLst>
                    <a:ext uri="{9D8B030D-6E8A-4147-A177-3AD203B41FA5}">
                      <a16:colId xmlns:a16="http://schemas.microsoft.com/office/drawing/2014/main" val="3196982117"/>
                    </a:ext>
                  </a:extLst>
                </a:gridCol>
              </a:tblGrid>
              <a:tr h="294080">
                <a:tc>
                  <a:txBody>
                    <a:bodyPr/>
                    <a:lstStyle/>
                    <a:p>
                      <a:pPr algn="ctr" fontAlgn="ctr"/>
                      <a:r>
                        <a:rPr lang="es-CO" sz="1600" b="1" u="none" strike="noStrike" dirty="0">
                          <a:effectLst/>
                          <a:latin typeface="Bio Sans" panose="020B0506020202040204" pitchFamily="34" charset="0"/>
                        </a:rPr>
                        <a:t>Casanare</a:t>
                      </a:r>
                      <a:endParaRPr lang="es-CO" sz="1600" b="1" i="0" u="none" strike="noStrike" dirty="0">
                        <a:solidFill>
                          <a:srgbClr val="000000"/>
                        </a:solidFill>
                        <a:effectLst/>
                        <a:latin typeface="Bio Sans" panose="020B0506020202040204" pitchFamily="34" charset="0"/>
                      </a:endParaRPr>
                    </a:p>
                  </a:txBody>
                  <a:tcPr marL="9525" marR="9525" marT="9525" marB="0" anchor="ctr">
                    <a:solidFill>
                      <a:schemeClr val="accent6">
                        <a:lumMod val="40000"/>
                        <a:lumOff val="60000"/>
                      </a:schemeClr>
                    </a:solidFill>
                  </a:tcPr>
                </a:tc>
                <a:tc>
                  <a:txBody>
                    <a:bodyPr/>
                    <a:lstStyle/>
                    <a:p>
                      <a:pPr algn="ctr" fontAlgn="ctr"/>
                      <a:r>
                        <a:rPr lang="es-CO" sz="1600" b="1" u="none" strike="noStrike" dirty="0">
                          <a:effectLst/>
                          <a:latin typeface="Bio Sans" panose="020B0506020202040204" pitchFamily="34" charset="0"/>
                        </a:rPr>
                        <a:t>2018</a:t>
                      </a:r>
                      <a:endParaRPr lang="es-CO" sz="1600" b="1" i="0" u="none" strike="noStrike" dirty="0">
                        <a:solidFill>
                          <a:srgbClr val="000000"/>
                        </a:solidFill>
                        <a:effectLst/>
                        <a:latin typeface="Bio Sans" panose="020B0506020202040204" pitchFamily="34" charset="0"/>
                      </a:endParaRPr>
                    </a:p>
                  </a:txBody>
                  <a:tcPr marL="9525" marR="9525" marT="9525" marB="0" anchor="ctr">
                    <a:solidFill>
                      <a:schemeClr val="bg1"/>
                    </a:solidFill>
                  </a:tcPr>
                </a:tc>
                <a:tc>
                  <a:txBody>
                    <a:bodyPr/>
                    <a:lstStyle/>
                    <a:p>
                      <a:pPr algn="ctr" fontAlgn="ctr"/>
                      <a:r>
                        <a:rPr lang="es-CO" sz="1600" b="1" u="none" strike="noStrike" dirty="0">
                          <a:effectLst/>
                          <a:latin typeface="Bio Sans" panose="020B0506020202040204" pitchFamily="34" charset="0"/>
                        </a:rPr>
                        <a:t>2019</a:t>
                      </a:r>
                      <a:endParaRPr lang="es-CO" sz="1600" b="1" i="0" u="none" strike="noStrike" dirty="0">
                        <a:solidFill>
                          <a:srgbClr val="000000"/>
                        </a:solidFill>
                        <a:effectLst/>
                        <a:latin typeface="Bio Sans" panose="020B0506020202040204" pitchFamily="34" charset="0"/>
                      </a:endParaRPr>
                    </a:p>
                  </a:txBody>
                  <a:tcPr marL="9525" marR="9525" marT="9525" marB="0" anchor="ctr">
                    <a:solidFill>
                      <a:schemeClr val="bg1"/>
                    </a:solidFill>
                  </a:tcPr>
                </a:tc>
                <a:tc>
                  <a:txBody>
                    <a:bodyPr/>
                    <a:lstStyle/>
                    <a:p>
                      <a:pPr algn="ctr" fontAlgn="ctr"/>
                      <a:r>
                        <a:rPr lang="es-CO" sz="1600" b="1" u="none" strike="noStrike" dirty="0">
                          <a:effectLst/>
                          <a:latin typeface="Bio Sans" panose="020B0506020202040204" pitchFamily="34" charset="0"/>
                        </a:rPr>
                        <a:t>2020</a:t>
                      </a:r>
                      <a:endParaRPr lang="es-CO" sz="1600" b="1" i="0" u="none" strike="noStrike" dirty="0">
                        <a:solidFill>
                          <a:srgbClr val="000000"/>
                        </a:solidFill>
                        <a:effectLst/>
                        <a:latin typeface="Bio Sans" panose="020B0506020202040204" pitchFamily="34" charset="0"/>
                      </a:endParaRPr>
                    </a:p>
                  </a:txBody>
                  <a:tcPr marL="9525" marR="9525" marT="9525" marB="0" anchor="ctr">
                    <a:solidFill>
                      <a:schemeClr val="bg1"/>
                    </a:solidFill>
                  </a:tcPr>
                </a:tc>
                <a:tc>
                  <a:txBody>
                    <a:bodyPr/>
                    <a:lstStyle/>
                    <a:p>
                      <a:pPr algn="ctr" fontAlgn="ctr"/>
                      <a:r>
                        <a:rPr lang="es-CO" sz="1600" b="1" u="none" strike="noStrike" dirty="0">
                          <a:effectLst/>
                          <a:latin typeface="Bio Sans" panose="020B0506020202040204" pitchFamily="34" charset="0"/>
                        </a:rPr>
                        <a:t>2021</a:t>
                      </a:r>
                      <a:endParaRPr lang="es-CO" sz="1600" b="1" i="0" u="none" strike="noStrike" dirty="0">
                        <a:solidFill>
                          <a:srgbClr val="000000"/>
                        </a:solidFill>
                        <a:effectLst/>
                        <a:latin typeface="Bio Sans" panose="020B0506020202040204" pitchFamily="34" charset="0"/>
                      </a:endParaRPr>
                    </a:p>
                  </a:txBody>
                  <a:tcPr marL="9525" marR="9525" marT="9525" marB="0" anchor="ctr">
                    <a:solidFill>
                      <a:schemeClr val="bg1"/>
                    </a:solidFill>
                  </a:tcPr>
                </a:tc>
                <a:tc>
                  <a:txBody>
                    <a:bodyPr/>
                    <a:lstStyle/>
                    <a:p>
                      <a:pPr algn="ctr" fontAlgn="ctr"/>
                      <a:r>
                        <a:rPr lang="es-CO" sz="1600" b="1" u="none" strike="noStrike" dirty="0">
                          <a:effectLst/>
                          <a:latin typeface="Bio Sans" panose="020B0506020202040204" pitchFamily="34" charset="0"/>
                        </a:rPr>
                        <a:t>2022</a:t>
                      </a:r>
                      <a:endParaRPr lang="es-CO" sz="1600" b="1" i="0" u="none" strike="noStrike" dirty="0">
                        <a:solidFill>
                          <a:srgbClr val="000000"/>
                        </a:solidFill>
                        <a:effectLst/>
                        <a:latin typeface="Bio Sans" panose="020B0506020202040204" pitchFamily="34" charset="0"/>
                      </a:endParaRPr>
                    </a:p>
                  </a:txBody>
                  <a:tcPr marL="9525" marR="9525" marT="9525" marB="0" anchor="ctr">
                    <a:solidFill>
                      <a:schemeClr val="bg1"/>
                    </a:solidFill>
                  </a:tcPr>
                </a:tc>
                <a:extLst>
                  <a:ext uri="{0D108BD9-81ED-4DB2-BD59-A6C34878D82A}">
                    <a16:rowId xmlns:a16="http://schemas.microsoft.com/office/drawing/2014/main" val="92707877"/>
                  </a:ext>
                </a:extLst>
              </a:tr>
              <a:tr h="294080">
                <a:tc>
                  <a:txBody>
                    <a:bodyPr/>
                    <a:lstStyle/>
                    <a:p>
                      <a:pPr algn="ctr" fontAlgn="b"/>
                      <a:r>
                        <a:rPr lang="es-CO" sz="1600" u="none" strike="noStrike" dirty="0">
                          <a:effectLst/>
                          <a:latin typeface="Bio Sans Light" panose="020B0406020202040204" pitchFamily="34" charset="0"/>
                        </a:rPr>
                        <a:t>Analfabetismo</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8,8</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6,9</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6,7</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5,5</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2479608558"/>
                  </a:ext>
                </a:extLst>
              </a:tr>
              <a:tr h="294080">
                <a:tc>
                  <a:txBody>
                    <a:bodyPr/>
                    <a:lstStyle/>
                    <a:p>
                      <a:pPr algn="ctr" fontAlgn="b"/>
                      <a:r>
                        <a:rPr lang="es-CO" sz="1600" u="none" strike="noStrike" dirty="0">
                          <a:effectLst/>
                          <a:latin typeface="Bio Sans Light" panose="020B0406020202040204" pitchFamily="34" charset="0"/>
                        </a:rPr>
                        <a:t>Bajo logro educativo</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53,2</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53,7</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50,0</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47,7</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45,8</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678672180"/>
                  </a:ext>
                </a:extLst>
              </a:tr>
              <a:tr h="427325">
                <a:tc>
                  <a:txBody>
                    <a:bodyPr/>
                    <a:lstStyle/>
                    <a:p>
                      <a:pPr algn="ctr" fontAlgn="b"/>
                      <a:r>
                        <a:rPr lang="es-ES" sz="1600" u="none" strike="noStrike" dirty="0">
                          <a:effectLst/>
                          <a:latin typeface="Bio Sans Light" panose="020B0406020202040204" pitchFamily="34" charset="0"/>
                        </a:rPr>
                        <a:t>Barreras a servicios para cuidado de la primera infancia</a:t>
                      </a:r>
                      <a:endParaRPr lang="es-ES"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8,0</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8,2</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9,5</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1270082116"/>
                  </a:ext>
                </a:extLst>
              </a:tr>
              <a:tr h="344074">
                <a:tc>
                  <a:txBody>
                    <a:bodyPr/>
                    <a:lstStyle/>
                    <a:p>
                      <a:pPr algn="ctr" fontAlgn="b"/>
                      <a:r>
                        <a:rPr lang="es-ES" sz="1600" u="none" strike="noStrike" dirty="0">
                          <a:effectLst/>
                          <a:latin typeface="Bio Sans Light" panose="020B0406020202040204" pitchFamily="34" charset="0"/>
                        </a:rPr>
                        <a:t>Barreras de acceso a servicios de salud</a:t>
                      </a:r>
                      <a:endParaRPr lang="es-ES"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8,0</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3,6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2,3</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1,3</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1,1</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299396257"/>
                  </a:ext>
                </a:extLst>
              </a:tr>
              <a:tr h="294080">
                <a:tc>
                  <a:txBody>
                    <a:bodyPr/>
                    <a:lstStyle/>
                    <a:p>
                      <a:pPr algn="ctr" fontAlgn="b"/>
                      <a:r>
                        <a:rPr lang="es-CO" sz="1600" u="none" strike="noStrike" dirty="0">
                          <a:effectLst/>
                          <a:latin typeface="Bio Sans Light" panose="020B0406020202040204" pitchFamily="34" charset="0"/>
                        </a:rPr>
                        <a:t>Desempleo de larga duración</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7,1</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12,4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11,6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11,9</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3243790590"/>
                  </a:ext>
                </a:extLst>
              </a:tr>
              <a:tr h="294080">
                <a:tc>
                  <a:txBody>
                    <a:bodyPr/>
                    <a:lstStyle/>
                    <a:p>
                      <a:pPr algn="ctr" fontAlgn="b"/>
                      <a:r>
                        <a:rPr lang="es-CO" sz="1600" u="none" strike="noStrike" dirty="0">
                          <a:effectLst/>
                          <a:latin typeface="Bio Sans Light" panose="020B0406020202040204" pitchFamily="34" charset="0"/>
                        </a:rPr>
                        <a:t>Hacinamiento crítico</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11,4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9,7</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10,0</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10,5</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9,1</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390792106"/>
                  </a:ext>
                </a:extLst>
              </a:tr>
              <a:tr h="344074">
                <a:tc>
                  <a:txBody>
                    <a:bodyPr/>
                    <a:lstStyle/>
                    <a:p>
                      <a:pPr algn="ctr" fontAlgn="b"/>
                      <a:r>
                        <a:rPr lang="es-CO" sz="1600" u="none" strike="noStrike" dirty="0">
                          <a:effectLst/>
                          <a:latin typeface="Bio Sans Light" panose="020B0406020202040204" pitchFamily="34" charset="0"/>
                        </a:rPr>
                        <a:t>Inadecuada eliminación de excretas</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6,3</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6,9</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8,1</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7,6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7,3</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3211336864"/>
                  </a:ext>
                </a:extLst>
              </a:tr>
              <a:tr h="294080">
                <a:tc>
                  <a:txBody>
                    <a:bodyPr/>
                    <a:lstStyle/>
                    <a:p>
                      <a:pPr algn="ctr" fontAlgn="b"/>
                      <a:r>
                        <a:rPr lang="es-CO" sz="1600" u="none" strike="noStrike" dirty="0">
                          <a:effectLst/>
                          <a:latin typeface="Bio Sans Light" panose="020B0406020202040204" pitchFamily="34" charset="0"/>
                        </a:rPr>
                        <a:t>Inasistencia escolar</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3,9</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4,1</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18,1</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3,3</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962715588"/>
                  </a:ext>
                </a:extLst>
              </a:tr>
              <a:tr h="427325">
                <a:tc>
                  <a:txBody>
                    <a:bodyPr/>
                    <a:lstStyle/>
                    <a:p>
                      <a:pPr algn="ctr" fontAlgn="b"/>
                      <a:r>
                        <a:rPr lang="es-CO" sz="1600" u="none" strike="noStrike" dirty="0">
                          <a:effectLst/>
                          <a:latin typeface="Bio Sans Light" panose="020B0406020202040204" pitchFamily="34" charset="0"/>
                        </a:rPr>
                        <a:t>Material inadecuado de paredes exteriores</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4,7</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4,6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4,7</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5,4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4,6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224640420"/>
                  </a:ext>
                </a:extLst>
              </a:tr>
              <a:tr h="294080">
                <a:tc>
                  <a:txBody>
                    <a:bodyPr/>
                    <a:lstStyle/>
                    <a:p>
                      <a:pPr algn="ctr" fontAlgn="b"/>
                      <a:r>
                        <a:rPr lang="es-CO" sz="1600" u="none" strike="noStrike" dirty="0">
                          <a:effectLst/>
                          <a:latin typeface="Bio Sans Light" panose="020B0406020202040204" pitchFamily="34" charset="0"/>
                        </a:rPr>
                        <a:t>Material inadecuado de pisos</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5,4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6,4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5,2</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6,4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5,4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1689591478"/>
                  </a:ext>
                </a:extLst>
              </a:tr>
              <a:tr h="294080">
                <a:tc>
                  <a:txBody>
                    <a:bodyPr/>
                    <a:lstStyle/>
                    <a:p>
                      <a:pPr algn="ctr" fontAlgn="b"/>
                      <a:r>
                        <a:rPr lang="es-CO" sz="1600" u="none" strike="noStrike" dirty="0">
                          <a:effectLst/>
                          <a:latin typeface="Bio Sans Light" panose="020B0406020202040204" pitchFamily="34" charset="0"/>
                        </a:rPr>
                        <a:t>Rezago escolar</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31,0</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27,1</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28,5</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26,6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26,8</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3391683802"/>
                  </a:ext>
                </a:extLst>
              </a:tr>
              <a:tr h="344074">
                <a:tc>
                  <a:txBody>
                    <a:bodyPr/>
                    <a:lstStyle/>
                    <a:p>
                      <a:pPr algn="ctr" fontAlgn="b"/>
                      <a:r>
                        <a:rPr lang="es-ES" sz="1600" u="none" strike="noStrike" dirty="0">
                          <a:effectLst/>
                          <a:latin typeface="Bio Sans Light" panose="020B0406020202040204" pitchFamily="34" charset="0"/>
                        </a:rPr>
                        <a:t>Sin acceso a fuente de agua mejorada</a:t>
                      </a:r>
                      <a:endParaRPr lang="es-ES"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7,7</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10,4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8,5</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7,3</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942404361"/>
                  </a:ext>
                </a:extLst>
              </a:tr>
              <a:tr h="294080">
                <a:tc>
                  <a:txBody>
                    <a:bodyPr/>
                    <a:lstStyle/>
                    <a:p>
                      <a:pPr algn="ctr" fontAlgn="b"/>
                      <a:r>
                        <a:rPr lang="es-CO" sz="1600" u="none" strike="noStrike" dirty="0">
                          <a:effectLst/>
                          <a:latin typeface="Bio Sans Light" panose="020B0406020202040204" pitchFamily="34" charset="0"/>
                        </a:rPr>
                        <a:t>Sin aseguramiento en salud</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10,8</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11,1</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12,6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10,5</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8,7</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2469442707"/>
                  </a:ext>
                </a:extLst>
              </a:tr>
              <a:tr h="294080">
                <a:tc>
                  <a:txBody>
                    <a:bodyPr/>
                    <a:lstStyle/>
                    <a:p>
                      <a:pPr algn="ctr" fontAlgn="b"/>
                      <a:r>
                        <a:rPr lang="es-CO" sz="1600" u="none" strike="noStrike" dirty="0">
                          <a:effectLst/>
                          <a:latin typeface="Bio Sans Light" panose="020B0406020202040204" pitchFamily="34" charset="0"/>
                        </a:rPr>
                        <a:t>Trabajo infantil</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3,4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1,9</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1,6</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2,0</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1861962618"/>
                  </a:ext>
                </a:extLst>
              </a:tr>
              <a:tr h="294080">
                <a:tc>
                  <a:txBody>
                    <a:bodyPr/>
                    <a:lstStyle/>
                    <a:p>
                      <a:pPr algn="ctr" fontAlgn="b"/>
                      <a:r>
                        <a:rPr lang="es-CO" sz="1600" u="none" strike="noStrike" dirty="0">
                          <a:effectLst/>
                          <a:latin typeface="Bio Sans Light" panose="020B0406020202040204" pitchFamily="34" charset="0"/>
                        </a:rPr>
                        <a:t>Trabajo informal</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accent6">
                        <a:lumMod val="40000"/>
                        <a:lumOff val="60000"/>
                      </a:schemeClr>
                    </a:solidFill>
                  </a:tcPr>
                </a:tc>
                <a:tc>
                  <a:txBody>
                    <a:bodyPr/>
                    <a:lstStyle/>
                    <a:p>
                      <a:pPr algn="ctr" fontAlgn="b"/>
                      <a:r>
                        <a:rPr lang="es-CO" sz="1600" u="none" strike="noStrike" dirty="0">
                          <a:effectLst/>
                          <a:latin typeface="Bio Sans Light" panose="020B0406020202040204" pitchFamily="34" charset="0"/>
                        </a:rPr>
                        <a:t>81,4</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80,9</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78,0</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79,9</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tc>
                  <a:txBody>
                    <a:bodyPr/>
                    <a:lstStyle/>
                    <a:p>
                      <a:pPr algn="ctr" fontAlgn="b"/>
                      <a:r>
                        <a:rPr lang="es-CO" sz="1600" u="none" strike="noStrike" dirty="0">
                          <a:effectLst/>
                          <a:latin typeface="Bio Sans Light" panose="020B0406020202040204" pitchFamily="34" charset="0"/>
                        </a:rPr>
                        <a:t>80,0</a:t>
                      </a:r>
                      <a:endParaRPr lang="es-CO" sz="1600" b="0" i="0" u="none" strike="noStrike" dirty="0">
                        <a:solidFill>
                          <a:srgbClr val="000000"/>
                        </a:solidFill>
                        <a:effectLst/>
                        <a:latin typeface="Bio Sans Light" panose="020B0406020202040204" pitchFamily="34" charset="0"/>
                      </a:endParaRPr>
                    </a:p>
                  </a:txBody>
                  <a:tcPr marL="9525" marR="9525" marT="9525" marB="0" anchor="ctr">
                    <a:solidFill>
                      <a:schemeClr val="bg1"/>
                    </a:solidFill>
                  </a:tcPr>
                </a:tc>
                <a:extLst>
                  <a:ext uri="{0D108BD9-81ED-4DB2-BD59-A6C34878D82A}">
                    <a16:rowId xmlns:a16="http://schemas.microsoft.com/office/drawing/2014/main" val="2872542776"/>
                  </a:ext>
                </a:extLst>
              </a:tr>
            </a:tbl>
          </a:graphicData>
        </a:graphic>
      </p:graphicFrame>
      <p:sp>
        <p:nvSpPr>
          <p:cNvPr id="6" name="CuadroTexto 5">
            <a:extLst>
              <a:ext uri="{FF2B5EF4-FFF2-40B4-BE49-F238E27FC236}">
                <a16:creationId xmlns:a16="http://schemas.microsoft.com/office/drawing/2014/main" id="{572F1D8A-49A6-F936-D699-B9BA40816724}"/>
              </a:ext>
            </a:extLst>
          </p:cNvPr>
          <p:cNvSpPr txBox="1"/>
          <p:nvPr/>
        </p:nvSpPr>
        <p:spPr>
          <a:xfrm>
            <a:off x="10488353" y="6190574"/>
            <a:ext cx="998826" cy="261610"/>
          </a:xfrm>
          <a:prstGeom prst="rect">
            <a:avLst/>
          </a:prstGeom>
          <a:noFill/>
        </p:spPr>
        <p:txBody>
          <a:bodyPr wrap="square" rtlCol="0">
            <a:spAutoFit/>
          </a:bodyPr>
          <a:lstStyle/>
          <a:p>
            <a:pPr algn="ctr"/>
            <a:r>
              <a:rPr lang="es-ES" sz="1100" dirty="0">
                <a:solidFill>
                  <a:schemeClr val="tx1">
                    <a:lumMod val="50000"/>
                    <a:lumOff val="50000"/>
                  </a:schemeClr>
                </a:solidFill>
                <a:latin typeface="Geomanist Regular" panose="02000503000000020004" pitchFamily="2" charset="0"/>
                <a:ea typeface="Roboto Condensed" panose="020B0604020202020204" charset="0"/>
              </a:rPr>
              <a:t>Fuente: DANE</a:t>
            </a:r>
            <a:endParaRPr lang="es-CO" sz="1100" dirty="0">
              <a:solidFill>
                <a:schemeClr val="tx1">
                  <a:lumMod val="50000"/>
                  <a:lumOff val="50000"/>
                </a:schemeClr>
              </a:solidFill>
              <a:latin typeface="Geomanist Regular" panose="02000503000000020004" pitchFamily="2" charset="0"/>
              <a:ea typeface="Roboto Condensed" panose="020B0604020202020204" charset="0"/>
            </a:endParaRPr>
          </a:p>
        </p:txBody>
      </p:sp>
      <p:sp>
        <p:nvSpPr>
          <p:cNvPr id="8" name="Cerrar llave 7">
            <a:extLst>
              <a:ext uri="{FF2B5EF4-FFF2-40B4-BE49-F238E27FC236}">
                <a16:creationId xmlns:a16="http://schemas.microsoft.com/office/drawing/2014/main" id="{91DBE943-B789-6F35-2064-63D400A2ACBF}"/>
              </a:ext>
            </a:extLst>
          </p:cNvPr>
          <p:cNvSpPr/>
          <p:nvPr/>
        </p:nvSpPr>
        <p:spPr>
          <a:xfrm>
            <a:off x="9527953" y="1277869"/>
            <a:ext cx="455487" cy="47110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9" name="CuadroTexto 8">
            <a:extLst>
              <a:ext uri="{FF2B5EF4-FFF2-40B4-BE49-F238E27FC236}">
                <a16:creationId xmlns:a16="http://schemas.microsoft.com/office/drawing/2014/main" id="{5AC38AD3-A860-B38E-0FFE-7ED79B924169}"/>
              </a:ext>
            </a:extLst>
          </p:cNvPr>
          <p:cNvSpPr txBox="1"/>
          <p:nvPr/>
        </p:nvSpPr>
        <p:spPr>
          <a:xfrm>
            <a:off x="10185177" y="3271592"/>
            <a:ext cx="1605179" cy="923330"/>
          </a:xfrm>
          <a:prstGeom prst="rect">
            <a:avLst/>
          </a:prstGeom>
          <a:noFill/>
        </p:spPr>
        <p:txBody>
          <a:bodyPr wrap="square" rtlCol="0">
            <a:spAutoFit/>
          </a:bodyPr>
          <a:lstStyle/>
          <a:p>
            <a:pPr algn="ctr"/>
            <a:r>
              <a:rPr lang="es-ES" b="1" dirty="0">
                <a:latin typeface="Bio Sans" panose="020B0506020202040204" pitchFamily="34" charset="0"/>
              </a:rPr>
              <a:t>Gobernación</a:t>
            </a:r>
          </a:p>
          <a:p>
            <a:pPr algn="ctr"/>
            <a:r>
              <a:rPr lang="es-ES" b="1" dirty="0">
                <a:latin typeface="Bio Sans" panose="020B0506020202040204" pitchFamily="34" charset="0"/>
              </a:rPr>
              <a:t>Alcaldías</a:t>
            </a:r>
          </a:p>
          <a:p>
            <a:pPr algn="ctr"/>
            <a:r>
              <a:rPr lang="es-ES" b="1" dirty="0">
                <a:latin typeface="Bio Sans" panose="020B0506020202040204" pitchFamily="34" charset="0"/>
              </a:rPr>
              <a:t>Empresas</a:t>
            </a:r>
            <a:endParaRPr lang="es-CO" b="1" dirty="0">
              <a:latin typeface="Bio Sans" panose="020B0506020202040204" pitchFamily="34" charset="0"/>
            </a:endParaRPr>
          </a:p>
        </p:txBody>
      </p:sp>
      <p:sp>
        <p:nvSpPr>
          <p:cNvPr id="11" name="CuadroTexto 10">
            <a:extLst>
              <a:ext uri="{FF2B5EF4-FFF2-40B4-BE49-F238E27FC236}">
                <a16:creationId xmlns:a16="http://schemas.microsoft.com/office/drawing/2014/main" id="{7F410D49-BC11-44D0-8730-98609BF6B33C}"/>
              </a:ext>
            </a:extLst>
          </p:cNvPr>
          <p:cNvSpPr txBox="1"/>
          <p:nvPr/>
        </p:nvSpPr>
        <p:spPr>
          <a:xfrm>
            <a:off x="2801666" y="408766"/>
            <a:ext cx="7181774"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ÍNDICE DE POBREZA MULTIDIMENSIONAL - IPM</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1913040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Texto&#10;&#10;Descripción generada automáticamente con confianza media">
            <a:extLst>
              <a:ext uri="{FF2B5EF4-FFF2-40B4-BE49-F238E27FC236}">
                <a16:creationId xmlns:a16="http://schemas.microsoft.com/office/drawing/2014/main" id="{5C556389-37C4-44D2-6121-FF162CD8AA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n 1"/>
          <p:cNvPicPr>
            <a:picLocks noChangeAspect="1"/>
          </p:cNvPicPr>
          <p:nvPr/>
        </p:nvPicPr>
        <p:blipFill>
          <a:blip r:embed="rId4"/>
          <a:stretch>
            <a:fillRect/>
          </a:stretch>
        </p:blipFill>
        <p:spPr>
          <a:xfrm>
            <a:off x="1173712" y="602579"/>
            <a:ext cx="10048875" cy="5438775"/>
          </a:xfrm>
          <a:prstGeom prst="rect">
            <a:avLst/>
          </a:prstGeom>
        </p:spPr>
      </p:pic>
    </p:spTree>
    <p:extLst>
      <p:ext uri="{BB962C8B-B14F-4D97-AF65-F5344CB8AC3E}">
        <p14:creationId xmlns:p14="http://schemas.microsoft.com/office/powerpoint/2010/main" val="3166074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4F9A9200-642A-684D-D154-F34A0ECB8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Freeform 1171">
            <a:extLst>
              <a:ext uri="{FF2B5EF4-FFF2-40B4-BE49-F238E27FC236}">
                <a16:creationId xmlns:a16="http://schemas.microsoft.com/office/drawing/2014/main" id="{51C528FD-1601-478A-BD12-E7F3970C8AC1}"/>
              </a:ext>
            </a:extLst>
          </p:cNvPr>
          <p:cNvSpPr>
            <a:spLocks/>
          </p:cNvSpPr>
          <p:nvPr/>
        </p:nvSpPr>
        <p:spPr bwMode="auto">
          <a:xfrm>
            <a:off x="6002717" y="1427397"/>
            <a:ext cx="5867065" cy="4095164"/>
          </a:xfrm>
          <a:custGeom>
            <a:avLst/>
            <a:gdLst>
              <a:gd name="T0" fmla="*/ 586 w 597"/>
              <a:gd name="T1" fmla="*/ 27 h 384"/>
              <a:gd name="T2" fmla="*/ 540 w 597"/>
              <a:gd name="T3" fmla="*/ 0 h 384"/>
              <a:gd name="T4" fmla="*/ 467 w 597"/>
              <a:gd name="T5" fmla="*/ 15 h 384"/>
              <a:gd name="T6" fmla="*/ 414 w 597"/>
              <a:gd name="T7" fmla="*/ 16 h 384"/>
              <a:gd name="T8" fmla="*/ 349 w 597"/>
              <a:gd name="T9" fmla="*/ 11 h 384"/>
              <a:gd name="T10" fmla="*/ 311 w 597"/>
              <a:gd name="T11" fmla="*/ 23 h 384"/>
              <a:gd name="T12" fmla="*/ 274 w 597"/>
              <a:gd name="T13" fmla="*/ 31 h 384"/>
              <a:gd name="T14" fmla="*/ 220 w 597"/>
              <a:gd name="T15" fmla="*/ 42 h 384"/>
              <a:gd name="T16" fmla="*/ 175 w 597"/>
              <a:gd name="T17" fmla="*/ 52 h 384"/>
              <a:gd name="T18" fmla="*/ 139 w 597"/>
              <a:gd name="T19" fmla="*/ 51 h 384"/>
              <a:gd name="T20" fmla="*/ 114 w 597"/>
              <a:gd name="T21" fmla="*/ 35 h 384"/>
              <a:gd name="T22" fmla="*/ 121 w 597"/>
              <a:gd name="T23" fmla="*/ 60 h 384"/>
              <a:gd name="T24" fmla="*/ 124 w 597"/>
              <a:gd name="T25" fmla="*/ 67 h 384"/>
              <a:gd name="T26" fmla="*/ 117 w 597"/>
              <a:gd name="T27" fmla="*/ 91 h 384"/>
              <a:gd name="T28" fmla="*/ 107 w 597"/>
              <a:gd name="T29" fmla="*/ 101 h 384"/>
              <a:gd name="T30" fmla="*/ 149 w 597"/>
              <a:gd name="T31" fmla="*/ 130 h 384"/>
              <a:gd name="T32" fmla="*/ 140 w 597"/>
              <a:gd name="T33" fmla="*/ 138 h 384"/>
              <a:gd name="T34" fmla="*/ 131 w 597"/>
              <a:gd name="T35" fmla="*/ 165 h 384"/>
              <a:gd name="T36" fmla="*/ 114 w 597"/>
              <a:gd name="T37" fmla="*/ 160 h 384"/>
              <a:gd name="T38" fmla="*/ 74 w 597"/>
              <a:gd name="T39" fmla="*/ 198 h 384"/>
              <a:gd name="T40" fmla="*/ 51 w 597"/>
              <a:gd name="T41" fmla="*/ 196 h 384"/>
              <a:gd name="T42" fmla="*/ 25 w 597"/>
              <a:gd name="T43" fmla="*/ 213 h 384"/>
              <a:gd name="T44" fmla="*/ 18 w 597"/>
              <a:gd name="T45" fmla="*/ 241 h 384"/>
              <a:gd name="T46" fmla="*/ 24 w 597"/>
              <a:gd name="T47" fmla="*/ 246 h 384"/>
              <a:gd name="T48" fmla="*/ 15 w 597"/>
              <a:gd name="T49" fmla="*/ 264 h 384"/>
              <a:gd name="T50" fmla="*/ 2 w 597"/>
              <a:gd name="T51" fmla="*/ 286 h 384"/>
              <a:gd name="T52" fmla="*/ 4 w 597"/>
              <a:gd name="T53" fmla="*/ 314 h 384"/>
              <a:gd name="T54" fmla="*/ 27 w 597"/>
              <a:gd name="T55" fmla="*/ 343 h 384"/>
              <a:gd name="T56" fmla="*/ 55 w 597"/>
              <a:gd name="T57" fmla="*/ 373 h 384"/>
              <a:gd name="T58" fmla="*/ 83 w 597"/>
              <a:gd name="T59" fmla="*/ 381 h 384"/>
              <a:gd name="T60" fmla="*/ 123 w 597"/>
              <a:gd name="T61" fmla="*/ 377 h 384"/>
              <a:gd name="T62" fmla="*/ 182 w 597"/>
              <a:gd name="T63" fmla="*/ 358 h 384"/>
              <a:gd name="T64" fmla="*/ 245 w 597"/>
              <a:gd name="T65" fmla="*/ 323 h 384"/>
              <a:gd name="T66" fmla="*/ 392 w 597"/>
              <a:gd name="T67" fmla="*/ 236 h 384"/>
              <a:gd name="T68" fmla="*/ 457 w 597"/>
              <a:gd name="T69" fmla="*/ 162 h 384"/>
              <a:gd name="T70" fmla="*/ 597 w 597"/>
              <a:gd name="T71" fmla="*/ 40 h 384"/>
              <a:gd name="T72" fmla="*/ 590 w 597"/>
              <a:gd name="T73" fmla="*/ 38 h 384"/>
              <a:gd name="T74" fmla="*/ 590 w 597"/>
              <a:gd name="T75" fmla="*/ 38 h 384"/>
              <a:gd name="T76" fmla="*/ 590 w 597"/>
              <a:gd name="T77" fmla="*/ 38 h 384"/>
              <a:gd name="T78" fmla="*/ 590 w 597"/>
              <a:gd name="T79" fmla="*/ 38 h 384"/>
              <a:gd name="T80" fmla="*/ 590 w 597"/>
              <a:gd name="T81" fmla="*/ 38 h 384"/>
              <a:gd name="T82" fmla="*/ 590 w 597"/>
              <a:gd name="T83" fmla="*/ 38 h 384"/>
              <a:gd name="T84" fmla="*/ 590 w 597"/>
              <a:gd name="T85" fmla="*/ 38 h 384"/>
              <a:gd name="T86" fmla="*/ 590 w 597"/>
              <a:gd name="T87" fmla="*/ 38 h 384"/>
              <a:gd name="T88" fmla="*/ 590 w 597"/>
              <a:gd name="T89" fmla="*/ 38 h 384"/>
              <a:gd name="T90" fmla="*/ 590 w 597"/>
              <a:gd name="T91" fmla="*/ 3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97" h="384">
                <a:moveTo>
                  <a:pt x="590" y="38"/>
                </a:moveTo>
                <a:lnTo>
                  <a:pt x="586" y="27"/>
                </a:lnTo>
                <a:lnTo>
                  <a:pt x="560" y="21"/>
                </a:lnTo>
                <a:lnTo>
                  <a:pt x="540" y="0"/>
                </a:lnTo>
                <a:lnTo>
                  <a:pt x="487" y="2"/>
                </a:lnTo>
                <a:lnTo>
                  <a:pt x="467" y="15"/>
                </a:lnTo>
                <a:lnTo>
                  <a:pt x="430" y="15"/>
                </a:lnTo>
                <a:lnTo>
                  <a:pt x="414" y="16"/>
                </a:lnTo>
                <a:lnTo>
                  <a:pt x="389" y="21"/>
                </a:lnTo>
                <a:lnTo>
                  <a:pt x="349" y="11"/>
                </a:lnTo>
                <a:lnTo>
                  <a:pt x="329" y="11"/>
                </a:lnTo>
                <a:lnTo>
                  <a:pt x="311" y="23"/>
                </a:lnTo>
                <a:lnTo>
                  <a:pt x="296" y="22"/>
                </a:lnTo>
                <a:lnTo>
                  <a:pt x="274" y="31"/>
                </a:lnTo>
                <a:lnTo>
                  <a:pt x="257" y="26"/>
                </a:lnTo>
                <a:lnTo>
                  <a:pt x="220" y="42"/>
                </a:lnTo>
                <a:lnTo>
                  <a:pt x="194" y="44"/>
                </a:lnTo>
                <a:lnTo>
                  <a:pt x="175" y="52"/>
                </a:lnTo>
                <a:lnTo>
                  <a:pt x="160" y="60"/>
                </a:lnTo>
                <a:lnTo>
                  <a:pt x="139" y="51"/>
                </a:lnTo>
                <a:lnTo>
                  <a:pt x="133" y="40"/>
                </a:lnTo>
                <a:lnTo>
                  <a:pt x="114" y="35"/>
                </a:lnTo>
                <a:lnTo>
                  <a:pt x="115" y="50"/>
                </a:lnTo>
                <a:lnTo>
                  <a:pt x="121" y="60"/>
                </a:lnTo>
                <a:lnTo>
                  <a:pt x="126" y="61"/>
                </a:lnTo>
                <a:lnTo>
                  <a:pt x="124" y="67"/>
                </a:lnTo>
                <a:lnTo>
                  <a:pt x="122" y="68"/>
                </a:lnTo>
                <a:lnTo>
                  <a:pt x="117" y="91"/>
                </a:lnTo>
                <a:lnTo>
                  <a:pt x="114" y="93"/>
                </a:lnTo>
                <a:lnTo>
                  <a:pt x="107" y="101"/>
                </a:lnTo>
                <a:lnTo>
                  <a:pt x="121" y="105"/>
                </a:lnTo>
                <a:lnTo>
                  <a:pt x="149" y="130"/>
                </a:lnTo>
                <a:lnTo>
                  <a:pt x="147" y="135"/>
                </a:lnTo>
                <a:lnTo>
                  <a:pt x="140" y="138"/>
                </a:lnTo>
                <a:lnTo>
                  <a:pt x="134" y="163"/>
                </a:lnTo>
                <a:lnTo>
                  <a:pt x="131" y="165"/>
                </a:lnTo>
                <a:lnTo>
                  <a:pt x="121" y="155"/>
                </a:lnTo>
                <a:lnTo>
                  <a:pt x="114" y="160"/>
                </a:lnTo>
                <a:lnTo>
                  <a:pt x="89" y="188"/>
                </a:lnTo>
                <a:lnTo>
                  <a:pt x="74" y="198"/>
                </a:lnTo>
                <a:lnTo>
                  <a:pt x="69" y="209"/>
                </a:lnTo>
                <a:lnTo>
                  <a:pt x="51" y="196"/>
                </a:lnTo>
                <a:lnTo>
                  <a:pt x="46" y="196"/>
                </a:lnTo>
                <a:lnTo>
                  <a:pt x="25" y="213"/>
                </a:lnTo>
                <a:lnTo>
                  <a:pt x="21" y="226"/>
                </a:lnTo>
                <a:lnTo>
                  <a:pt x="18" y="241"/>
                </a:lnTo>
                <a:lnTo>
                  <a:pt x="21" y="246"/>
                </a:lnTo>
                <a:lnTo>
                  <a:pt x="24" y="246"/>
                </a:lnTo>
                <a:lnTo>
                  <a:pt x="28" y="250"/>
                </a:lnTo>
                <a:lnTo>
                  <a:pt x="15" y="264"/>
                </a:lnTo>
                <a:lnTo>
                  <a:pt x="11" y="270"/>
                </a:lnTo>
                <a:lnTo>
                  <a:pt x="2" y="286"/>
                </a:lnTo>
                <a:lnTo>
                  <a:pt x="0" y="299"/>
                </a:lnTo>
                <a:lnTo>
                  <a:pt x="4" y="314"/>
                </a:lnTo>
                <a:lnTo>
                  <a:pt x="6" y="317"/>
                </a:lnTo>
                <a:lnTo>
                  <a:pt x="27" y="343"/>
                </a:lnTo>
                <a:lnTo>
                  <a:pt x="46" y="360"/>
                </a:lnTo>
                <a:lnTo>
                  <a:pt x="55" y="373"/>
                </a:lnTo>
                <a:lnTo>
                  <a:pt x="61" y="384"/>
                </a:lnTo>
                <a:lnTo>
                  <a:pt x="83" y="381"/>
                </a:lnTo>
                <a:lnTo>
                  <a:pt x="115" y="373"/>
                </a:lnTo>
                <a:lnTo>
                  <a:pt x="123" y="377"/>
                </a:lnTo>
                <a:lnTo>
                  <a:pt x="154" y="357"/>
                </a:lnTo>
                <a:lnTo>
                  <a:pt x="182" y="358"/>
                </a:lnTo>
                <a:lnTo>
                  <a:pt x="190" y="366"/>
                </a:lnTo>
                <a:lnTo>
                  <a:pt x="245" y="323"/>
                </a:lnTo>
                <a:lnTo>
                  <a:pt x="372" y="259"/>
                </a:lnTo>
                <a:lnTo>
                  <a:pt x="392" y="236"/>
                </a:lnTo>
                <a:lnTo>
                  <a:pt x="410" y="215"/>
                </a:lnTo>
                <a:lnTo>
                  <a:pt x="457" y="162"/>
                </a:lnTo>
                <a:lnTo>
                  <a:pt x="542" y="127"/>
                </a:lnTo>
                <a:lnTo>
                  <a:pt x="597" y="40"/>
                </a:lnTo>
                <a:lnTo>
                  <a:pt x="590" y="38"/>
                </a:lnTo>
                <a:lnTo>
                  <a:pt x="590" y="38"/>
                </a:lnTo>
                <a:lnTo>
                  <a:pt x="590" y="38"/>
                </a:lnTo>
                <a:lnTo>
                  <a:pt x="590" y="38"/>
                </a:lnTo>
                <a:lnTo>
                  <a:pt x="590" y="38"/>
                </a:lnTo>
                <a:lnTo>
                  <a:pt x="590" y="38"/>
                </a:lnTo>
                <a:lnTo>
                  <a:pt x="590" y="38"/>
                </a:lnTo>
                <a:lnTo>
                  <a:pt x="590" y="38"/>
                </a:lnTo>
                <a:lnTo>
                  <a:pt x="590" y="38"/>
                </a:lnTo>
                <a:lnTo>
                  <a:pt x="590" y="38"/>
                </a:lnTo>
                <a:lnTo>
                  <a:pt x="590" y="38"/>
                </a:lnTo>
                <a:lnTo>
                  <a:pt x="590" y="38"/>
                </a:lnTo>
                <a:lnTo>
                  <a:pt x="590" y="38"/>
                </a:lnTo>
                <a:lnTo>
                  <a:pt x="590" y="38"/>
                </a:lnTo>
                <a:lnTo>
                  <a:pt x="590" y="38"/>
                </a:lnTo>
                <a:lnTo>
                  <a:pt x="590" y="38"/>
                </a:lnTo>
                <a:lnTo>
                  <a:pt x="590" y="38"/>
                </a:lnTo>
                <a:lnTo>
                  <a:pt x="590" y="38"/>
                </a:lnTo>
                <a:lnTo>
                  <a:pt x="590" y="38"/>
                </a:lnTo>
                <a:lnTo>
                  <a:pt x="590" y="38"/>
                </a:lnTo>
                <a:lnTo>
                  <a:pt x="590" y="38"/>
                </a:lnTo>
                <a:close/>
              </a:path>
            </a:pathLst>
          </a:custGeom>
          <a:solidFill>
            <a:schemeClr val="accent1">
              <a:lumMod val="60000"/>
              <a:lumOff val="40000"/>
            </a:schemeClr>
          </a:solidFill>
          <a:ln w="4763"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dirty="0">
              <a:solidFill>
                <a:schemeClr val="bg2">
                  <a:lumMod val="10000"/>
                </a:schemeClr>
              </a:solidFill>
              <a:latin typeface="Bio Sans SemiBold" panose="020B0606020202040204"/>
              <a:cs typeface="Arial"/>
              <a:sym typeface="Arial"/>
            </a:endParaRPr>
          </a:p>
        </p:txBody>
      </p:sp>
      <p:sp>
        <p:nvSpPr>
          <p:cNvPr id="18" name="Freeform 290">
            <a:extLst>
              <a:ext uri="{FF2B5EF4-FFF2-40B4-BE49-F238E27FC236}">
                <a16:creationId xmlns:a16="http://schemas.microsoft.com/office/drawing/2014/main" id="{66104EBB-627C-42AB-B74A-A0390FAA3EEF}"/>
              </a:ext>
            </a:extLst>
          </p:cNvPr>
          <p:cNvSpPr>
            <a:spLocks/>
          </p:cNvSpPr>
          <p:nvPr/>
        </p:nvSpPr>
        <p:spPr bwMode="auto">
          <a:xfrm>
            <a:off x="6002720" y="4239100"/>
            <a:ext cx="481551" cy="842497"/>
          </a:xfrm>
          <a:custGeom>
            <a:avLst/>
            <a:gdLst>
              <a:gd name="T0" fmla="*/ 22 w 49"/>
              <a:gd name="T1" fmla="*/ 34 h 79"/>
              <a:gd name="T2" fmla="*/ 21 w 49"/>
              <a:gd name="T3" fmla="*/ 15 h 79"/>
              <a:gd name="T4" fmla="*/ 22 w 49"/>
              <a:gd name="T5" fmla="*/ 2 h 79"/>
              <a:gd name="T6" fmla="*/ 15 w 49"/>
              <a:gd name="T7" fmla="*/ 0 h 79"/>
              <a:gd name="T8" fmla="*/ 11 w 49"/>
              <a:gd name="T9" fmla="*/ 6 h 79"/>
              <a:gd name="T10" fmla="*/ 2 w 49"/>
              <a:gd name="T11" fmla="*/ 22 h 79"/>
              <a:gd name="T12" fmla="*/ 0 w 49"/>
              <a:gd name="T13" fmla="*/ 35 h 79"/>
              <a:gd name="T14" fmla="*/ 4 w 49"/>
              <a:gd name="T15" fmla="*/ 50 h 79"/>
              <a:gd name="T16" fmla="*/ 6 w 49"/>
              <a:gd name="T17" fmla="*/ 53 h 79"/>
              <a:gd name="T18" fmla="*/ 27 w 49"/>
              <a:gd name="T19" fmla="*/ 79 h 79"/>
              <a:gd name="T20" fmla="*/ 43 w 49"/>
              <a:gd name="T21" fmla="*/ 60 h 79"/>
              <a:gd name="T22" fmla="*/ 49 w 49"/>
              <a:gd name="T23" fmla="*/ 50 h 79"/>
              <a:gd name="T24" fmla="*/ 32 w 49"/>
              <a:gd name="T25" fmla="*/ 46 h 79"/>
              <a:gd name="T26" fmla="*/ 22 w 49"/>
              <a:gd name="T27" fmla="*/ 34 h 79"/>
              <a:gd name="T28" fmla="*/ 22 w 49"/>
              <a:gd name="T29" fmla="*/ 34 h 79"/>
              <a:gd name="T30" fmla="*/ 22 w 49"/>
              <a:gd name="T31" fmla="*/ 34 h 79"/>
              <a:gd name="T32" fmla="*/ 22 w 49"/>
              <a:gd name="T33" fmla="*/ 34 h 79"/>
              <a:gd name="T34" fmla="*/ 22 w 49"/>
              <a:gd name="T35" fmla="*/ 34 h 79"/>
              <a:gd name="T36" fmla="*/ 22 w 49"/>
              <a:gd name="T37" fmla="*/ 34 h 79"/>
              <a:gd name="T38" fmla="*/ 22 w 49"/>
              <a:gd name="T39" fmla="*/ 34 h 79"/>
              <a:gd name="T40" fmla="*/ 22 w 49"/>
              <a:gd name="T41" fmla="*/ 34 h 79"/>
              <a:gd name="T42" fmla="*/ 22 w 49"/>
              <a:gd name="T43" fmla="*/ 34 h 79"/>
              <a:gd name="T44" fmla="*/ 22 w 49"/>
              <a:gd name="T45" fmla="*/ 34 h 79"/>
              <a:gd name="T46" fmla="*/ 22 w 49"/>
              <a:gd name="T47" fmla="*/ 34 h 79"/>
              <a:gd name="T48" fmla="*/ 22 w 49"/>
              <a:gd name="T49" fmla="*/ 34 h 79"/>
              <a:gd name="T50" fmla="*/ 22 w 49"/>
              <a:gd name="T51" fmla="*/ 34 h 79"/>
              <a:gd name="T52" fmla="*/ 22 w 49"/>
              <a:gd name="T53" fmla="*/ 34 h 79"/>
              <a:gd name="T54" fmla="*/ 22 w 49"/>
              <a:gd name="T55" fmla="*/ 34 h 79"/>
              <a:gd name="T56" fmla="*/ 22 w 49"/>
              <a:gd name="T57" fmla="*/ 34 h 79"/>
              <a:gd name="T58" fmla="*/ 22 w 49"/>
              <a:gd name="T59" fmla="*/ 34 h 79"/>
              <a:gd name="T60" fmla="*/ 22 w 49"/>
              <a:gd name="T61" fmla="*/ 34 h 79"/>
              <a:gd name="T62" fmla="*/ 22 w 49"/>
              <a:gd name="T63" fmla="*/ 34 h 79"/>
              <a:gd name="T64" fmla="*/ 22 w 49"/>
              <a:gd name="T65" fmla="*/ 34 h 79"/>
              <a:gd name="T66" fmla="*/ 22 w 49"/>
              <a:gd name="T67" fmla="*/ 3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 h="79">
                <a:moveTo>
                  <a:pt x="22" y="34"/>
                </a:moveTo>
                <a:lnTo>
                  <a:pt x="21" y="15"/>
                </a:lnTo>
                <a:lnTo>
                  <a:pt x="22" y="2"/>
                </a:lnTo>
                <a:lnTo>
                  <a:pt x="15" y="0"/>
                </a:lnTo>
                <a:lnTo>
                  <a:pt x="11" y="6"/>
                </a:lnTo>
                <a:lnTo>
                  <a:pt x="2" y="22"/>
                </a:lnTo>
                <a:lnTo>
                  <a:pt x="0" y="35"/>
                </a:lnTo>
                <a:lnTo>
                  <a:pt x="4" y="50"/>
                </a:lnTo>
                <a:lnTo>
                  <a:pt x="6" y="53"/>
                </a:lnTo>
                <a:lnTo>
                  <a:pt x="27" y="79"/>
                </a:lnTo>
                <a:lnTo>
                  <a:pt x="43" y="60"/>
                </a:lnTo>
                <a:lnTo>
                  <a:pt x="49" y="50"/>
                </a:lnTo>
                <a:lnTo>
                  <a:pt x="32" y="46"/>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lnTo>
                  <a:pt x="22" y="34"/>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19" name="Freeform 291">
            <a:extLst>
              <a:ext uri="{FF2B5EF4-FFF2-40B4-BE49-F238E27FC236}">
                <a16:creationId xmlns:a16="http://schemas.microsoft.com/office/drawing/2014/main" id="{A90FFF29-DD4A-4F82-896B-553EEAE00C0D}"/>
              </a:ext>
            </a:extLst>
          </p:cNvPr>
          <p:cNvSpPr>
            <a:spLocks/>
          </p:cNvSpPr>
          <p:nvPr/>
        </p:nvSpPr>
        <p:spPr bwMode="auto">
          <a:xfrm>
            <a:off x="6150137" y="4089797"/>
            <a:ext cx="530691" cy="757180"/>
          </a:xfrm>
          <a:custGeom>
            <a:avLst/>
            <a:gdLst>
              <a:gd name="T0" fmla="*/ 7 w 54"/>
              <a:gd name="T1" fmla="*/ 16 h 71"/>
              <a:gd name="T2" fmla="*/ 6 w 54"/>
              <a:gd name="T3" fmla="*/ 29 h 71"/>
              <a:gd name="T4" fmla="*/ 7 w 54"/>
              <a:gd name="T5" fmla="*/ 48 h 71"/>
              <a:gd name="T6" fmla="*/ 17 w 54"/>
              <a:gd name="T7" fmla="*/ 60 h 71"/>
              <a:gd name="T8" fmla="*/ 34 w 54"/>
              <a:gd name="T9" fmla="*/ 64 h 71"/>
              <a:gd name="T10" fmla="*/ 46 w 54"/>
              <a:gd name="T11" fmla="*/ 71 h 71"/>
              <a:gd name="T12" fmla="*/ 54 w 54"/>
              <a:gd name="T13" fmla="*/ 63 h 71"/>
              <a:gd name="T14" fmla="*/ 53 w 54"/>
              <a:gd name="T15" fmla="*/ 47 h 71"/>
              <a:gd name="T16" fmla="*/ 41 w 54"/>
              <a:gd name="T17" fmla="*/ 28 h 71"/>
              <a:gd name="T18" fmla="*/ 36 w 54"/>
              <a:gd name="T19" fmla="*/ 28 h 71"/>
              <a:gd name="T20" fmla="*/ 32 w 54"/>
              <a:gd name="T21" fmla="*/ 15 h 71"/>
              <a:gd name="T22" fmla="*/ 26 w 54"/>
              <a:gd name="T23" fmla="*/ 7 h 71"/>
              <a:gd name="T24" fmla="*/ 21 w 54"/>
              <a:gd name="T25" fmla="*/ 10 h 71"/>
              <a:gd name="T26" fmla="*/ 13 w 54"/>
              <a:gd name="T27" fmla="*/ 0 h 71"/>
              <a:gd name="T28" fmla="*/ 0 w 54"/>
              <a:gd name="T29" fmla="*/ 14 h 71"/>
              <a:gd name="T30" fmla="*/ 7 w 54"/>
              <a:gd name="T31" fmla="*/ 16 h 71"/>
              <a:gd name="T32" fmla="*/ 7 w 54"/>
              <a:gd name="T33" fmla="*/ 16 h 71"/>
              <a:gd name="T34" fmla="*/ 7 w 54"/>
              <a:gd name="T35" fmla="*/ 16 h 71"/>
              <a:gd name="T36" fmla="*/ 7 w 54"/>
              <a:gd name="T37" fmla="*/ 16 h 71"/>
              <a:gd name="T38" fmla="*/ 7 w 54"/>
              <a:gd name="T39" fmla="*/ 16 h 71"/>
              <a:gd name="T40" fmla="*/ 7 w 54"/>
              <a:gd name="T41" fmla="*/ 16 h 71"/>
              <a:gd name="T42" fmla="*/ 7 w 54"/>
              <a:gd name="T43" fmla="*/ 16 h 71"/>
              <a:gd name="T44" fmla="*/ 7 w 54"/>
              <a:gd name="T45" fmla="*/ 16 h 71"/>
              <a:gd name="T46" fmla="*/ 7 w 54"/>
              <a:gd name="T47" fmla="*/ 16 h 71"/>
              <a:gd name="T48" fmla="*/ 7 w 54"/>
              <a:gd name="T49" fmla="*/ 16 h 71"/>
              <a:gd name="T50" fmla="*/ 7 w 54"/>
              <a:gd name="T51" fmla="*/ 16 h 71"/>
              <a:gd name="T52" fmla="*/ 7 w 54"/>
              <a:gd name="T53" fmla="*/ 16 h 71"/>
              <a:gd name="T54" fmla="*/ 7 w 54"/>
              <a:gd name="T55" fmla="*/ 16 h 71"/>
              <a:gd name="T56" fmla="*/ 7 w 54"/>
              <a:gd name="T57" fmla="*/ 16 h 71"/>
              <a:gd name="T58" fmla="*/ 7 w 54"/>
              <a:gd name="T59" fmla="*/ 16 h 71"/>
              <a:gd name="T60" fmla="*/ 7 w 54"/>
              <a:gd name="T61" fmla="*/ 16 h 71"/>
              <a:gd name="T62" fmla="*/ 7 w 54"/>
              <a:gd name="T63" fmla="*/ 16 h 71"/>
              <a:gd name="T64" fmla="*/ 7 w 54"/>
              <a:gd name="T65" fmla="*/ 16 h 71"/>
              <a:gd name="T66" fmla="*/ 7 w 54"/>
              <a:gd name="T67" fmla="*/ 16 h 71"/>
              <a:gd name="T68" fmla="*/ 7 w 54"/>
              <a:gd name="T69" fmla="*/ 16 h 71"/>
              <a:gd name="T70" fmla="*/ 7 w 54"/>
              <a:gd name="T71" fmla="*/ 1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 h="71">
                <a:moveTo>
                  <a:pt x="7" y="16"/>
                </a:moveTo>
                <a:lnTo>
                  <a:pt x="6" y="29"/>
                </a:lnTo>
                <a:lnTo>
                  <a:pt x="7" y="48"/>
                </a:lnTo>
                <a:lnTo>
                  <a:pt x="17" y="60"/>
                </a:lnTo>
                <a:lnTo>
                  <a:pt x="34" y="64"/>
                </a:lnTo>
                <a:lnTo>
                  <a:pt x="46" y="71"/>
                </a:lnTo>
                <a:lnTo>
                  <a:pt x="54" y="63"/>
                </a:lnTo>
                <a:lnTo>
                  <a:pt x="53" y="47"/>
                </a:lnTo>
                <a:lnTo>
                  <a:pt x="41" y="28"/>
                </a:lnTo>
                <a:lnTo>
                  <a:pt x="36" y="28"/>
                </a:lnTo>
                <a:lnTo>
                  <a:pt x="32" y="15"/>
                </a:lnTo>
                <a:lnTo>
                  <a:pt x="26" y="7"/>
                </a:lnTo>
                <a:lnTo>
                  <a:pt x="21" y="10"/>
                </a:lnTo>
                <a:lnTo>
                  <a:pt x="13" y="0"/>
                </a:lnTo>
                <a:lnTo>
                  <a:pt x="0" y="14"/>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lnTo>
                  <a:pt x="7" y="16"/>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20" name="Freeform 292">
            <a:extLst>
              <a:ext uri="{FF2B5EF4-FFF2-40B4-BE49-F238E27FC236}">
                <a16:creationId xmlns:a16="http://schemas.microsoft.com/office/drawing/2014/main" id="{2D060B14-D436-4AF2-96A6-B99294BE9E23}"/>
              </a:ext>
            </a:extLst>
          </p:cNvPr>
          <p:cNvSpPr>
            <a:spLocks/>
          </p:cNvSpPr>
          <p:nvPr/>
        </p:nvSpPr>
        <p:spPr bwMode="auto">
          <a:xfrm>
            <a:off x="6179617" y="3513917"/>
            <a:ext cx="373446" cy="533225"/>
          </a:xfrm>
          <a:custGeom>
            <a:avLst/>
            <a:gdLst>
              <a:gd name="T0" fmla="*/ 3 w 38"/>
              <a:gd name="T1" fmla="*/ 30 h 50"/>
              <a:gd name="T2" fmla="*/ 0 w 38"/>
              <a:gd name="T3" fmla="*/ 45 h 50"/>
              <a:gd name="T4" fmla="*/ 3 w 38"/>
              <a:gd name="T5" fmla="*/ 50 h 50"/>
              <a:gd name="T6" fmla="*/ 6 w 38"/>
              <a:gd name="T7" fmla="*/ 50 h 50"/>
              <a:gd name="T8" fmla="*/ 17 w 38"/>
              <a:gd name="T9" fmla="*/ 39 h 50"/>
              <a:gd name="T10" fmla="*/ 33 w 38"/>
              <a:gd name="T11" fmla="*/ 38 h 50"/>
              <a:gd name="T12" fmla="*/ 38 w 38"/>
              <a:gd name="T13" fmla="*/ 33 h 50"/>
              <a:gd name="T14" fmla="*/ 25 w 38"/>
              <a:gd name="T15" fmla="*/ 29 h 50"/>
              <a:gd name="T16" fmla="*/ 31 w 38"/>
              <a:gd name="T17" fmla="*/ 8 h 50"/>
              <a:gd name="T18" fmla="*/ 28 w 38"/>
              <a:gd name="T19" fmla="*/ 0 h 50"/>
              <a:gd name="T20" fmla="*/ 7 w 38"/>
              <a:gd name="T21" fmla="*/ 17 h 50"/>
              <a:gd name="T22" fmla="*/ 3 w 38"/>
              <a:gd name="T23" fmla="*/ 30 h 50"/>
              <a:gd name="T24" fmla="*/ 3 w 38"/>
              <a:gd name="T25" fmla="*/ 30 h 50"/>
              <a:gd name="T26" fmla="*/ 3 w 38"/>
              <a:gd name="T27" fmla="*/ 30 h 50"/>
              <a:gd name="T28" fmla="*/ 3 w 38"/>
              <a:gd name="T29" fmla="*/ 30 h 50"/>
              <a:gd name="T30" fmla="*/ 3 w 38"/>
              <a:gd name="T31" fmla="*/ 30 h 50"/>
              <a:gd name="T32" fmla="*/ 3 w 38"/>
              <a:gd name="T33" fmla="*/ 30 h 50"/>
              <a:gd name="T34" fmla="*/ 3 w 38"/>
              <a:gd name="T35" fmla="*/ 30 h 50"/>
              <a:gd name="T36" fmla="*/ 3 w 38"/>
              <a:gd name="T37" fmla="*/ 30 h 50"/>
              <a:gd name="T38" fmla="*/ 3 w 38"/>
              <a:gd name="T39" fmla="*/ 30 h 50"/>
              <a:gd name="T40" fmla="*/ 3 w 38"/>
              <a:gd name="T41" fmla="*/ 30 h 50"/>
              <a:gd name="T42" fmla="*/ 3 w 38"/>
              <a:gd name="T43" fmla="*/ 30 h 50"/>
              <a:gd name="T44" fmla="*/ 3 w 38"/>
              <a:gd name="T45" fmla="*/ 30 h 50"/>
              <a:gd name="T46" fmla="*/ 3 w 38"/>
              <a:gd name="T47" fmla="*/ 30 h 50"/>
              <a:gd name="T48" fmla="*/ 3 w 38"/>
              <a:gd name="T49" fmla="*/ 30 h 50"/>
              <a:gd name="T50" fmla="*/ 3 w 38"/>
              <a:gd name="T51" fmla="*/ 30 h 50"/>
              <a:gd name="T52" fmla="*/ 3 w 38"/>
              <a:gd name="T53" fmla="*/ 30 h 50"/>
              <a:gd name="T54" fmla="*/ 3 w 38"/>
              <a:gd name="T55" fmla="*/ 30 h 50"/>
              <a:gd name="T56" fmla="*/ 3 w 38"/>
              <a:gd name="T57" fmla="*/ 30 h 50"/>
              <a:gd name="T58" fmla="*/ 3 w 38"/>
              <a:gd name="T59" fmla="*/ 30 h 50"/>
              <a:gd name="T60" fmla="*/ 3 w 38"/>
              <a:gd name="T61" fmla="*/ 30 h 50"/>
              <a:gd name="T62" fmla="*/ 3 w 38"/>
              <a:gd name="T63"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50">
                <a:moveTo>
                  <a:pt x="3" y="30"/>
                </a:moveTo>
                <a:lnTo>
                  <a:pt x="0" y="45"/>
                </a:lnTo>
                <a:lnTo>
                  <a:pt x="3" y="50"/>
                </a:lnTo>
                <a:lnTo>
                  <a:pt x="6" y="50"/>
                </a:lnTo>
                <a:lnTo>
                  <a:pt x="17" y="39"/>
                </a:lnTo>
                <a:lnTo>
                  <a:pt x="33" y="38"/>
                </a:lnTo>
                <a:lnTo>
                  <a:pt x="38" y="33"/>
                </a:lnTo>
                <a:lnTo>
                  <a:pt x="25" y="29"/>
                </a:lnTo>
                <a:lnTo>
                  <a:pt x="31" y="8"/>
                </a:lnTo>
                <a:lnTo>
                  <a:pt x="28" y="0"/>
                </a:lnTo>
                <a:lnTo>
                  <a:pt x="7" y="17"/>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lnTo>
                  <a:pt x="3" y="30"/>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21" name="Freeform 293">
            <a:extLst>
              <a:ext uri="{FF2B5EF4-FFF2-40B4-BE49-F238E27FC236}">
                <a16:creationId xmlns:a16="http://schemas.microsoft.com/office/drawing/2014/main" id="{BED7E4F8-FA06-4C60-BCA7-A0F8793823E1}"/>
              </a:ext>
            </a:extLst>
          </p:cNvPr>
          <p:cNvSpPr>
            <a:spLocks/>
          </p:cNvSpPr>
          <p:nvPr/>
        </p:nvSpPr>
        <p:spPr bwMode="auto">
          <a:xfrm>
            <a:off x="6425308" y="3513917"/>
            <a:ext cx="255515" cy="351929"/>
          </a:xfrm>
          <a:custGeom>
            <a:avLst/>
            <a:gdLst>
              <a:gd name="T0" fmla="*/ 0 w 26"/>
              <a:gd name="T1" fmla="*/ 29 h 33"/>
              <a:gd name="T2" fmla="*/ 13 w 26"/>
              <a:gd name="T3" fmla="*/ 33 h 33"/>
              <a:gd name="T4" fmla="*/ 17 w 26"/>
              <a:gd name="T5" fmla="*/ 22 h 33"/>
              <a:gd name="T6" fmla="*/ 26 w 26"/>
              <a:gd name="T7" fmla="*/ 13 h 33"/>
              <a:gd name="T8" fmla="*/ 8 w 26"/>
              <a:gd name="T9" fmla="*/ 0 h 33"/>
              <a:gd name="T10" fmla="*/ 3 w 26"/>
              <a:gd name="T11" fmla="*/ 0 h 33"/>
              <a:gd name="T12" fmla="*/ 6 w 26"/>
              <a:gd name="T13" fmla="*/ 8 h 33"/>
              <a:gd name="T14" fmla="*/ 0 w 26"/>
              <a:gd name="T15" fmla="*/ 29 h 33"/>
              <a:gd name="T16" fmla="*/ 0 w 26"/>
              <a:gd name="T17" fmla="*/ 29 h 33"/>
              <a:gd name="T18" fmla="*/ 0 w 26"/>
              <a:gd name="T19" fmla="*/ 29 h 33"/>
              <a:gd name="T20" fmla="*/ 0 w 26"/>
              <a:gd name="T21" fmla="*/ 29 h 33"/>
              <a:gd name="T22" fmla="*/ 0 w 26"/>
              <a:gd name="T23" fmla="*/ 29 h 33"/>
              <a:gd name="T24" fmla="*/ 0 w 26"/>
              <a:gd name="T25" fmla="*/ 29 h 33"/>
              <a:gd name="T26" fmla="*/ 0 w 26"/>
              <a:gd name="T27" fmla="*/ 29 h 33"/>
              <a:gd name="T28" fmla="*/ 0 w 26"/>
              <a:gd name="T29" fmla="*/ 29 h 33"/>
              <a:gd name="T30" fmla="*/ 0 w 26"/>
              <a:gd name="T31" fmla="*/ 29 h 33"/>
              <a:gd name="T32" fmla="*/ 0 w 26"/>
              <a:gd name="T33" fmla="*/ 29 h 33"/>
              <a:gd name="T34" fmla="*/ 0 w 26"/>
              <a:gd name="T35" fmla="*/ 29 h 33"/>
              <a:gd name="T36" fmla="*/ 0 w 26"/>
              <a:gd name="T37" fmla="*/ 29 h 33"/>
              <a:gd name="T38" fmla="*/ 0 w 26"/>
              <a:gd name="T39" fmla="*/ 29 h 33"/>
              <a:gd name="T40" fmla="*/ 0 w 26"/>
              <a:gd name="T41" fmla="*/ 29 h 33"/>
              <a:gd name="T42" fmla="*/ 0 w 26"/>
              <a:gd name="T43" fmla="*/ 29 h 33"/>
              <a:gd name="T44" fmla="*/ 0 w 26"/>
              <a:gd name="T45" fmla="*/ 29 h 33"/>
              <a:gd name="T46" fmla="*/ 0 w 26"/>
              <a:gd name="T47" fmla="*/ 29 h 33"/>
              <a:gd name="T48" fmla="*/ 0 w 26"/>
              <a:gd name="T49" fmla="*/ 29 h 33"/>
              <a:gd name="T50" fmla="*/ 0 w 26"/>
              <a:gd name="T51" fmla="*/ 29 h 33"/>
              <a:gd name="T52" fmla="*/ 0 w 26"/>
              <a:gd name="T53" fmla="*/ 29 h 33"/>
              <a:gd name="T54" fmla="*/ 0 w 26"/>
              <a:gd name="T55"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 h="33">
                <a:moveTo>
                  <a:pt x="0" y="29"/>
                </a:moveTo>
                <a:lnTo>
                  <a:pt x="13" y="33"/>
                </a:lnTo>
                <a:lnTo>
                  <a:pt x="17" y="22"/>
                </a:lnTo>
                <a:lnTo>
                  <a:pt x="26" y="13"/>
                </a:lnTo>
                <a:lnTo>
                  <a:pt x="8" y="0"/>
                </a:lnTo>
                <a:lnTo>
                  <a:pt x="3" y="0"/>
                </a:lnTo>
                <a:lnTo>
                  <a:pt x="6" y="8"/>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lnTo>
                  <a:pt x="0" y="29"/>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22" name="Freeform 294">
            <a:extLst>
              <a:ext uri="{FF2B5EF4-FFF2-40B4-BE49-F238E27FC236}">
                <a16:creationId xmlns:a16="http://schemas.microsoft.com/office/drawing/2014/main" id="{9529299C-42D8-42B2-AE71-6B05291223BC}"/>
              </a:ext>
            </a:extLst>
          </p:cNvPr>
          <p:cNvSpPr>
            <a:spLocks/>
          </p:cNvSpPr>
          <p:nvPr/>
        </p:nvSpPr>
        <p:spPr bwMode="auto">
          <a:xfrm>
            <a:off x="7722545" y="1423674"/>
            <a:ext cx="4078445" cy="1045120"/>
          </a:xfrm>
          <a:custGeom>
            <a:avLst/>
            <a:gdLst>
              <a:gd name="T0" fmla="*/ 214 w 415"/>
              <a:gd name="T1" fmla="*/ 21 h 98"/>
              <a:gd name="T2" fmla="*/ 174 w 415"/>
              <a:gd name="T3" fmla="*/ 11 h 98"/>
              <a:gd name="T4" fmla="*/ 154 w 415"/>
              <a:gd name="T5" fmla="*/ 11 h 98"/>
              <a:gd name="T6" fmla="*/ 136 w 415"/>
              <a:gd name="T7" fmla="*/ 23 h 98"/>
              <a:gd name="T8" fmla="*/ 121 w 415"/>
              <a:gd name="T9" fmla="*/ 22 h 98"/>
              <a:gd name="T10" fmla="*/ 99 w 415"/>
              <a:gd name="T11" fmla="*/ 31 h 98"/>
              <a:gd name="T12" fmla="*/ 82 w 415"/>
              <a:gd name="T13" fmla="*/ 26 h 98"/>
              <a:gd name="T14" fmla="*/ 45 w 415"/>
              <a:gd name="T15" fmla="*/ 42 h 98"/>
              <a:gd name="T16" fmla="*/ 19 w 415"/>
              <a:gd name="T17" fmla="*/ 44 h 98"/>
              <a:gd name="T18" fmla="*/ 0 w 415"/>
              <a:gd name="T19" fmla="*/ 52 h 98"/>
              <a:gd name="T20" fmla="*/ 7 w 415"/>
              <a:gd name="T21" fmla="*/ 62 h 98"/>
              <a:gd name="T22" fmla="*/ 29 w 415"/>
              <a:gd name="T23" fmla="*/ 82 h 98"/>
              <a:gd name="T24" fmla="*/ 72 w 415"/>
              <a:gd name="T25" fmla="*/ 98 h 98"/>
              <a:gd name="T26" fmla="*/ 121 w 415"/>
              <a:gd name="T27" fmla="*/ 86 h 98"/>
              <a:gd name="T28" fmla="*/ 162 w 415"/>
              <a:gd name="T29" fmla="*/ 53 h 98"/>
              <a:gd name="T30" fmla="*/ 234 w 415"/>
              <a:gd name="T31" fmla="*/ 52 h 98"/>
              <a:gd name="T32" fmla="*/ 253 w 415"/>
              <a:gd name="T33" fmla="*/ 38 h 98"/>
              <a:gd name="T34" fmla="*/ 299 w 415"/>
              <a:gd name="T35" fmla="*/ 44 h 98"/>
              <a:gd name="T36" fmla="*/ 329 w 415"/>
              <a:gd name="T37" fmla="*/ 30 h 98"/>
              <a:gd name="T38" fmla="*/ 415 w 415"/>
              <a:gd name="T39" fmla="*/ 38 h 98"/>
              <a:gd name="T40" fmla="*/ 411 w 415"/>
              <a:gd name="T41" fmla="*/ 27 h 98"/>
              <a:gd name="T42" fmla="*/ 385 w 415"/>
              <a:gd name="T43" fmla="*/ 21 h 98"/>
              <a:gd name="T44" fmla="*/ 365 w 415"/>
              <a:gd name="T45" fmla="*/ 0 h 98"/>
              <a:gd name="T46" fmla="*/ 312 w 415"/>
              <a:gd name="T47" fmla="*/ 2 h 98"/>
              <a:gd name="T48" fmla="*/ 292 w 415"/>
              <a:gd name="T49" fmla="*/ 15 h 98"/>
              <a:gd name="T50" fmla="*/ 255 w 415"/>
              <a:gd name="T51" fmla="*/ 15 h 98"/>
              <a:gd name="T52" fmla="*/ 239 w 415"/>
              <a:gd name="T53" fmla="*/ 16 h 98"/>
              <a:gd name="T54" fmla="*/ 214 w 415"/>
              <a:gd name="T55" fmla="*/ 21 h 98"/>
              <a:gd name="T56" fmla="*/ 214 w 415"/>
              <a:gd name="T57" fmla="*/ 21 h 98"/>
              <a:gd name="T58" fmla="*/ 214 w 415"/>
              <a:gd name="T59" fmla="*/ 21 h 98"/>
              <a:gd name="T60" fmla="*/ 214 w 415"/>
              <a:gd name="T61" fmla="*/ 21 h 98"/>
              <a:gd name="T62" fmla="*/ 214 w 415"/>
              <a:gd name="T63" fmla="*/ 21 h 98"/>
              <a:gd name="T64" fmla="*/ 214 w 415"/>
              <a:gd name="T65" fmla="*/ 21 h 98"/>
              <a:gd name="T66" fmla="*/ 214 w 415"/>
              <a:gd name="T67" fmla="*/ 21 h 98"/>
              <a:gd name="T68" fmla="*/ 214 w 415"/>
              <a:gd name="T69" fmla="*/ 21 h 98"/>
              <a:gd name="T70" fmla="*/ 214 w 415"/>
              <a:gd name="T71" fmla="*/ 21 h 98"/>
              <a:gd name="T72" fmla="*/ 214 w 415"/>
              <a:gd name="T73" fmla="*/ 21 h 98"/>
              <a:gd name="T74" fmla="*/ 214 w 415"/>
              <a:gd name="T75" fmla="*/ 21 h 98"/>
              <a:gd name="T76" fmla="*/ 214 w 415"/>
              <a:gd name="T77" fmla="*/ 21 h 98"/>
              <a:gd name="T78" fmla="*/ 214 w 415"/>
              <a:gd name="T79" fmla="*/ 21 h 98"/>
              <a:gd name="T80" fmla="*/ 214 w 415"/>
              <a:gd name="T81" fmla="*/ 21 h 98"/>
              <a:gd name="T82" fmla="*/ 214 w 415"/>
              <a:gd name="T83" fmla="*/ 21 h 98"/>
              <a:gd name="T84" fmla="*/ 214 w 415"/>
              <a:gd name="T85" fmla="*/ 21 h 98"/>
              <a:gd name="T86" fmla="*/ 214 w 415"/>
              <a:gd name="T87" fmla="*/ 21 h 98"/>
              <a:gd name="T88" fmla="*/ 214 w 415"/>
              <a:gd name="T89" fmla="*/ 21 h 98"/>
              <a:gd name="T90" fmla="*/ 214 w 415"/>
              <a:gd name="T91" fmla="*/ 21 h 98"/>
              <a:gd name="T92" fmla="*/ 214 w 415"/>
              <a:gd name="T93" fmla="*/ 21 h 98"/>
              <a:gd name="T94" fmla="*/ 214 w 415"/>
              <a:gd name="T95" fmla="*/ 2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5" h="98">
                <a:moveTo>
                  <a:pt x="214" y="21"/>
                </a:moveTo>
                <a:lnTo>
                  <a:pt x="174" y="11"/>
                </a:lnTo>
                <a:lnTo>
                  <a:pt x="154" y="11"/>
                </a:lnTo>
                <a:lnTo>
                  <a:pt x="136" y="23"/>
                </a:lnTo>
                <a:lnTo>
                  <a:pt x="121" y="22"/>
                </a:lnTo>
                <a:lnTo>
                  <a:pt x="99" y="31"/>
                </a:lnTo>
                <a:lnTo>
                  <a:pt x="82" y="26"/>
                </a:lnTo>
                <a:lnTo>
                  <a:pt x="45" y="42"/>
                </a:lnTo>
                <a:lnTo>
                  <a:pt x="19" y="44"/>
                </a:lnTo>
                <a:lnTo>
                  <a:pt x="0" y="52"/>
                </a:lnTo>
                <a:lnTo>
                  <a:pt x="7" y="62"/>
                </a:lnTo>
                <a:lnTo>
                  <a:pt x="29" y="82"/>
                </a:lnTo>
                <a:lnTo>
                  <a:pt x="72" y="98"/>
                </a:lnTo>
                <a:lnTo>
                  <a:pt x="121" y="86"/>
                </a:lnTo>
                <a:lnTo>
                  <a:pt x="162" y="53"/>
                </a:lnTo>
                <a:lnTo>
                  <a:pt x="234" y="52"/>
                </a:lnTo>
                <a:lnTo>
                  <a:pt x="253" y="38"/>
                </a:lnTo>
                <a:lnTo>
                  <a:pt x="299" y="44"/>
                </a:lnTo>
                <a:lnTo>
                  <a:pt x="329" y="30"/>
                </a:lnTo>
                <a:lnTo>
                  <a:pt x="415" y="38"/>
                </a:lnTo>
                <a:lnTo>
                  <a:pt x="411" y="27"/>
                </a:lnTo>
                <a:lnTo>
                  <a:pt x="385" y="21"/>
                </a:lnTo>
                <a:lnTo>
                  <a:pt x="365" y="0"/>
                </a:lnTo>
                <a:lnTo>
                  <a:pt x="312" y="2"/>
                </a:lnTo>
                <a:lnTo>
                  <a:pt x="292" y="15"/>
                </a:lnTo>
                <a:lnTo>
                  <a:pt x="255" y="15"/>
                </a:lnTo>
                <a:lnTo>
                  <a:pt x="239" y="16"/>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lnTo>
                  <a:pt x="214" y="21"/>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23" name="Freeform 295">
            <a:extLst>
              <a:ext uri="{FF2B5EF4-FFF2-40B4-BE49-F238E27FC236}">
                <a16:creationId xmlns:a16="http://schemas.microsoft.com/office/drawing/2014/main" id="{6DD5D821-ADCB-49C6-90F4-C304C6FB9858}"/>
              </a:ext>
            </a:extLst>
          </p:cNvPr>
          <p:cNvSpPr>
            <a:spLocks/>
          </p:cNvSpPr>
          <p:nvPr/>
        </p:nvSpPr>
        <p:spPr bwMode="auto">
          <a:xfrm>
            <a:off x="7771682" y="2980687"/>
            <a:ext cx="2260341" cy="1002462"/>
          </a:xfrm>
          <a:custGeom>
            <a:avLst/>
            <a:gdLst>
              <a:gd name="T0" fmla="*/ 191 w 230"/>
              <a:gd name="T1" fmla="*/ 58 h 94"/>
              <a:gd name="T2" fmla="*/ 84 w 230"/>
              <a:gd name="T3" fmla="*/ 30 h 94"/>
              <a:gd name="T4" fmla="*/ 35 w 230"/>
              <a:gd name="T5" fmla="*/ 5 h 94"/>
              <a:gd name="T6" fmla="*/ 35 w 230"/>
              <a:gd name="T7" fmla="*/ 5 h 94"/>
              <a:gd name="T8" fmla="*/ 20 w 230"/>
              <a:gd name="T9" fmla="*/ 0 h 94"/>
              <a:gd name="T10" fmla="*/ 20 w 230"/>
              <a:gd name="T11" fmla="*/ 7 h 94"/>
              <a:gd name="T12" fmla="*/ 29 w 230"/>
              <a:gd name="T13" fmla="*/ 16 h 94"/>
              <a:gd name="T14" fmla="*/ 37 w 230"/>
              <a:gd name="T15" fmla="*/ 16 h 94"/>
              <a:gd name="T16" fmla="*/ 48 w 230"/>
              <a:gd name="T17" fmla="*/ 26 h 94"/>
              <a:gd name="T18" fmla="*/ 47 w 230"/>
              <a:gd name="T19" fmla="*/ 34 h 94"/>
              <a:gd name="T20" fmla="*/ 0 w 230"/>
              <a:gd name="T21" fmla="*/ 39 h 94"/>
              <a:gd name="T22" fmla="*/ 14 w 230"/>
              <a:gd name="T23" fmla="*/ 75 h 94"/>
              <a:gd name="T24" fmla="*/ 28 w 230"/>
              <a:gd name="T25" fmla="*/ 93 h 94"/>
              <a:gd name="T26" fmla="*/ 32 w 230"/>
              <a:gd name="T27" fmla="*/ 82 h 94"/>
              <a:gd name="T28" fmla="*/ 78 w 230"/>
              <a:gd name="T29" fmla="*/ 92 h 94"/>
              <a:gd name="T30" fmla="*/ 91 w 230"/>
              <a:gd name="T31" fmla="*/ 84 h 94"/>
              <a:gd name="T32" fmla="*/ 88 w 230"/>
              <a:gd name="T33" fmla="*/ 70 h 94"/>
              <a:gd name="T34" fmla="*/ 119 w 230"/>
              <a:gd name="T35" fmla="*/ 61 h 94"/>
              <a:gd name="T36" fmla="*/ 177 w 230"/>
              <a:gd name="T37" fmla="*/ 94 h 94"/>
              <a:gd name="T38" fmla="*/ 212 w 230"/>
              <a:gd name="T39" fmla="*/ 90 h 94"/>
              <a:gd name="T40" fmla="*/ 230 w 230"/>
              <a:gd name="T41" fmla="*/ 69 h 94"/>
              <a:gd name="T42" fmla="*/ 201 w 230"/>
              <a:gd name="T43" fmla="*/ 56 h 94"/>
              <a:gd name="T44" fmla="*/ 191 w 230"/>
              <a:gd name="T45" fmla="*/ 58 h 94"/>
              <a:gd name="T46" fmla="*/ 191 w 230"/>
              <a:gd name="T47" fmla="*/ 58 h 94"/>
              <a:gd name="T48" fmla="*/ 191 w 230"/>
              <a:gd name="T49" fmla="*/ 58 h 94"/>
              <a:gd name="T50" fmla="*/ 191 w 230"/>
              <a:gd name="T51" fmla="*/ 58 h 94"/>
              <a:gd name="T52" fmla="*/ 191 w 230"/>
              <a:gd name="T53" fmla="*/ 58 h 94"/>
              <a:gd name="T54" fmla="*/ 191 w 230"/>
              <a:gd name="T55" fmla="*/ 58 h 94"/>
              <a:gd name="T56" fmla="*/ 191 w 230"/>
              <a:gd name="T57" fmla="*/ 58 h 94"/>
              <a:gd name="T58" fmla="*/ 191 w 230"/>
              <a:gd name="T59" fmla="*/ 58 h 94"/>
              <a:gd name="T60" fmla="*/ 191 w 230"/>
              <a:gd name="T61" fmla="*/ 58 h 94"/>
              <a:gd name="T62" fmla="*/ 191 w 230"/>
              <a:gd name="T63" fmla="*/ 58 h 94"/>
              <a:gd name="T64" fmla="*/ 191 w 230"/>
              <a:gd name="T65" fmla="*/ 58 h 94"/>
              <a:gd name="T66" fmla="*/ 191 w 230"/>
              <a:gd name="T67" fmla="*/ 58 h 94"/>
              <a:gd name="T68" fmla="*/ 191 w 230"/>
              <a:gd name="T69" fmla="*/ 58 h 94"/>
              <a:gd name="T70" fmla="*/ 191 w 230"/>
              <a:gd name="T71" fmla="*/ 58 h 94"/>
              <a:gd name="T72" fmla="*/ 191 w 230"/>
              <a:gd name="T73" fmla="*/ 58 h 94"/>
              <a:gd name="T74" fmla="*/ 191 w 230"/>
              <a:gd name="T75" fmla="*/ 58 h 94"/>
              <a:gd name="T76" fmla="*/ 191 w 230"/>
              <a:gd name="T77" fmla="*/ 58 h 94"/>
              <a:gd name="T78" fmla="*/ 191 w 230"/>
              <a:gd name="T79" fmla="*/ 58 h 94"/>
              <a:gd name="T80" fmla="*/ 191 w 230"/>
              <a:gd name="T81" fmla="*/ 58 h 94"/>
              <a:gd name="T82" fmla="*/ 191 w 230"/>
              <a:gd name="T83" fmla="*/ 58 h 94"/>
              <a:gd name="T84" fmla="*/ 191 w 230"/>
              <a:gd name="T85" fmla="*/ 5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0" h="94">
                <a:moveTo>
                  <a:pt x="191" y="58"/>
                </a:moveTo>
                <a:lnTo>
                  <a:pt x="84" y="30"/>
                </a:lnTo>
                <a:lnTo>
                  <a:pt x="35" y="5"/>
                </a:lnTo>
                <a:lnTo>
                  <a:pt x="35" y="5"/>
                </a:lnTo>
                <a:lnTo>
                  <a:pt x="20" y="0"/>
                </a:lnTo>
                <a:lnTo>
                  <a:pt x="20" y="7"/>
                </a:lnTo>
                <a:lnTo>
                  <a:pt x="29" y="16"/>
                </a:lnTo>
                <a:lnTo>
                  <a:pt x="37" y="16"/>
                </a:lnTo>
                <a:lnTo>
                  <a:pt x="48" y="26"/>
                </a:lnTo>
                <a:lnTo>
                  <a:pt x="47" y="34"/>
                </a:lnTo>
                <a:lnTo>
                  <a:pt x="0" y="39"/>
                </a:lnTo>
                <a:lnTo>
                  <a:pt x="14" y="75"/>
                </a:lnTo>
                <a:lnTo>
                  <a:pt x="28" y="93"/>
                </a:lnTo>
                <a:lnTo>
                  <a:pt x="32" y="82"/>
                </a:lnTo>
                <a:lnTo>
                  <a:pt x="78" y="92"/>
                </a:lnTo>
                <a:lnTo>
                  <a:pt x="91" y="84"/>
                </a:lnTo>
                <a:lnTo>
                  <a:pt x="88" y="70"/>
                </a:lnTo>
                <a:lnTo>
                  <a:pt x="119" y="61"/>
                </a:lnTo>
                <a:lnTo>
                  <a:pt x="177" y="94"/>
                </a:lnTo>
                <a:lnTo>
                  <a:pt x="212" y="90"/>
                </a:lnTo>
                <a:lnTo>
                  <a:pt x="230" y="69"/>
                </a:lnTo>
                <a:lnTo>
                  <a:pt x="201" y="56"/>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lnTo>
                  <a:pt x="191" y="58"/>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24" name="Freeform 296">
            <a:extLst>
              <a:ext uri="{FF2B5EF4-FFF2-40B4-BE49-F238E27FC236}">
                <a16:creationId xmlns:a16="http://schemas.microsoft.com/office/drawing/2014/main" id="{E6AB4B43-8A59-4173-9441-F2B2EDDF5070}"/>
              </a:ext>
            </a:extLst>
          </p:cNvPr>
          <p:cNvSpPr>
            <a:spLocks/>
          </p:cNvSpPr>
          <p:nvPr/>
        </p:nvSpPr>
        <p:spPr bwMode="auto">
          <a:xfrm>
            <a:off x="7779925" y="1743609"/>
            <a:ext cx="4078445" cy="1461040"/>
          </a:xfrm>
          <a:custGeom>
            <a:avLst/>
            <a:gdLst>
              <a:gd name="T0" fmla="*/ 292 w 415"/>
              <a:gd name="T1" fmla="*/ 14 h 137"/>
              <a:gd name="T2" fmla="*/ 246 w 415"/>
              <a:gd name="T3" fmla="*/ 8 h 137"/>
              <a:gd name="T4" fmla="*/ 227 w 415"/>
              <a:gd name="T5" fmla="*/ 22 h 137"/>
              <a:gd name="T6" fmla="*/ 155 w 415"/>
              <a:gd name="T7" fmla="*/ 23 h 137"/>
              <a:gd name="T8" fmla="*/ 114 w 415"/>
              <a:gd name="T9" fmla="*/ 56 h 137"/>
              <a:gd name="T10" fmla="*/ 65 w 415"/>
              <a:gd name="T11" fmla="*/ 68 h 137"/>
              <a:gd name="T12" fmla="*/ 22 w 415"/>
              <a:gd name="T13" fmla="*/ 52 h 137"/>
              <a:gd name="T14" fmla="*/ 0 w 415"/>
              <a:gd name="T15" fmla="*/ 32 h 137"/>
              <a:gd name="T16" fmla="*/ 5 w 415"/>
              <a:gd name="T17" fmla="*/ 59 h 137"/>
              <a:gd name="T18" fmla="*/ 0 w 415"/>
              <a:gd name="T19" fmla="*/ 73 h 137"/>
              <a:gd name="T20" fmla="*/ 15 w 415"/>
              <a:gd name="T21" fmla="*/ 78 h 137"/>
              <a:gd name="T22" fmla="*/ 38 w 415"/>
              <a:gd name="T23" fmla="*/ 94 h 137"/>
              <a:gd name="T24" fmla="*/ 64 w 415"/>
              <a:gd name="T25" fmla="*/ 102 h 137"/>
              <a:gd name="T26" fmla="*/ 68 w 415"/>
              <a:gd name="T27" fmla="*/ 118 h 137"/>
              <a:gd name="T28" fmla="*/ 80 w 415"/>
              <a:gd name="T29" fmla="*/ 115 h 137"/>
              <a:gd name="T30" fmla="*/ 179 w 415"/>
              <a:gd name="T31" fmla="*/ 135 h 137"/>
              <a:gd name="T32" fmla="*/ 185 w 415"/>
              <a:gd name="T33" fmla="*/ 127 h 137"/>
              <a:gd name="T34" fmla="*/ 200 w 415"/>
              <a:gd name="T35" fmla="*/ 137 h 137"/>
              <a:gd name="T36" fmla="*/ 217 w 415"/>
              <a:gd name="T37" fmla="*/ 127 h 137"/>
              <a:gd name="T38" fmla="*/ 274 w 415"/>
              <a:gd name="T39" fmla="*/ 124 h 137"/>
              <a:gd name="T40" fmla="*/ 275 w 415"/>
              <a:gd name="T41" fmla="*/ 132 h 137"/>
              <a:gd name="T42" fmla="*/ 360 w 415"/>
              <a:gd name="T43" fmla="*/ 97 h 137"/>
              <a:gd name="T44" fmla="*/ 415 w 415"/>
              <a:gd name="T45" fmla="*/ 10 h 137"/>
              <a:gd name="T46" fmla="*/ 408 w 415"/>
              <a:gd name="T47" fmla="*/ 8 h 137"/>
              <a:gd name="T48" fmla="*/ 322 w 415"/>
              <a:gd name="T49" fmla="*/ 0 h 137"/>
              <a:gd name="T50" fmla="*/ 292 w 415"/>
              <a:gd name="T51" fmla="*/ 14 h 137"/>
              <a:gd name="T52" fmla="*/ 292 w 415"/>
              <a:gd name="T53" fmla="*/ 14 h 137"/>
              <a:gd name="T54" fmla="*/ 292 w 415"/>
              <a:gd name="T55" fmla="*/ 14 h 137"/>
              <a:gd name="T56" fmla="*/ 292 w 415"/>
              <a:gd name="T57" fmla="*/ 14 h 137"/>
              <a:gd name="T58" fmla="*/ 292 w 415"/>
              <a:gd name="T59" fmla="*/ 14 h 137"/>
              <a:gd name="T60" fmla="*/ 292 w 415"/>
              <a:gd name="T61" fmla="*/ 14 h 137"/>
              <a:gd name="T62" fmla="*/ 292 w 415"/>
              <a:gd name="T63" fmla="*/ 14 h 137"/>
              <a:gd name="T64" fmla="*/ 292 w 415"/>
              <a:gd name="T65" fmla="*/ 14 h 137"/>
              <a:gd name="T66" fmla="*/ 292 w 415"/>
              <a:gd name="T67" fmla="*/ 14 h 137"/>
              <a:gd name="T68" fmla="*/ 292 w 415"/>
              <a:gd name="T69" fmla="*/ 14 h 137"/>
              <a:gd name="T70" fmla="*/ 292 w 415"/>
              <a:gd name="T71" fmla="*/ 14 h 137"/>
              <a:gd name="T72" fmla="*/ 292 w 415"/>
              <a:gd name="T73" fmla="*/ 14 h 137"/>
              <a:gd name="T74" fmla="*/ 292 w 415"/>
              <a:gd name="T75" fmla="*/ 14 h 137"/>
              <a:gd name="T76" fmla="*/ 292 w 415"/>
              <a:gd name="T77" fmla="*/ 14 h 137"/>
              <a:gd name="T78" fmla="*/ 292 w 415"/>
              <a:gd name="T79" fmla="*/ 14 h 137"/>
              <a:gd name="T80" fmla="*/ 292 w 415"/>
              <a:gd name="T81" fmla="*/ 14 h 137"/>
              <a:gd name="T82" fmla="*/ 292 w 415"/>
              <a:gd name="T83" fmla="*/ 14 h 137"/>
              <a:gd name="T84" fmla="*/ 292 w 415"/>
              <a:gd name="T85" fmla="*/ 14 h 137"/>
              <a:gd name="T86" fmla="*/ 292 w 415"/>
              <a:gd name="T87" fmla="*/ 14 h 137"/>
              <a:gd name="T88" fmla="*/ 292 w 415"/>
              <a:gd name="T89" fmla="*/ 14 h 137"/>
              <a:gd name="T90" fmla="*/ 292 w 415"/>
              <a:gd name="T91" fmla="*/ 1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5" h="137">
                <a:moveTo>
                  <a:pt x="292" y="14"/>
                </a:moveTo>
                <a:lnTo>
                  <a:pt x="246" y="8"/>
                </a:lnTo>
                <a:lnTo>
                  <a:pt x="227" y="22"/>
                </a:lnTo>
                <a:lnTo>
                  <a:pt x="155" y="23"/>
                </a:lnTo>
                <a:lnTo>
                  <a:pt x="114" y="56"/>
                </a:lnTo>
                <a:lnTo>
                  <a:pt x="65" y="68"/>
                </a:lnTo>
                <a:lnTo>
                  <a:pt x="22" y="52"/>
                </a:lnTo>
                <a:lnTo>
                  <a:pt x="0" y="32"/>
                </a:lnTo>
                <a:lnTo>
                  <a:pt x="5" y="59"/>
                </a:lnTo>
                <a:lnTo>
                  <a:pt x="0" y="73"/>
                </a:lnTo>
                <a:lnTo>
                  <a:pt x="15" y="78"/>
                </a:lnTo>
                <a:lnTo>
                  <a:pt x="38" y="94"/>
                </a:lnTo>
                <a:lnTo>
                  <a:pt x="64" y="102"/>
                </a:lnTo>
                <a:lnTo>
                  <a:pt x="68" y="118"/>
                </a:lnTo>
                <a:lnTo>
                  <a:pt x="80" y="115"/>
                </a:lnTo>
                <a:lnTo>
                  <a:pt x="179" y="135"/>
                </a:lnTo>
                <a:lnTo>
                  <a:pt x="185" y="127"/>
                </a:lnTo>
                <a:lnTo>
                  <a:pt x="200" y="137"/>
                </a:lnTo>
                <a:lnTo>
                  <a:pt x="217" y="127"/>
                </a:lnTo>
                <a:lnTo>
                  <a:pt x="274" y="124"/>
                </a:lnTo>
                <a:lnTo>
                  <a:pt x="275" y="132"/>
                </a:lnTo>
                <a:lnTo>
                  <a:pt x="360" y="97"/>
                </a:lnTo>
                <a:lnTo>
                  <a:pt x="415" y="10"/>
                </a:lnTo>
                <a:lnTo>
                  <a:pt x="408" y="8"/>
                </a:lnTo>
                <a:lnTo>
                  <a:pt x="322" y="0"/>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lnTo>
                  <a:pt x="292" y="14"/>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25" name="Freeform 297">
            <a:extLst>
              <a:ext uri="{FF2B5EF4-FFF2-40B4-BE49-F238E27FC236}">
                <a16:creationId xmlns:a16="http://schemas.microsoft.com/office/drawing/2014/main" id="{ED6713BC-9D2E-4CE7-9A8C-96C53D1EC645}"/>
              </a:ext>
            </a:extLst>
          </p:cNvPr>
          <p:cNvSpPr>
            <a:spLocks/>
          </p:cNvSpPr>
          <p:nvPr/>
        </p:nvSpPr>
        <p:spPr bwMode="auto">
          <a:xfrm>
            <a:off x="8115647" y="2970024"/>
            <a:ext cx="2378271" cy="746514"/>
          </a:xfrm>
          <a:custGeom>
            <a:avLst/>
            <a:gdLst>
              <a:gd name="T0" fmla="*/ 184 w 242"/>
              <a:gd name="T1" fmla="*/ 12 h 70"/>
              <a:gd name="T2" fmla="*/ 167 w 242"/>
              <a:gd name="T3" fmla="*/ 22 h 70"/>
              <a:gd name="T4" fmla="*/ 152 w 242"/>
              <a:gd name="T5" fmla="*/ 12 h 70"/>
              <a:gd name="T6" fmla="*/ 146 w 242"/>
              <a:gd name="T7" fmla="*/ 20 h 70"/>
              <a:gd name="T8" fmla="*/ 47 w 242"/>
              <a:gd name="T9" fmla="*/ 0 h 70"/>
              <a:gd name="T10" fmla="*/ 35 w 242"/>
              <a:gd name="T11" fmla="*/ 3 h 70"/>
              <a:gd name="T12" fmla="*/ 28 w 242"/>
              <a:gd name="T13" fmla="*/ 4 h 70"/>
              <a:gd name="T14" fmla="*/ 24 w 242"/>
              <a:gd name="T15" fmla="*/ 9 h 70"/>
              <a:gd name="T16" fmla="*/ 2 w 242"/>
              <a:gd name="T17" fmla="*/ 5 h 70"/>
              <a:gd name="T18" fmla="*/ 0 w 242"/>
              <a:gd name="T19" fmla="*/ 6 h 70"/>
              <a:gd name="T20" fmla="*/ 1 w 242"/>
              <a:gd name="T21" fmla="*/ 6 h 70"/>
              <a:gd name="T22" fmla="*/ 0 w 242"/>
              <a:gd name="T23" fmla="*/ 6 h 70"/>
              <a:gd name="T24" fmla="*/ 0 w 242"/>
              <a:gd name="T25" fmla="*/ 6 h 70"/>
              <a:gd name="T26" fmla="*/ 49 w 242"/>
              <a:gd name="T27" fmla="*/ 31 h 70"/>
              <a:gd name="T28" fmla="*/ 156 w 242"/>
              <a:gd name="T29" fmla="*/ 59 h 70"/>
              <a:gd name="T30" fmla="*/ 166 w 242"/>
              <a:gd name="T31" fmla="*/ 57 h 70"/>
              <a:gd name="T32" fmla="*/ 195 w 242"/>
              <a:gd name="T33" fmla="*/ 70 h 70"/>
              <a:gd name="T34" fmla="*/ 242 w 242"/>
              <a:gd name="T35" fmla="*/ 17 h 70"/>
              <a:gd name="T36" fmla="*/ 241 w 242"/>
              <a:gd name="T37" fmla="*/ 9 h 70"/>
              <a:gd name="T38" fmla="*/ 184 w 242"/>
              <a:gd name="T39" fmla="*/ 12 h 70"/>
              <a:gd name="T40" fmla="*/ 184 w 242"/>
              <a:gd name="T41" fmla="*/ 12 h 70"/>
              <a:gd name="T42" fmla="*/ 184 w 242"/>
              <a:gd name="T43" fmla="*/ 12 h 70"/>
              <a:gd name="T44" fmla="*/ 184 w 242"/>
              <a:gd name="T45" fmla="*/ 12 h 70"/>
              <a:gd name="T46" fmla="*/ 184 w 242"/>
              <a:gd name="T47" fmla="*/ 12 h 70"/>
              <a:gd name="T48" fmla="*/ 184 w 242"/>
              <a:gd name="T49" fmla="*/ 12 h 70"/>
              <a:gd name="T50" fmla="*/ 184 w 242"/>
              <a:gd name="T51" fmla="*/ 12 h 70"/>
              <a:gd name="T52" fmla="*/ 184 w 242"/>
              <a:gd name="T53" fmla="*/ 12 h 70"/>
              <a:gd name="T54" fmla="*/ 184 w 242"/>
              <a:gd name="T55" fmla="*/ 12 h 70"/>
              <a:gd name="T56" fmla="*/ 184 w 242"/>
              <a:gd name="T57" fmla="*/ 12 h 70"/>
              <a:gd name="T58" fmla="*/ 184 w 242"/>
              <a:gd name="T59" fmla="*/ 12 h 70"/>
              <a:gd name="T60" fmla="*/ 184 w 242"/>
              <a:gd name="T61" fmla="*/ 12 h 70"/>
              <a:gd name="T62" fmla="*/ 184 w 242"/>
              <a:gd name="T63" fmla="*/ 12 h 70"/>
              <a:gd name="T64" fmla="*/ 184 w 242"/>
              <a:gd name="T65" fmla="*/ 12 h 70"/>
              <a:gd name="T66" fmla="*/ 184 w 242"/>
              <a:gd name="T67" fmla="*/ 12 h 70"/>
              <a:gd name="T68" fmla="*/ 184 w 242"/>
              <a:gd name="T69" fmla="*/ 12 h 70"/>
              <a:gd name="T70" fmla="*/ 184 w 242"/>
              <a:gd name="T71" fmla="*/ 12 h 70"/>
              <a:gd name="T72" fmla="*/ 184 w 242"/>
              <a:gd name="T73" fmla="*/ 12 h 70"/>
              <a:gd name="T74" fmla="*/ 184 w 242"/>
              <a:gd name="T75" fmla="*/ 12 h 70"/>
              <a:gd name="T76" fmla="*/ 184 w 242"/>
              <a:gd name="T77" fmla="*/ 12 h 70"/>
              <a:gd name="T78" fmla="*/ 184 w 242"/>
              <a:gd name="T79" fmla="*/ 1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2" h="70">
                <a:moveTo>
                  <a:pt x="184" y="12"/>
                </a:moveTo>
                <a:lnTo>
                  <a:pt x="167" y="22"/>
                </a:lnTo>
                <a:lnTo>
                  <a:pt x="152" y="12"/>
                </a:lnTo>
                <a:lnTo>
                  <a:pt x="146" y="20"/>
                </a:lnTo>
                <a:lnTo>
                  <a:pt x="47" y="0"/>
                </a:lnTo>
                <a:lnTo>
                  <a:pt x="35" y="3"/>
                </a:lnTo>
                <a:lnTo>
                  <a:pt x="28" y="4"/>
                </a:lnTo>
                <a:lnTo>
                  <a:pt x="24" y="9"/>
                </a:lnTo>
                <a:lnTo>
                  <a:pt x="2" y="5"/>
                </a:lnTo>
                <a:lnTo>
                  <a:pt x="0" y="6"/>
                </a:lnTo>
                <a:lnTo>
                  <a:pt x="1" y="6"/>
                </a:lnTo>
                <a:lnTo>
                  <a:pt x="0" y="6"/>
                </a:lnTo>
                <a:lnTo>
                  <a:pt x="0" y="6"/>
                </a:lnTo>
                <a:lnTo>
                  <a:pt x="49" y="31"/>
                </a:lnTo>
                <a:lnTo>
                  <a:pt x="156" y="59"/>
                </a:lnTo>
                <a:lnTo>
                  <a:pt x="166" y="57"/>
                </a:lnTo>
                <a:lnTo>
                  <a:pt x="195" y="70"/>
                </a:lnTo>
                <a:lnTo>
                  <a:pt x="242" y="17"/>
                </a:lnTo>
                <a:lnTo>
                  <a:pt x="241" y="9"/>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lnTo>
                  <a:pt x="184" y="12"/>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26" name="Freeform 298">
            <a:extLst>
              <a:ext uri="{FF2B5EF4-FFF2-40B4-BE49-F238E27FC236}">
                <a16:creationId xmlns:a16="http://schemas.microsoft.com/office/drawing/2014/main" id="{70A85474-BCC0-4D7D-B1C7-9061BBA636A2}"/>
              </a:ext>
            </a:extLst>
          </p:cNvPr>
          <p:cNvSpPr>
            <a:spLocks/>
          </p:cNvSpPr>
          <p:nvPr/>
        </p:nvSpPr>
        <p:spPr bwMode="auto">
          <a:xfrm>
            <a:off x="7722545" y="3631226"/>
            <a:ext cx="2132583" cy="1237082"/>
          </a:xfrm>
          <a:custGeom>
            <a:avLst/>
            <a:gdLst>
              <a:gd name="T0" fmla="*/ 217 w 217"/>
              <a:gd name="T1" fmla="*/ 29 h 116"/>
              <a:gd name="T2" fmla="*/ 182 w 217"/>
              <a:gd name="T3" fmla="*/ 33 h 116"/>
              <a:gd name="T4" fmla="*/ 124 w 217"/>
              <a:gd name="T5" fmla="*/ 0 h 116"/>
              <a:gd name="T6" fmla="*/ 93 w 217"/>
              <a:gd name="T7" fmla="*/ 9 h 116"/>
              <a:gd name="T8" fmla="*/ 96 w 217"/>
              <a:gd name="T9" fmla="*/ 23 h 116"/>
              <a:gd name="T10" fmla="*/ 83 w 217"/>
              <a:gd name="T11" fmla="*/ 31 h 116"/>
              <a:gd name="T12" fmla="*/ 37 w 217"/>
              <a:gd name="T13" fmla="*/ 21 h 116"/>
              <a:gd name="T14" fmla="*/ 33 w 217"/>
              <a:gd name="T15" fmla="*/ 32 h 116"/>
              <a:gd name="T16" fmla="*/ 26 w 217"/>
              <a:gd name="T17" fmla="*/ 47 h 116"/>
              <a:gd name="T18" fmla="*/ 0 w 217"/>
              <a:gd name="T19" fmla="*/ 62 h 116"/>
              <a:gd name="T20" fmla="*/ 70 w 217"/>
              <a:gd name="T21" fmla="*/ 116 h 116"/>
              <a:gd name="T22" fmla="*/ 197 w 217"/>
              <a:gd name="T23" fmla="*/ 52 h 116"/>
              <a:gd name="T24" fmla="*/ 217 w 217"/>
              <a:gd name="T25" fmla="*/ 29 h 116"/>
              <a:gd name="T26" fmla="*/ 217 w 217"/>
              <a:gd name="T27" fmla="*/ 29 h 116"/>
              <a:gd name="T28" fmla="*/ 217 w 217"/>
              <a:gd name="T29" fmla="*/ 29 h 116"/>
              <a:gd name="T30" fmla="*/ 217 w 217"/>
              <a:gd name="T31" fmla="*/ 29 h 116"/>
              <a:gd name="T32" fmla="*/ 217 w 217"/>
              <a:gd name="T33" fmla="*/ 29 h 116"/>
              <a:gd name="T34" fmla="*/ 217 w 217"/>
              <a:gd name="T35" fmla="*/ 29 h 116"/>
              <a:gd name="T36" fmla="*/ 217 w 217"/>
              <a:gd name="T37" fmla="*/ 29 h 116"/>
              <a:gd name="T38" fmla="*/ 217 w 217"/>
              <a:gd name="T39" fmla="*/ 29 h 116"/>
              <a:gd name="T40" fmla="*/ 217 w 217"/>
              <a:gd name="T41" fmla="*/ 29 h 116"/>
              <a:gd name="T42" fmla="*/ 217 w 217"/>
              <a:gd name="T43" fmla="*/ 29 h 116"/>
              <a:gd name="T44" fmla="*/ 217 w 217"/>
              <a:gd name="T45" fmla="*/ 29 h 116"/>
              <a:gd name="T46" fmla="*/ 217 w 217"/>
              <a:gd name="T47" fmla="*/ 29 h 116"/>
              <a:gd name="T48" fmla="*/ 217 w 217"/>
              <a:gd name="T49" fmla="*/ 29 h 116"/>
              <a:gd name="T50" fmla="*/ 217 w 217"/>
              <a:gd name="T51" fmla="*/ 29 h 116"/>
              <a:gd name="T52" fmla="*/ 217 w 217"/>
              <a:gd name="T53" fmla="*/ 29 h 116"/>
              <a:gd name="T54" fmla="*/ 217 w 217"/>
              <a:gd name="T55" fmla="*/ 29 h 116"/>
              <a:gd name="T56" fmla="*/ 217 w 217"/>
              <a:gd name="T57" fmla="*/ 29 h 116"/>
              <a:gd name="T58" fmla="*/ 217 w 217"/>
              <a:gd name="T59" fmla="*/ 29 h 116"/>
              <a:gd name="T60" fmla="*/ 217 w 217"/>
              <a:gd name="T61" fmla="*/ 29 h 116"/>
              <a:gd name="T62" fmla="*/ 217 w 217"/>
              <a:gd name="T63" fmla="*/ 29 h 116"/>
              <a:gd name="T64" fmla="*/ 217 w 217"/>
              <a:gd name="T65" fmla="*/ 2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16">
                <a:moveTo>
                  <a:pt x="217" y="29"/>
                </a:moveTo>
                <a:lnTo>
                  <a:pt x="182" y="33"/>
                </a:lnTo>
                <a:lnTo>
                  <a:pt x="124" y="0"/>
                </a:lnTo>
                <a:lnTo>
                  <a:pt x="93" y="9"/>
                </a:lnTo>
                <a:lnTo>
                  <a:pt x="96" y="23"/>
                </a:lnTo>
                <a:lnTo>
                  <a:pt x="83" y="31"/>
                </a:lnTo>
                <a:lnTo>
                  <a:pt x="37" y="21"/>
                </a:lnTo>
                <a:lnTo>
                  <a:pt x="33" y="32"/>
                </a:lnTo>
                <a:lnTo>
                  <a:pt x="26" y="47"/>
                </a:lnTo>
                <a:lnTo>
                  <a:pt x="0" y="62"/>
                </a:lnTo>
                <a:lnTo>
                  <a:pt x="70" y="116"/>
                </a:lnTo>
                <a:lnTo>
                  <a:pt x="197" y="52"/>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lnTo>
                  <a:pt x="217" y="29"/>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27" name="Freeform 299">
            <a:extLst>
              <a:ext uri="{FF2B5EF4-FFF2-40B4-BE49-F238E27FC236}">
                <a16:creationId xmlns:a16="http://schemas.microsoft.com/office/drawing/2014/main" id="{A92163D2-7414-402B-B0FF-9B4434205879}"/>
              </a:ext>
            </a:extLst>
          </p:cNvPr>
          <p:cNvSpPr>
            <a:spLocks/>
          </p:cNvSpPr>
          <p:nvPr/>
        </p:nvSpPr>
        <p:spPr bwMode="auto">
          <a:xfrm>
            <a:off x="6553066" y="3428598"/>
            <a:ext cx="805860" cy="1023791"/>
          </a:xfrm>
          <a:custGeom>
            <a:avLst/>
            <a:gdLst>
              <a:gd name="T0" fmla="*/ 13 w 82"/>
              <a:gd name="T1" fmla="*/ 21 h 96"/>
              <a:gd name="T2" fmla="*/ 4 w 82"/>
              <a:gd name="T3" fmla="*/ 30 h 96"/>
              <a:gd name="T4" fmla="*/ 0 w 82"/>
              <a:gd name="T5" fmla="*/ 41 h 96"/>
              <a:gd name="T6" fmla="*/ 6 w 82"/>
              <a:gd name="T7" fmla="*/ 53 h 96"/>
              <a:gd name="T8" fmla="*/ 6 w 82"/>
              <a:gd name="T9" fmla="*/ 61 h 96"/>
              <a:gd name="T10" fmla="*/ 22 w 82"/>
              <a:gd name="T11" fmla="*/ 71 h 96"/>
              <a:gd name="T12" fmla="*/ 25 w 82"/>
              <a:gd name="T13" fmla="*/ 67 h 96"/>
              <a:gd name="T14" fmla="*/ 45 w 82"/>
              <a:gd name="T15" fmla="*/ 76 h 96"/>
              <a:gd name="T16" fmla="*/ 46 w 82"/>
              <a:gd name="T17" fmla="*/ 86 h 96"/>
              <a:gd name="T18" fmla="*/ 57 w 82"/>
              <a:gd name="T19" fmla="*/ 94 h 96"/>
              <a:gd name="T20" fmla="*/ 73 w 82"/>
              <a:gd name="T21" fmla="*/ 96 h 96"/>
              <a:gd name="T22" fmla="*/ 68 w 82"/>
              <a:gd name="T23" fmla="*/ 79 h 96"/>
              <a:gd name="T24" fmla="*/ 60 w 82"/>
              <a:gd name="T25" fmla="*/ 76 h 96"/>
              <a:gd name="T26" fmla="*/ 58 w 82"/>
              <a:gd name="T27" fmla="*/ 68 h 96"/>
              <a:gd name="T28" fmla="*/ 70 w 82"/>
              <a:gd name="T29" fmla="*/ 69 h 96"/>
              <a:gd name="T30" fmla="*/ 79 w 82"/>
              <a:gd name="T31" fmla="*/ 66 h 96"/>
              <a:gd name="T32" fmla="*/ 82 w 82"/>
              <a:gd name="T33" fmla="*/ 57 h 96"/>
              <a:gd name="T34" fmla="*/ 72 w 82"/>
              <a:gd name="T35" fmla="*/ 44 h 96"/>
              <a:gd name="T36" fmla="*/ 69 w 82"/>
              <a:gd name="T37" fmla="*/ 26 h 96"/>
              <a:gd name="T38" fmla="*/ 50 w 82"/>
              <a:gd name="T39" fmla="*/ 22 h 96"/>
              <a:gd name="T40" fmla="*/ 33 w 82"/>
              <a:gd name="T41" fmla="*/ 0 h 96"/>
              <a:gd name="T42" fmla="*/ 18 w 82"/>
              <a:gd name="T43" fmla="*/ 10 h 96"/>
              <a:gd name="T44" fmla="*/ 13 w 82"/>
              <a:gd name="T45" fmla="*/ 21 h 96"/>
              <a:gd name="T46" fmla="*/ 13 w 82"/>
              <a:gd name="T47" fmla="*/ 21 h 96"/>
              <a:gd name="T48" fmla="*/ 13 w 82"/>
              <a:gd name="T49" fmla="*/ 21 h 96"/>
              <a:gd name="T50" fmla="*/ 13 w 82"/>
              <a:gd name="T51" fmla="*/ 21 h 96"/>
              <a:gd name="T52" fmla="*/ 13 w 82"/>
              <a:gd name="T53" fmla="*/ 21 h 96"/>
              <a:gd name="T54" fmla="*/ 13 w 82"/>
              <a:gd name="T55" fmla="*/ 21 h 96"/>
              <a:gd name="T56" fmla="*/ 13 w 82"/>
              <a:gd name="T57" fmla="*/ 21 h 96"/>
              <a:gd name="T58" fmla="*/ 13 w 82"/>
              <a:gd name="T59" fmla="*/ 21 h 96"/>
              <a:gd name="T60" fmla="*/ 13 w 82"/>
              <a:gd name="T61" fmla="*/ 21 h 96"/>
              <a:gd name="T62" fmla="*/ 13 w 82"/>
              <a:gd name="T63" fmla="*/ 21 h 96"/>
              <a:gd name="T64" fmla="*/ 13 w 82"/>
              <a:gd name="T65" fmla="*/ 21 h 96"/>
              <a:gd name="T66" fmla="*/ 13 w 82"/>
              <a:gd name="T67" fmla="*/ 21 h 96"/>
              <a:gd name="T68" fmla="*/ 13 w 82"/>
              <a:gd name="T69" fmla="*/ 21 h 96"/>
              <a:gd name="T70" fmla="*/ 13 w 82"/>
              <a:gd name="T71" fmla="*/ 21 h 96"/>
              <a:gd name="T72" fmla="*/ 13 w 82"/>
              <a:gd name="T73" fmla="*/ 21 h 96"/>
              <a:gd name="T74" fmla="*/ 13 w 82"/>
              <a:gd name="T75" fmla="*/ 21 h 96"/>
              <a:gd name="T76" fmla="*/ 13 w 82"/>
              <a:gd name="T77" fmla="*/ 21 h 96"/>
              <a:gd name="T78" fmla="*/ 13 w 82"/>
              <a:gd name="T79" fmla="*/ 21 h 96"/>
              <a:gd name="T80" fmla="*/ 13 w 82"/>
              <a:gd name="T81" fmla="*/ 21 h 96"/>
              <a:gd name="T82" fmla="*/ 13 w 82"/>
              <a:gd name="T83" fmla="*/ 21 h 96"/>
              <a:gd name="T84" fmla="*/ 13 w 82"/>
              <a:gd name="T85" fmla="*/ 2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2" h="96">
                <a:moveTo>
                  <a:pt x="13" y="21"/>
                </a:moveTo>
                <a:lnTo>
                  <a:pt x="4" y="30"/>
                </a:lnTo>
                <a:lnTo>
                  <a:pt x="0" y="41"/>
                </a:lnTo>
                <a:lnTo>
                  <a:pt x="6" y="53"/>
                </a:lnTo>
                <a:lnTo>
                  <a:pt x="6" y="61"/>
                </a:lnTo>
                <a:lnTo>
                  <a:pt x="22" y="71"/>
                </a:lnTo>
                <a:lnTo>
                  <a:pt x="25" y="67"/>
                </a:lnTo>
                <a:lnTo>
                  <a:pt x="45" y="76"/>
                </a:lnTo>
                <a:lnTo>
                  <a:pt x="46" y="86"/>
                </a:lnTo>
                <a:lnTo>
                  <a:pt x="57" y="94"/>
                </a:lnTo>
                <a:lnTo>
                  <a:pt x="73" y="96"/>
                </a:lnTo>
                <a:lnTo>
                  <a:pt x="68" y="79"/>
                </a:lnTo>
                <a:lnTo>
                  <a:pt x="60" y="76"/>
                </a:lnTo>
                <a:lnTo>
                  <a:pt x="58" y="68"/>
                </a:lnTo>
                <a:lnTo>
                  <a:pt x="70" y="69"/>
                </a:lnTo>
                <a:lnTo>
                  <a:pt x="79" y="66"/>
                </a:lnTo>
                <a:lnTo>
                  <a:pt x="82" y="57"/>
                </a:lnTo>
                <a:lnTo>
                  <a:pt x="72" y="44"/>
                </a:lnTo>
                <a:lnTo>
                  <a:pt x="69" y="26"/>
                </a:lnTo>
                <a:lnTo>
                  <a:pt x="50" y="22"/>
                </a:lnTo>
                <a:lnTo>
                  <a:pt x="33" y="0"/>
                </a:lnTo>
                <a:lnTo>
                  <a:pt x="18" y="10"/>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lnTo>
                  <a:pt x="13" y="21"/>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28" name="Freeform 300">
            <a:extLst>
              <a:ext uri="{FF2B5EF4-FFF2-40B4-BE49-F238E27FC236}">
                <a16:creationId xmlns:a16="http://schemas.microsoft.com/office/drawing/2014/main" id="{1E3B0099-2546-4FC9-A565-A454D2425CD4}"/>
              </a:ext>
            </a:extLst>
          </p:cNvPr>
          <p:cNvSpPr>
            <a:spLocks/>
          </p:cNvSpPr>
          <p:nvPr/>
        </p:nvSpPr>
        <p:spPr bwMode="auto">
          <a:xfrm>
            <a:off x="6238583" y="3865841"/>
            <a:ext cx="1277584" cy="1621003"/>
          </a:xfrm>
          <a:custGeom>
            <a:avLst/>
            <a:gdLst>
              <a:gd name="T0" fmla="*/ 77 w 130"/>
              <a:gd name="T1" fmla="*/ 35 h 152"/>
              <a:gd name="T2" fmla="*/ 57 w 130"/>
              <a:gd name="T3" fmla="*/ 26 h 152"/>
              <a:gd name="T4" fmla="*/ 54 w 130"/>
              <a:gd name="T5" fmla="*/ 30 h 152"/>
              <a:gd name="T6" fmla="*/ 38 w 130"/>
              <a:gd name="T7" fmla="*/ 20 h 152"/>
              <a:gd name="T8" fmla="*/ 38 w 130"/>
              <a:gd name="T9" fmla="*/ 12 h 152"/>
              <a:gd name="T10" fmla="*/ 32 w 130"/>
              <a:gd name="T11" fmla="*/ 0 h 152"/>
              <a:gd name="T12" fmla="*/ 27 w 130"/>
              <a:gd name="T13" fmla="*/ 5 h 152"/>
              <a:gd name="T14" fmla="*/ 11 w 130"/>
              <a:gd name="T15" fmla="*/ 6 h 152"/>
              <a:gd name="T16" fmla="*/ 0 w 130"/>
              <a:gd name="T17" fmla="*/ 17 h 152"/>
              <a:gd name="T18" fmla="*/ 4 w 130"/>
              <a:gd name="T19" fmla="*/ 21 h 152"/>
              <a:gd name="T20" fmla="*/ 12 w 130"/>
              <a:gd name="T21" fmla="*/ 31 h 152"/>
              <a:gd name="T22" fmla="*/ 17 w 130"/>
              <a:gd name="T23" fmla="*/ 28 h 152"/>
              <a:gd name="T24" fmla="*/ 23 w 130"/>
              <a:gd name="T25" fmla="*/ 36 h 152"/>
              <a:gd name="T26" fmla="*/ 27 w 130"/>
              <a:gd name="T27" fmla="*/ 49 h 152"/>
              <a:gd name="T28" fmla="*/ 32 w 130"/>
              <a:gd name="T29" fmla="*/ 49 h 152"/>
              <a:gd name="T30" fmla="*/ 44 w 130"/>
              <a:gd name="T31" fmla="*/ 68 h 152"/>
              <a:gd name="T32" fmla="*/ 45 w 130"/>
              <a:gd name="T33" fmla="*/ 84 h 152"/>
              <a:gd name="T34" fmla="*/ 37 w 130"/>
              <a:gd name="T35" fmla="*/ 92 h 152"/>
              <a:gd name="T36" fmla="*/ 44 w 130"/>
              <a:gd name="T37" fmla="*/ 110 h 152"/>
              <a:gd name="T38" fmla="*/ 45 w 130"/>
              <a:gd name="T39" fmla="*/ 125 h 152"/>
              <a:gd name="T40" fmla="*/ 59 w 130"/>
              <a:gd name="T41" fmla="*/ 133 h 152"/>
              <a:gd name="T42" fmla="*/ 59 w 130"/>
              <a:gd name="T43" fmla="*/ 152 h 152"/>
              <a:gd name="T44" fmla="*/ 91 w 130"/>
              <a:gd name="T45" fmla="*/ 144 h 152"/>
              <a:gd name="T46" fmla="*/ 99 w 130"/>
              <a:gd name="T47" fmla="*/ 148 h 152"/>
              <a:gd name="T48" fmla="*/ 130 w 130"/>
              <a:gd name="T49" fmla="*/ 128 h 152"/>
              <a:gd name="T50" fmla="*/ 130 w 130"/>
              <a:gd name="T51" fmla="*/ 128 h 152"/>
              <a:gd name="T52" fmla="*/ 97 w 130"/>
              <a:gd name="T53" fmla="*/ 120 h 152"/>
              <a:gd name="T54" fmla="*/ 78 w 130"/>
              <a:gd name="T55" fmla="*/ 94 h 152"/>
              <a:gd name="T56" fmla="*/ 70 w 130"/>
              <a:gd name="T57" fmla="*/ 57 h 152"/>
              <a:gd name="T58" fmla="*/ 89 w 130"/>
              <a:gd name="T59" fmla="*/ 53 h 152"/>
              <a:gd name="T60" fmla="*/ 78 w 130"/>
              <a:gd name="T61" fmla="*/ 45 h 152"/>
              <a:gd name="T62" fmla="*/ 77 w 130"/>
              <a:gd name="T63" fmla="*/ 35 h 152"/>
              <a:gd name="T64" fmla="*/ 77 w 130"/>
              <a:gd name="T65" fmla="*/ 35 h 152"/>
              <a:gd name="T66" fmla="*/ 77 w 130"/>
              <a:gd name="T67" fmla="*/ 35 h 152"/>
              <a:gd name="T68" fmla="*/ 77 w 130"/>
              <a:gd name="T69" fmla="*/ 35 h 152"/>
              <a:gd name="T70" fmla="*/ 77 w 130"/>
              <a:gd name="T71" fmla="*/ 35 h 152"/>
              <a:gd name="T72" fmla="*/ 77 w 130"/>
              <a:gd name="T73" fmla="*/ 35 h 152"/>
              <a:gd name="T74" fmla="*/ 77 w 130"/>
              <a:gd name="T75" fmla="*/ 35 h 152"/>
              <a:gd name="T76" fmla="*/ 77 w 130"/>
              <a:gd name="T77" fmla="*/ 35 h 152"/>
              <a:gd name="T78" fmla="*/ 77 w 130"/>
              <a:gd name="T79" fmla="*/ 35 h 152"/>
              <a:gd name="T80" fmla="*/ 77 w 130"/>
              <a:gd name="T81" fmla="*/ 35 h 152"/>
              <a:gd name="T82" fmla="*/ 77 w 130"/>
              <a:gd name="T83" fmla="*/ 35 h 152"/>
              <a:gd name="T84" fmla="*/ 77 w 130"/>
              <a:gd name="T85" fmla="*/ 35 h 152"/>
              <a:gd name="T86" fmla="*/ 77 w 130"/>
              <a:gd name="T87" fmla="*/ 35 h 152"/>
              <a:gd name="T88" fmla="*/ 77 w 130"/>
              <a:gd name="T89" fmla="*/ 35 h 152"/>
              <a:gd name="T90" fmla="*/ 77 w 130"/>
              <a:gd name="T91" fmla="*/ 35 h 152"/>
              <a:gd name="T92" fmla="*/ 77 w 130"/>
              <a:gd name="T93" fmla="*/ 35 h 152"/>
              <a:gd name="T94" fmla="*/ 77 w 130"/>
              <a:gd name="T95" fmla="*/ 35 h 152"/>
              <a:gd name="T96" fmla="*/ 77 w 130"/>
              <a:gd name="T97" fmla="*/ 35 h 152"/>
              <a:gd name="T98" fmla="*/ 77 w 130"/>
              <a:gd name="T99" fmla="*/ 35 h 152"/>
              <a:gd name="T100" fmla="*/ 77 w 130"/>
              <a:gd name="T101" fmla="*/ 35 h 152"/>
              <a:gd name="T102" fmla="*/ 77 w 130"/>
              <a:gd name="T103" fmla="*/ 3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 h="152">
                <a:moveTo>
                  <a:pt x="77" y="35"/>
                </a:moveTo>
                <a:lnTo>
                  <a:pt x="57" y="26"/>
                </a:lnTo>
                <a:lnTo>
                  <a:pt x="54" y="30"/>
                </a:lnTo>
                <a:lnTo>
                  <a:pt x="38" y="20"/>
                </a:lnTo>
                <a:lnTo>
                  <a:pt x="38" y="12"/>
                </a:lnTo>
                <a:lnTo>
                  <a:pt x="32" y="0"/>
                </a:lnTo>
                <a:lnTo>
                  <a:pt x="27" y="5"/>
                </a:lnTo>
                <a:lnTo>
                  <a:pt x="11" y="6"/>
                </a:lnTo>
                <a:lnTo>
                  <a:pt x="0" y="17"/>
                </a:lnTo>
                <a:lnTo>
                  <a:pt x="4" y="21"/>
                </a:lnTo>
                <a:lnTo>
                  <a:pt x="12" y="31"/>
                </a:lnTo>
                <a:lnTo>
                  <a:pt x="17" y="28"/>
                </a:lnTo>
                <a:lnTo>
                  <a:pt x="23" y="36"/>
                </a:lnTo>
                <a:lnTo>
                  <a:pt x="27" y="49"/>
                </a:lnTo>
                <a:lnTo>
                  <a:pt x="32" y="49"/>
                </a:lnTo>
                <a:lnTo>
                  <a:pt x="44" y="68"/>
                </a:lnTo>
                <a:lnTo>
                  <a:pt x="45" y="84"/>
                </a:lnTo>
                <a:lnTo>
                  <a:pt x="37" y="92"/>
                </a:lnTo>
                <a:lnTo>
                  <a:pt x="44" y="110"/>
                </a:lnTo>
                <a:lnTo>
                  <a:pt x="45" y="125"/>
                </a:lnTo>
                <a:lnTo>
                  <a:pt x="59" y="133"/>
                </a:lnTo>
                <a:lnTo>
                  <a:pt x="59" y="152"/>
                </a:lnTo>
                <a:lnTo>
                  <a:pt x="91" y="144"/>
                </a:lnTo>
                <a:lnTo>
                  <a:pt x="99" y="148"/>
                </a:lnTo>
                <a:lnTo>
                  <a:pt x="130" y="128"/>
                </a:lnTo>
                <a:lnTo>
                  <a:pt x="130" y="128"/>
                </a:lnTo>
                <a:lnTo>
                  <a:pt x="97" y="120"/>
                </a:lnTo>
                <a:lnTo>
                  <a:pt x="78" y="94"/>
                </a:lnTo>
                <a:lnTo>
                  <a:pt x="70" y="57"/>
                </a:lnTo>
                <a:lnTo>
                  <a:pt x="89" y="53"/>
                </a:lnTo>
                <a:lnTo>
                  <a:pt x="78" y="4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lnTo>
                  <a:pt x="77" y="35"/>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29" name="Freeform 301">
            <a:extLst>
              <a:ext uri="{FF2B5EF4-FFF2-40B4-BE49-F238E27FC236}">
                <a16:creationId xmlns:a16="http://schemas.microsoft.com/office/drawing/2014/main" id="{8E2F1C20-E5BE-4E08-9CBA-5BF462F99147}"/>
              </a:ext>
            </a:extLst>
          </p:cNvPr>
          <p:cNvSpPr>
            <a:spLocks/>
          </p:cNvSpPr>
          <p:nvPr/>
        </p:nvSpPr>
        <p:spPr bwMode="auto">
          <a:xfrm>
            <a:off x="6268066" y="4772327"/>
            <a:ext cx="550345" cy="746514"/>
          </a:xfrm>
          <a:custGeom>
            <a:avLst/>
            <a:gdLst>
              <a:gd name="T0" fmla="*/ 42 w 56"/>
              <a:gd name="T1" fmla="*/ 40 h 70"/>
              <a:gd name="T2" fmla="*/ 41 w 56"/>
              <a:gd name="T3" fmla="*/ 25 h 70"/>
              <a:gd name="T4" fmla="*/ 34 w 56"/>
              <a:gd name="T5" fmla="*/ 7 h 70"/>
              <a:gd name="T6" fmla="*/ 22 w 56"/>
              <a:gd name="T7" fmla="*/ 0 h 70"/>
              <a:gd name="T8" fmla="*/ 16 w 56"/>
              <a:gd name="T9" fmla="*/ 10 h 70"/>
              <a:gd name="T10" fmla="*/ 0 w 56"/>
              <a:gd name="T11" fmla="*/ 29 h 70"/>
              <a:gd name="T12" fmla="*/ 19 w 56"/>
              <a:gd name="T13" fmla="*/ 46 h 70"/>
              <a:gd name="T14" fmla="*/ 28 w 56"/>
              <a:gd name="T15" fmla="*/ 59 h 70"/>
              <a:gd name="T16" fmla="*/ 34 w 56"/>
              <a:gd name="T17" fmla="*/ 70 h 70"/>
              <a:gd name="T18" fmla="*/ 56 w 56"/>
              <a:gd name="T19" fmla="*/ 67 h 70"/>
              <a:gd name="T20" fmla="*/ 56 w 56"/>
              <a:gd name="T21" fmla="*/ 48 h 70"/>
              <a:gd name="T22" fmla="*/ 42 w 56"/>
              <a:gd name="T23" fmla="*/ 40 h 70"/>
              <a:gd name="T24" fmla="*/ 42 w 56"/>
              <a:gd name="T25" fmla="*/ 40 h 70"/>
              <a:gd name="T26" fmla="*/ 42 w 56"/>
              <a:gd name="T27" fmla="*/ 40 h 70"/>
              <a:gd name="T28" fmla="*/ 42 w 56"/>
              <a:gd name="T29" fmla="*/ 40 h 70"/>
              <a:gd name="T30" fmla="*/ 42 w 56"/>
              <a:gd name="T31" fmla="*/ 40 h 70"/>
              <a:gd name="T32" fmla="*/ 42 w 56"/>
              <a:gd name="T33" fmla="*/ 40 h 70"/>
              <a:gd name="T34" fmla="*/ 42 w 56"/>
              <a:gd name="T35" fmla="*/ 40 h 70"/>
              <a:gd name="T36" fmla="*/ 42 w 56"/>
              <a:gd name="T37" fmla="*/ 40 h 70"/>
              <a:gd name="T38" fmla="*/ 42 w 56"/>
              <a:gd name="T39" fmla="*/ 40 h 70"/>
              <a:gd name="T40" fmla="*/ 42 w 56"/>
              <a:gd name="T41" fmla="*/ 40 h 70"/>
              <a:gd name="T42" fmla="*/ 42 w 56"/>
              <a:gd name="T43" fmla="*/ 40 h 70"/>
              <a:gd name="T44" fmla="*/ 42 w 56"/>
              <a:gd name="T45" fmla="*/ 40 h 70"/>
              <a:gd name="T46" fmla="*/ 42 w 56"/>
              <a:gd name="T47" fmla="*/ 40 h 70"/>
              <a:gd name="T48" fmla="*/ 42 w 56"/>
              <a:gd name="T49" fmla="*/ 40 h 70"/>
              <a:gd name="T50" fmla="*/ 42 w 56"/>
              <a:gd name="T51" fmla="*/ 40 h 70"/>
              <a:gd name="T52" fmla="*/ 42 w 56"/>
              <a:gd name="T53" fmla="*/ 40 h 70"/>
              <a:gd name="T54" fmla="*/ 42 w 56"/>
              <a:gd name="T55" fmla="*/ 40 h 70"/>
              <a:gd name="T56" fmla="*/ 42 w 56"/>
              <a:gd name="T57" fmla="*/ 40 h 70"/>
              <a:gd name="T58" fmla="*/ 42 w 56"/>
              <a:gd name="T59" fmla="*/ 40 h 70"/>
              <a:gd name="T60" fmla="*/ 42 w 56"/>
              <a:gd name="T61" fmla="*/ 40 h 70"/>
              <a:gd name="T62" fmla="*/ 42 w 56"/>
              <a:gd name="T63" fmla="*/ 4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70">
                <a:moveTo>
                  <a:pt x="42" y="40"/>
                </a:moveTo>
                <a:lnTo>
                  <a:pt x="41" y="25"/>
                </a:lnTo>
                <a:lnTo>
                  <a:pt x="34" y="7"/>
                </a:lnTo>
                <a:lnTo>
                  <a:pt x="22" y="0"/>
                </a:lnTo>
                <a:lnTo>
                  <a:pt x="16" y="10"/>
                </a:lnTo>
                <a:lnTo>
                  <a:pt x="0" y="29"/>
                </a:lnTo>
                <a:lnTo>
                  <a:pt x="19" y="46"/>
                </a:lnTo>
                <a:lnTo>
                  <a:pt x="28" y="59"/>
                </a:lnTo>
                <a:lnTo>
                  <a:pt x="34" y="70"/>
                </a:lnTo>
                <a:lnTo>
                  <a:pt x="56" y="67"/>
                </a:lnTo>
                <a:lnTo>
                  <a:pt x="56" y="48"/>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lnTo>
                  <a:pt x="42" y="40"/>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31" name="Freeform 302">
            <a:extLst>
              <a:ext uri="{FF2B5EF4-FFF2-40B4-BE49-F238E27FC236}">
                <a16:creationId xmlns:a16="http://schemas.microsoft.com/office/drawing/2014/main" id="{F4ED3B31-93F6-4206-9607-A6C629A02A6C}"/>
              </a:ext>
            </a:extLst>
          </p:cNvPr>
          <p:cNvSpPr>
            <a:spLocks/>
          </p:cNvSpPr>
          <p:nvPr/>
        </p:nvSpPr>
        <p:spPr bwMode="auto">
          <a:xfrm>
            <a:off x="7123065" y="1796930"/>
            <a:ext cx="245688" cy="277276"/>
          </a:xfrm>
          <a:custGeom>
            <a:avLst/>
            <a:gdLst>
              <a:gd name="T0" fmla="*/ 7 w 25"/>
              <a:gd name="T1" fmla="*/ 25 h 26"/>
              <a:gd name="T2" fmla="*/ 12 w 25"/>
              <a:gd name="T3" fmla="*/ 26 h 26"/>
              <a:gd name="T4" fmla="*/ 25 w 25"/>
              <a:gd name="T5" fmla="*/ 16 h 26"/>
              <a:gd name="T6" fmla="*/ 19 w 25"/>
              <a:gd name="T7" fmla="*/ 5 h 26"/>
              <a:gd name="T8" fmla="*/ 0 w 25"/>
              <a:gd name="T9" fmla="*/ 0 h 26"/>
              <a:gd name="T10" fmla="*/ 1 w 25"/>
              <a:gd name="T11" fmla="*/ 15 h 26"/>
              <a:gd name="T12" fmla="*/ 7 w 25"/>
              <a:gd name="T13" fmla="*/ 25 h 26"/>
              <a:gd name="T14" fmla="*/ 7 w 25"/>
              <a:gd name="T15" fmla="*/ 25 h 26"/>
              <a:gd name="T16" fmla="*/ 7 w 25"/>
              <a:gd name="T17" fmla="*/ 25 h 26"/>
              <a:gd name="T18" fmla="*/ 7 w 25"/>
              <a:gd name="T19" fmla="*/ 25 h 26"/>
              <a:gd name="T20" fmla="*/ 7 w 25"/>
              <a:gd name="T21" fmla="*/ 25 h 26"/>
              <a:gd name="T22" fmla="*/ 7 w 25"/>
              <a:gd name="T23" fmla="*/ 25 h 26"/>
              <a:gd name="T24" fmla="*/ 7 w 25"/>
              <a:gd name="T25" fmla="*/ 25 h 26"/>
              <a:gd name="T26" fmla="*/ 7 w 25"/>
              <a:gd name="T27" fmla="*/ 25 h 26"/>
              <a:gd name="T28" fmla="*/ 7 w 25"/>
              <a:gd name="T29" fmla="*/ 25 h 26"/>
              <a:gd name="T30" fmla="*/ 7 w 25"/>
              <a:gd name="T31" fmla="*/ 25 h 26"/>
              <a:gd name="T32" fmla="*/ 7 w 25"/>
              <a:gd name="T33" fmla="*/ 25 h 26"/>
              <a:gd name="T34" fmla="*/ 7 w 25"/>
              <a:gd name="T35" fmla="*/ 25 h 26"/>
              <a:gd name="T36" fmla="*/ 7 w 25"/>
              <a:gd name="T37" fmla="*/ 25 h 26"/>
              <a:gd name="T38" fmla="*/ 7 w 25"/>
              <a:gd name="T39" fmla="*/ 25 h 26"/>
              <a:gd name="T40" fmla="*/ 7 w 25"/>
              <a:gd name="T41" fmla="*/ 25 h 26"/>
              <a:gd name="T42" fmla="*/ 7 w 25"/>
              <a:gd name="T43" fmla="*/ 25 h 26"/>
              <a:gd name="T44" fmla="*/ 7 w 25"/>
              <a:gd name="T45" fmla="*/ 25 h 26"/>
              <a:gd name="T46" fmla="*/ 7 w 25"/>
              <a:gd name="T47" fmla="*/ 25 h 26"/>
              <a:gd name="T48" fmla="*/ 7 w 25"/>
              <a:gd name="T49" fmla="*/ 25 h 26"/>
              <a:gd name="T50" fmla="*/ 7 w 25"/>
              <a:gd name="T51" fmla="*/ 25 h 26"/>
              <a:gd name="T52" fmla="*/ 7 w 25"/>
              <a:gd name="T53"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26">
                <a:moveTo>
                  <a:pt x="7" y="25"/>
                </a:moveTo>
                <a:lnTo>
                  <a:pt x="12" y="26"/>
                </a:lnTo>
                <a:lnTo>
                  <a:pt x="25" y="16"/>
                </a:lnTo>
                <a:lnTo>
                  <a:pt x="19" y="5"/>
                </a:lnTo>
                <a:lnTo>
                  <a:pt x="0" y="0"/>
                </a:lnTo>
                <a:lnTo>
                  <a:pt x="1" y="1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lnTo>
                  <a:pt x="7" y="25"/>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32" name="Freeform 303">
            <a:extLst>
              <a:ext uri="{FF2B5EF4-FFF2-40B4-BE49-F238E27FC236}">
                <a16:creationId xmlns:a16="http://schemas.microsoft.com/office/drawing/2014/main" id="{83E37112-F14A-4B96-9212-A3AD8879B192}"/>
              </a:ext>
            </a:extLst>
          </p:cNvPr>
          <p:cNvSpPr>
            <a:spLocks/>
          </p:cNvSpPr>
          <p:nvPr/>
        </p:nvSpPr>
        <p:spPr bwMode="auto">
          <a:xfrm>
            <a:off x="7319614" y="2735409"/>
            <a:ext cx="923793" cy="661198"/>
          </a:xfrm>
          <a:custGeom>
            <a:avLst/>
            <a:gdLst>
              <a:gd name="T0" fmla="*/ 37 w 94"/>
              <a:gd name="T1" fmla="*/ 0 h 62"/>
              <a:gd name="T2" fmla="*/ 15 w 94"/>
              <a:gd name="T3" fmla="*/ 7 h 62"/>
              <a:gd name="T4" fmla="*/ 13 w 94"/>
              <a:gd name="T5" fmla="*/ 12 h 62"/>
              <a:gd name="T6" fmla="*/ 6 w 94"/>
              <a:gd name="T7" fmla="*/ 15 h 62"/>
              <a:gd name="T8" fmla="*/ 0 w 94"/>
              <a:gd name="T9" fmla="*/ 40 h 62"/>
              <a:gd name="T10" fmla="*/ 9 w 94"/>
              <a:gd name="T11" fmla="*/ 38 h 62"/>
              <a:gd name="T12" fmla="*/ 19 w 94"/>
              <a:gd name="T13" fmla="*/ 32 h 62"/>
              <a:gd name="T14" fmla="*/ 23 w 94"/>
              <a:gd name="T15" fmla="*/ 34 h 62"/>
              <a:gd name="T16" fmla="*/ 26 w 94"/>
              <a:gd name="T17" fmla="*/ 50 h 62"/>
              <a:gd name="T18" fmla="*/ 46 w 94"/>
              <a:gd name="T19" fmla="*/ 62 h 62"/>
              <a:gd name="T20" fmla="*/ 93 w 94"/>
              <a:gd name="T21" fmla="*/ 57 h 62"/>
              <a:gd name="T22" fmla="*/ 94 w 94"/>
              <a:gd name="T23" fmla="*/ 49 h 62"/>
              <a:gd name="T24" fmla="*/ 83 w 94"/>
              <a:gd name="T25" fmla="*/ 39 h 62"/>
              <a:gd name="T26" fmla="*/ 75 w 94"/>
              <a:gd name="T27" fmla="*/ 39 h 62"/>
              <a:gd name="T28" fmla="*/ 66 w 94"/>
              <a:gd name="T29" fmla="*/ 30 h 62"/>
              <a:gd name="T30" fmla="*/ 66 w 94"/>
              <a:gd name="T31" fmla="*/ 23 h 62"/>
              <a:gd name="T32" fmla="*/ 40 w 94"/>
              <a:gd name="T33" fmla="*/ 7 h 62"/>
              <a:gd name="T34" fmla="*/ 37 w 94"/>
              <a:gd name="T35" fmla="*/ 0 h 62"/>
              <a:gd name="T36" fmla="*/ 37 w 94"/>
              <a:gd name="T37" fmla="*/ 0 h 62"/>
              <a:gd name="T38" fmla="*/ 37 w 94"/>
              <a:gd name="T39" fmla="*/ 0 h 62"/>
              <a:gd name="T40" fmla="*/ 37 w 94"/>
              <a:gd name="T41" fmla="*/ 0 h 62"/>
              <a:gd name="T42" fmla="*/ 37 w 94"/>
              <a:gd name="T43" fmla="*/ 0 h 62"/>
              <a:gd name="T44" fmla="*/ 37 w 94"/>
              <a:gd name="T45" fmla="*/ 0 h 62"/>
              <a:gd name="T46" fmla="*/ 37 w 94"/>
              <a:gd name="T47" fmla="*/ 0 h 62"/>
              <a:gd name="T48" fmla="*/ 37 w 94"/>
              <a:gd name="T49" fmla="*/ 0 h 62"/>
              <a:gd name="T50" fmla="*/ 37 w 94"/>
              <a:gd name="T51" fmla="*/ 0 h 62"/>
              <a:gd name="T52" fmla="*/ 37 w 94"/>
              <a:gd name="T53" fmla="*/ 0 h 62"/>
              <a:gd name="T54" fmla="*/ 37 w 94"/>
              <a:gd name="T55" fmla="*/ 0 h 62"/>
              <a:gd name="T56" fmla="*/ 37 w 94"/>
              <a:gd name="T57" fmla="*/ 0 h 62"/>
              <a:gd name="T58" fmla="*/ 37 w 94"/>
              <a:gd name="T59" fmla="*/ 0 h 62"/>
              <a:gd name="T60" fmla="*/ 37 w 94"/>
              <a:gd name="T61" fmla="*/ 0 h 62"/>
              <a:gd name="T62" fmla="*/ 37 w 94"/>
              <a:gd name="T63" fmla="*/ 0 h 62"/>
              <a:gd name="T64" fmla="*/ 37 w 94"/>
              <a:gd name="T65" fmla="*/ 0 h 62"/>
              <a:gd name="T66" fmla="*/ 37 w 94"/>
              <a:gd name="T67" fmla="*/ 0 h 62"/>
              <a:gd name="T68" fmla="*/ 37 w 94"/>
              <a:gd name="T69" fmla="*/ 0 h 62"/>
              <a:gd name="T70" fmla="*/ 37 w 94"/>
              <a:gd name="T71" fmla="*/ 0 h 62"/>
              <a:gd name="T72" fmla="*/ 37 w 94"/>
              <a:gd name="T73" fmla="*/ 0 h 62"/>
              <a:gd name="T74" fmla="*/ 37 w 94"/>
              <a:gd name="T7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62">
                <a:moveTo>
                  <a:pt x="37" y="0"/>
                </a:moveTo>
                <a:lnTo>
                  <a:pt x="15" y="7"/>
                </a:lnTo>
                <a:lnTo>
                  <a:pt x="13" y="12"/>
                </a:lnTo>
                <a:lnTo>
                  <a:pt x="6" y="15"/>
                </a:lnTo>
                <a:lnTo>
                  <a:pt x="0" y="40"/>
                </a:lnTo>
                <a:lnTo>
                  <a:pt x="9" y="38"/>
                </a:lnTo>
                <a:lnTo>
                  <a:pt x="19" y="32"/>
                </a:lnTo>
                <a:lnTo>
                  <a:pt x="23" y="34"/>
                </a:lnTo>
                <a:lnTo>
                  <a:pt x="26" y="50"/>
                </a:lnTo>
                <a:lnTo>
                  <a:pt x="46" y="62"/>
                </a:lnTo>
                <a:lnTo>
                  <a:pt x="93" y="57"/>
                </a:lnTo>
                <a:lnTo>
                  <a:pt x="94" y="49"/>
                </a:lnTo>
                <a:lnTo>
                  <a:pt x="83" y="39"/>
                </a:lnTo>
                <a:lnTo>
                  <a:pt x="75" y="39"/>
                </a:lnTo>
                <a:lnTo>
                  <a:pt x="66" y="30"/>
                </a:lnTo>
                <a:lnTo>
                  <a:pt x="66" y="23"/>
                </a:lnTo>
                <a:lnTo>
                  <a:pt x="40" y="7"/>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lnTo>
                  <a:pt x="37" y="0"/>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36" name="Freeform 304">
            <a:extLst>
              <a:ext uri="{FF2B5EF4-FFF2-40B4-BE49-F238E27FC236}">
                <a16:creationId xmlns:a16="http://schemas.microsoft.com/office/drawing/2014/main" id="{26533173-70D9-49C5-9D61-F453FECD0D57}"/>
              </a:ext>
            </a:extLst>
          </p:cNvPr>
          <p:cNvSpPr>
            <a:spLocks/>
          </p:cNvSpPr>
          <p:nvPr/>
        </p:nvSpPr>
        <p:spPr bwMode="auto">
          <a:xfrm>
            <a:off x="7683237" y="2522116"/>
            <a:ext cx="776379" cy="543890"/>
          </a:xfrm>
          <a:custGeom>
            <a:avLst/>
            <a:gdLst>
              <a:gd name="T0" fmla="*/ 75 w 79"/>
              <a:gd name="T1" fmla="*/ 29 h 51"/>
              <a:gd name="T2" fmla="*/ 49 w 79"/>
              <a:gd name="T3" fmla="*/ 21 h 51"/>
              <a:gd name="T4" fmla="*/ 26 w 79"/>
              <a:gd name="T5" fmla="*/ 5 h 51"/>
              <a:gd name="T6" fmla="*/ 11 w 79"/>
              <a:gd name="T7" fmla="*/ 0 h 51"/>
              <a:gd name="T8" fmla="*/ 0 w 79"/>
              <a:gd name="T9" fmla="*/ 20 h 51"/>
              <a:gd name="T10" fmla="*/ 3 w 79"/>
              <a:gd name="T11" fmla="*/ 27 h 51"/>
              <a:gd name="T12" fmla="*/ 29 w 79"/>
              <a:gd name="T13" fmla="*/ 43 h 51"/>
              <a:gd name="T14" fmla="*/ 44 w 79"/>
              <a:gd name="T15" fmla="*/ 48 h 51"/>
              <a:gd name="T16" fmla="*/ 46 w 79"/>
              <a:gd name="T17" fmla="*/ 47 h 51"/>
              <a:gd name="T18" fmla="*/ 68 w 79"/>
              <a:gd name="T19" fmla="*/ 51 h 51"/>
              <a:gd name="T20" fmla="*/ 72 w 79"/>
              <a:gd name="T21" fmla="*/ 46 h 51"/>
              <a:gd name="T22" fmla="*/ 79 w 79"/>
              <a:gd name="T23" fmla="*/ 45 h 51"/>
              <a:gd name="T24" fmla="*/ 75 w 79"/>
              <a:gd name="T25" fmla="*/ 29 h 51"/>
              <a:gd name="T26" fmla="*/ 75 w 79"/>
              <a:gd name="T27" fmla="*/ 29 h 51"/>
              <a:gd name="T28" fmla="*/ 75 w 79"/>
              <a:gd name="T29" fmla="*/ 29 h 51"/>
              <a:gd name="T30" fmla="*/ 75 w 79"/>
              <a:gd name="T31" fmla="*/ 29 h 51"/>
              <a:gd name="T32" fmla="*/ 75 w 79"/>
              <a:gd name="T33" fmla="*/ 29 h 51"/>
              <a:gd name="T34" fmla="*/ 75 w 79"/>
              <a:gd name="T35" fmla="*/ 29 h 51"/>
              <a:gd name="T36" fmla="*/ 75 w 79"/>
              <a:gd name="T37" fmla="*/ 29 h 51"/>
              <a:gd name="T38" fmla="*/ 75 w 79"/>
              <a:gd name="T39" fmla="*/ 29 h 51"/>
              <a:gd name="T40" fmla="*/ 75 w 79"/>
              <a:gd name="T41" fmla="*/ 29 h 51"/>
              <a:gd name="T42" fmla="*/ 75 w 79"/>
              <a:gd name="T43" fmla="*/ 29 h 51"/>
              <a:gd name="T44" fmla="*/ 75 w 79"/>
              <a:gd name="T45" fmla="*/ 29 h 51"/>
              <a:gd name="T46" fmla="*/ 75 w 79"/>
              <a:gd name="T47" fmla="*/ 29 h 51"/>
              <a:gd name="T48" fmla="*/ 75 w 79"/>
              <a:gd name="T49" fmla="*/ 29 h 51"/>
              <a:gd name="T50" fmla="*/ 75 w 79"/>
              <a:gd name="T51" fmla="*/ 29 h 51"/>
              <a:gd name="T52" fmla="*/ 75 w 79"/>
              <a:gd name="T53" fmla="*/ 29 h 51"/>
              <a:gd name="T54" fmla="*/ 75 w 79"/>
              <a:gd name="T55" fmla="*/ 29 h 51"/>
              <a:gd name="T56" fmla="*/ 75 w 79"/>
              <a:gd name="T57" fmla="*/ 29 h 51"/>
              <a:gd name="T58" fmla="*/ 75 w 79"/>
              <a:gd name="T59" fmla="*/ 29 h 51"/>
              <a:gd name="T60" fmla="*/ 75 w 79"/>
              <a:gd name="T61" fmla="*/ 29 h 51"/>
              <a:gd name="T62" fmla="*/ 75 w 79"/>
              <a:gd name="T63" fmla="*/ 29 h 51"/>
              <a:gd name="T64" fmla="*/ 75 w 79"/>
              <a:gd name="T65"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51">
                <a:moveTo>
                  <a:pt x="75" y="29"/>
                </a:moveTo>
                <a:lnTo>
                  <a:pt x="49" y="21"/>
                </a:lnTo>
                <a:lnTo>
                  <a:pt x="26" y="5"/>
                </a:lnTo>
                <a:lnTo>
                  <a:pt x="11" y="0"/>
                </a:lnTo>
                <a:lnTo>
                  <a:pt x="0" y="20"/>
                </a:lnTo>
                <a:lnTo>
                  <a:pt x="3" y="27"/>
                </a:lnTo>
                <a:lnTo>
                  <a:pt x="29" y="43"/>
                </a:lnTo>
                <a:lnTo>
                  <a:pt x="44" y="48"/>
                </a:lnTo>
                <a:lnTo>
                  <a:pt x="46" y="47"/>
                </a:lnTo>
                <a:lnTo>
                  <a:pt x="68" y="51"/>
                </a:lnTo>
                <a:lnTo>
                  <a:pt x="72" y="46"/>
                </a:lnTo>
                <a:lnTo>
                  <a:pt x="79" y="45"/>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lnTo>
                  <a:pt x="75" y="29"/>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dirty="0">
              <a:solidFill>
                <a:schemeClr val="bg2">
                  <a:lumMod val="10000"/>
                </a:schemeClr>
              </a:solidFill>
              <a:latin typeface="Bio Sans SemiBold" panose="020B0606020202040204"/>
              <a:cs typeface="Arial"/>
              <a:sym typeface="Arial"/>
            </a:endParaRPr>
          </a:p>
        </p:txBody>
      </p:sp>
      <p:sp>
        <p:nvSpPr>
          <p:cNvPr id="37" name="Freeform 305">
            <a:extLst>
              <a:ext uri="{FF2B5EF4-FFF2-40B4-BE49-F238E27FC236}">
                <a16:creationId xmlns:a16="http://schemas.microsoft.com/office/drawing/2014/main" id="{F7AFBCBD-528F-4DDE-BD03-E960152F0AC4}"/>
              </a:ext>
            </a:extLst>
          </p:cNvPr>
          <p:cNvSpPr>
            <a:spLocks/>
          </p:cNvSpPr>
          <p:nvPr/>
        </p:nvSpPr>
        <p:spPr bwMode="auto">
          <a:xfrm>
            <a:off x="7054270" y="2084870"/>
            <a:ext cx="786207" cy="725186"/>
          </a:xfrm>
          <a:custGeom>
            <a:avLst/>
            <a:gdLst>
              <a:gd name="T0" fmla="*/ 75 w 80"/>
              <a:gd name="T1" fmla="*/ 0 h 68"/>
              <a:gd name="T2" fmla="*/ 65 w 80"/>
              <a:gd name="T3" fmla="*/ 2 h 68"/>
              <a:gd name="T4" fmla="*/ 63 w 80"/>
              <a:gd name="T5" fmla="*/ 7 h 68"/>
              <a:gd name="T6" fmla="*/ 55 w 80"/>
              <a:gd name="T7" fmla="*/ 8 h 68"/>
              <a:gd name="T8" fmla="*/ 55 w 80"/>
              <a:gd name="T9" fmla="*/ 13 h 68"/>
              <a:gd name="T10" fmla="*/ 46 w 80"/>
              <a:gd name="T11" fmla="*/ 14 h 68"/>
              <a:gd name="T12" fmla="*/ 33 w 80"/>
              <a:gd name="T13" fmla="*/ 8 h 68"/>
              <a:gd name="T14" fmla="*/ 20 w 80"/>
              <a:gd name="T15" fmla="*/ 13 h 68"/>
              <a:gd name="T16" fmla="*/ 17 w 80"/>
              <a:gd name="T17" fmla="*/ 5 h 68"/>
              <a:gd name="T18" fmla="*/ 15 w 80"/>
              <a:gd name="T19" fmla="*/ 6 h 68"/>
              <a:gd name="T20" fmla="*/ 10 w 80"/>
              <a:gd name="T21" fmla="*/ 29 h 68"/>
              <a:gd name="T22" fmla="*/ 7 w 80"/>
              <a:gd name="T23" fmla="*/ 31 h 68"/>
              <a:gd name="T24" fmla="*/ 0 w 80"/>
              <a:gd name="T25" fmla="*/ 39 h 68"/>
              <a:gd name="T26" fmla="*/ 14 w 80"/>
              <a:gd name="T27" fmla="*/ 43 h 68"/>
              <a:gd name="T28" fmla="*/ 42 w 80"/>
              <a:gd name="T29" fmla="*/ 68 h 68"/>
              <a:gd name="T30" fmla="*/ 64 w 80"/>
              <a:gd name="T31" fmla="*/ 61 h 68"/>
              <a:gd name="T32" fmla="*/ 75 w 80"/>
              <a:gd name="T33" fmla="*/ 41 h 68"/>
              <a:gd name="T34" fmla="*/ 80 w 80"/>
              <a:gd name="T35" fmla="*/ 27 h 68"/>
              <a:gd name="T36" fmla="*/ 75 w 80"/>
              <a:gd name="T37" fmla="*/ 0 h 68"/>
              <a:gd name="T38" fmla="*/ 75 w 80"/>
              <a:gd name="T39" fmla="*/ 0 h 68"/>
              <a:gd name="T40" fmla="*/ 75 w 80"/>
              <a:gd name="T41" fmla="*/ 0 h 68"/>
              <a:gd name="T42" fmla="*/ 75 w 80"/>
              <a:gd name="T43" fmla="*/ 0 h 68"/>
              <a:gd name="T44" fmla="*/ 75 w 80"/>
              <a:gd name="T45" fmla="*/ 0 h 68"/>
              <a:gd name="T46" fmla="*/ 75 w 80"/>
              <a:gd name="T47" fmla="*/ 0 h 68"/>
              <a:gd name="T48" fmla="*/ 75 w 80"/>
              <a:gd name="T49" fmla="*/ 0 h 68"/>
              <a:gd name="T50" fmla="*/ 75 w 80"/>
              <a:gd name="T51" fmla="*/ 0 h 68"/>
              <a:gd name="T52" fmla="*/ 75 w 80"/>
              <a:gd name="T53" fmla="*/ 0 h 68"/>
              <a:gd name="T54" fmla="*/ 75 w 80"/>
              <a:gd name="T55" fmla="*/ 0 h 68"/>
              <a:gd name="T56" fmla="*/ 75 w 80"/>
              <a:gd name="T57" fmla="*/ 0 h 68"/>
              <a:gd name="T58" fmla="*/ 75 w 80"/>
              <a:gd name="T59" fmla="*/ 0 h 68"/>
              <a:gd name="T60" fmla="*/ 75 w 80"/>
              <a:gd name="T61" fmla="*/ 0 h 68"/>
              <a:gd name="T62" fmla="*/ 75 w 80"/>
              <a:gd name="T63" fmla="*/ 0 h 68"/>
              <a:gd name="T64" fmla="*/ 75 w 80"/>
              <a:gd name="T65" fmla="*/ 0 h 68"/>
              <a:gd name="T66" fmla="*/ 75 w 80"/>
              <a:gd name="T67" fmla="*/ 0 h 68"/>
              <a:gd name="T68" fmla="*/ 75 w 80"/>
              <a:gd name="T69" fmla="*/ 0 h 68"/>
              <a:gd name="T70" fmla="*/ 75 w 80"/>
              <a:gd name="T71" fmla="*/ 0 h 68"/>
              <a:gd name="T72" fmla="*/ 75 w 80"/>
              <a:gd name="T73" fmla="*/ 0 h 68"/>
              <a:gd name="T74" fmla="*/ 75 w 80"/>
              <a:gd name="T75" fmla="*/ 0 h 68"/>
              <a:gd name="T76" fmla="*/ 75 w 80"/>
              <a:gd name="T7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68">
                <a:moveTo>
                  <a:pt x="75" y="0"/>
                </a:moveTo>
                <a:lnTo>
                  <a:pt x="65" y="2"/>
                </a:lnTo>
                <a:lnTo>
                  <a:pt x="63" y="7"/>
                </a:lnTo>
                <a:lnTo>
                  <a:pt x="55" y="8"/>
                </a:lnTo>
                <a:lnTo>
                  <a:pt x="55" y="13"/>
                </a:lnTo>
                <a:lnTo>
                  <a:pt x="46" y="14"/>
                </a:lnTo>
                <a:lnTo>
                  <a:pt x="33" y="8"/>
                </a:lnTo>
                <a:lnTo>
                  <a:pt x="20" y="13"/>
                </a:lnTo>
                <a:lnTo>
                  <a:pt x="17" y="5"/>
                </a:lnTo>
                <a:lnTo>
                  <a:pt x="15" y="6"/>
                </a:lnTo>
                <a:lnTo>
                  <a:pt x="10" y="29"/>
                </a:lnTo>
                <a:lnTo>
                  <a:pt x="7" y="31"/>
                </a:lnTo>
                <a:lnTo>
                  <a:pt x="0" y="39"/>
                </a:lnTo>
                <a:lnTo>
                  <a:pt x="14" y="43"/>
                </a:lnTo>
                <a:lnTo>
                  <a:pt x="42" y="68"/>
                </a:lnTo>
                <a:lnTo>
                  <a:pt x="64" y="61"/>
                </a:lnTo>
                <a:lnTo>
                  <a:pt x="75" y="41"/>
                </a:lnTo>
                <a:lnTo>
                  <a:pt x="80" y="27"/>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lnTo>
                  <a:pt x="75" y="0"/>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38" name="Freeform 306">
            <a:extLst>
              <a:ext uri="{FF2B5EF4-FFF2-40B4-BE49-F238E27FC236}">
                <a16:creationId xmlns:a16="http://schemas.microsoft.com/office/drawing/2014/main" id="{9EA19599-63D3-4005-9F9C-717F0AF5C62B}"/>
              </a:ext>
            </a:extLst>
          </p:cNvPr>
          <p:cNvSpPr>
            <a:spLocks/>
          </p:cNvSpPr>
          <p:nvPr/>
        </p:nvSpPr>
        <p:spPr bwMode="auto">
          <a:xfrm>
            <a:off x="7221342" y="1967562"/>
            <a:ext cx="570001" cy="266612"/>
          </a:xfrm>
          <a:custGeom>
            <a:avLst/>
            <a:gdLst>
              <a:gd name="T0" fmla="*/ 16 w 58"/>
              <a:gd name="T1" fmla="*/ 19 h 25"/>
              <a:gd name="T2" fmla="*/ 29 w 58"/>
              <a:gd name="T3" fmla="*/ 25 h 25"/>
              <a:gd name="T4" fmla="*/ 38 w 58"/>
              <a:gd name="T5" fmla="*/ 24 h 25"/>
              <a:gd name="T6" fmla="*/ 38 w 58"/>
              <a:gd name="T7" fmla="*/ 19 h 25"/>
              <a:gd name="T8" fmla="*/ 46 w 58"/>
              <a:gd name="T9" fmla="*/ 18 h 25"/>
              <a:gd name="T10" fmla="*/ 48 w 58"/>
              <a:gd name="T11" fmla="*/ 13 h 25"/>
              <a:gd name="T12" fmla="*/ 58 w 58"/>
              <a:gd name="T13" fmla="*/ 11 h 25"/>
              <a:gd name="T14" fmla="*/ 51 w 58"/>
              <a:gd name="T15" fmla="*/ 1 h 25"/>
              <a:gd name="T16" fmla="*/ 36 w 58"/>
              <a:gd name="T17" fmla="*/ 9 h 25"/>
              <a:gd name="T18" fmla="*/ 15 w 58"/>
              <a:gd name="T19" fmla="*/ 0 h 25"/>
              <a:gd name="T20" fmla="*/ 2 w 58"/>
              <a:gd name="T21" fmla="*/ 10 h 25"/>
              <a:gd name="T22" fmla="*/ 0 w 58"/>
              <a:gd name="T23" fmla="*/ 16 h 25"/>
              <a:gd name="T24" fmla="*/ 3 w 58"/>
              <a:gd name="T25" fmla="*/ 24 h 25"/>
              <a:gd name="T26" fmla="*/ 16 w 58"/>
              <a:gd name="T27" fmla="*/ 19 h 25"/>
              <a:gd name="T28" fmla="*/ 16 w 58"/>
              <a:gd name="T29" fmla="*/ 19 h 25"/>
              <a:gd name="T30" fmla="*/ 16 w 58"/>
              <a:gd name="T31" fmla="*/ 19 h 25"/>
              <a:gd name="T32" fmla="*/ 16 w 58"/>
              <a:gd name="T33" fmla="*/ 19 h 25"/>
              <a:gd name="T34" fmla="*/ 16 w 58"/>
              <a:gd name="T35" fmla="*/ 19 h 25"/>
              <a:gd name="T36" fmla="*/ 16 w 58"/>
              <a:gd name="T37" fmla="*/ 19 h 25"/>
              <a:gd name="T38" fmla="*/ 16 w 58"/>
              <a:gd name="T39" fmla="*/ 19 h 25"/>
              <a:gd name="T40" fmla="*/ 16 w 58"/>
              <a:gd name="T41" fmla="*/ 19 h 25"/>
              <a:gd name="T42" fmla="*/ 16 w 58"/>
              <a:gd name="T43" fmla="*/ 19 h 25"/>
              <a:gd name="T44" fmla="*/ 16 w 58"/>
              <a:gd name="T45" fmla="*/ 19 h 25"/>
              <a:gd name="T46" fmla="*/ 16 w 58"/>
              <a:gd name="T47" fmla="*/ 19 h 25"/>
              <a:gd name="T48" fmla="*/ 16 w 58"/>
              <a:gd name="T49" fmla="*/ 19 h 25"/>
              <a:gd name="T50" fmla="*/ 16 w 58"/>
              <a:gd name="T51" fmla="*/ 19 h 25"/>
              <a:gd name="T52" fmla="*/ 16 w 58"/>
              <a:gd name="T53" fmla="*/ 19 h 25"/>
              <a:gd name="T54" fmla="*/ 16 w 58"/>
              <a:gd name="T55" fmla="*/ 19 h 25"/>
              <a:gd name="T56" fmla="*/ 16 w 58"/>
              <a:gd name="T57" fmla="*/ 19 h 25"/>
              <a:gd name="T58" fmla="*/ 16 w 58"/>
              <a:gd name="T59" fmla="*/ 19 h 25"/>
              <a:gd name="T60" fmla="*/ 16 w 58"/>
              <a:gd name="T61" fmla="*/ 19 h 25"/>
              <a:gd name="T62" fmla="*/ 16 w 58"/>
              <a:gd name="T63" fmla="*/ 19 h 25"/>
              <a:gd name="T64" fmla="*/ 16 w 58"/>
              <a:gd name="T65" fmla="*/ 19 h 25"/>
              <a:gd name="T66" fmla="*/ 16 w 58"/>
              <a:gd name="T67"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 h="25">
                <a:moveTo>
                  <a:pt x="16" y="19"/>
                </a:moveTo>
                <a:lnTo>
                  <a:pt x="29" y="25"/>
                </a:lnTo>
                <a:lnTo>
                  <a:pt x="38" y="24"/>
                </a:lnTo>
                <a:lnTo>
                  <a:pt x="38" y="19"/>
                </a:lnTo>
                <a:lnTo>
                  <a:pt x="46" y="18"/>
                </a:lnTo>
                <a:lnTo>
                  <a:pt x="48" y="13"/>
                </a:lnTo>
                <a:lnTo>
                  <a:pt x="58" y="11"/>
                </a:lnTo>
                <a:lnTo>
                  <a:pt x="51" y="1"/>
                </a:lnTo>
                <a:lnTo>
                  <a:pt x="36" y="9"/>
                </a:lnTo>
                <a:lnTo>
                  <a:pt x="15" y="0"/>
                </a:lnTo>
                <a:lnTo>
                  <a:pt x="2" y="10"/>
                </a:lnTo>
                <a:lnTo>
                  <a:pt x="0" y="16"/>
                </a:lnTo>
                <a:lnTo>
                  <a:pt x="3" y="24"/>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lnTo>
                  <a:pt x="16" y="19"/>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39" name="Freeform 307">
            <a:extLst>
              <a:ext uri="{FF2B5EF4-FFF2-40B4-BE49-F238E27FC236}">
                <a16:creationId xmlns:a16="http://schemas.microsoft.com/office/drawing/2014/main" id="{EF29B91B-36A4-4974-A47E-F5E89955D1A8}"/>
              </a:ext>
            </a:extLst>
          </p:cNvPr>
          <p:cNvSpPr>
            <a:spLocks/>
          </p:cNvSpPr>
          <p:nvPr/>
        </p:nvSpPr>
        <p:spPr bwMode="auto">
          <a:xfrm>
            <a:off x="6877376" y="3076669"/>
            <a:ext cx="1169480" cy="1215754"/>
          </a:xfrm>
          <a:custGeom>
            <a:avLst/>
            <a:gdLst>
              <a:gd name="T0" fmla="*/ 68 w 119"/>
              <a:gd name="T1" fmla="*/ 2 h 114"/>
              <a:gd name="T2" fmla="*/ 64 w 119"/>
              <a:gd name="T3" fmla="*/ 0 h 114"/>
              <a:gd name="T4" fmla="*/ 54 w 119"/>
              <a:gd name="T5" fmla="*/ 6 h 114"/>
              <a:gd name="T6" fmla="*/ 45 w 119"/>
              <a:gd name="T7" fmla="*/ 8 h 114"/>
              <a:gd name="T8" fmla="*/ 42 w 119"/>
              <a:gd name="T9" fmla="*/ 10 h 114"/>
              <a:gd name="T10" fmla="*/ 32 w 119"/>
              <a:gd name="T11" fmla="*/ 0 h 114"/>
              <a:gd name="T12" fmla="*/ 25 w 119"/>
              <a:gd name="T13" fmla="*/ 5 h 114"/>
              <a:gd name="T14" fmla="*/ 0 w 119"/>
              <a:gd name="T15" fmla="*/ 33 h 114"/>
              <a:gd name="T16" fmla="*/ 17 w 119"/>
              <a:gd name="T17" fmla="*/ 55 h 114"/>
              <a:gd name="T18" fmla="*/ 36 w 119"/>
              <a:gd name="T19" fmla="*/ 59 h 114"/>
              <a:gd name="T20" fmla="*/ 39 w 119"/>
              <a:gd name="T21" fmla="*/ 77 h 114"/>
              <a:gd name="T22" fmla="*/ 49 w 119"/>
              <a:gd name="T23" fmla="*/ 90 h 114"/>
              <a:gd name="T24" fmla="*/ 54 w 119"/>
              <a:gd name="T25" fmla="*/ 89 h 114"/>
              <a:gd name="T26" fmla="*/ 62 w 119"/>
              <a:gd name="T27" fmla="*/ 101 h 114"/>
              <a:gd name="T28" fmla="*/ 86 w 119"/>
              <a:gd name="T29" fmla="*/ 114 h 114"/>
              <a:gd name="T30" fmla="*/ 112 w 119"/>
              <a:gd name="T31" fmla="*/ 99 h 114"/>
              <a:gd name="T32" fmla="*/ 119 w 119"/>
              <a:gd name="T33" fmla="*/ 84 h 114"/>
              <a:gd name="T34" fmla="*/ 105 w 119"/>
              <a:gd name="T35" fmla="*/ 66 h 114"/>
              <a:gd name="T36" fmla="*/ 91 w 119"/>
              <a:gd name="T37" fmla="*/ 30 h 114"/>
              <a:gd name="T38" fmla="*/ 71 w 119"/>
              <a:gd name="T39" fmla="*/ 18 h 114"/>
              <a:gd name="T40" fmla="*/ 68 w 119"/>
              <a:gd name="T41" fmla="*/ 2 h 114"/>
              <a:gd name="T42" fmla="*/ 68 w 119"/>
              <a:gd name="T43" fmla="*/ 2 h 114"/>
              <a:gd name="T44" fmla="*/ 68 w 119"/>
              <a:gd name="T45" fmla="*/ 2 h 114"/>
              <a:gd name="T46" fmla="*/ 68 w 119"/>
              <a:gd name="T47" fmla="*/ 2 h 114"/>
              <a:gd name="T48" fmla="*/ 68 w 119"/>
              <a:gd name="T49" fmla="*/ 2 h 114"/>
              <a:gd name="T50" fmla="*/ 68 w 119"/>
              <a:gd name="T51" fmla="*/ 2 h 114"/>
              <a:gd name="T52" fmla="*/ 68 w 119"/>
              <a:gd name="T53" fmla="*/ 2 h 114"/>
              <a:gd name="T54" fmla="*/ 68 w 119"/>
              <a:gd name="T55" fmla="*/ 2 h 114"/>
              <a:gd name="T56" fmla="*/ 68 w 119"/>
              <a:gd name="T57" fmla="*/ 2 h 114"/>
              <a:gd name="T58" fmla="*/ 68 w 119"/>
              <a:gd name="T59" fmla="*/ 2 h 114"/>
              <a:gd name="T60" fmla="*/ 68 w 119"/>
              <a:gd name="T61" fmla="*/ 2 h 114"/>
              <a:gd name="T62" fmla="*/ 68 w 119"/>
              <a:gd name="T63" fmla="*/ 2 h 114"/>
              <a:gd name="T64" fmla="*/ 68 w 119"/>
              <a:gd name="T65" fmla="*/ 2 h 114"/>
              <a:gd name="T66" fmla="*/ 68 w 119"/>
              <a:gd name="T67" fmla="*/ 2 h 114"/>
              <a:gd name="T68" fmla="*/ 68 w 119"/>
              <a:gd name="T69" fmla="*/ 2 h 114"/>
              <a:gd name="T70" fmla="*/ 68 w 119"/>
              <a:gd name="T71" fmla="*/ 2 h 114"/>
              <a:gd name="T72" fmla="*/ 68 w 119"/>
              <a:gd name="T73" fmla="*/ 2 h 114"/>
              <a:gd name="T74" fmla="*/ 68 w 119"/>
              <a:gd name="T75" fmla="*/ 2 h 114"/>
              <a:gd name="T76" fmla="*/ 68 w 119"/>
              <a:gd name="T77" fmla="*/ 2 h 114"/>
              <a:gd name="T78" fmla="*/ 68 w 119"/>
              <a:gd name="T79" fmla="*/ 2 h 114"/>
              <a:gd name="T80" fmla="*/ 68 w 119"/>
              <a:gd name="T81" fmla="*/ 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 h="114">
                <a:moveTo>
                  <a:pt x="68" y="2"/>
                </a:moveTo>
                <a:lnTo>
                  <a:pt x="64" y="0"/>
                </a:lnTo>
                <a:lnTo>
                  <a:pt x="54" y="6"/>
                </a:lnTo>
                <a:lnTo>
                  <a:pt x="45" y="8"/>
                </a:lnTo>
                <a:lnTo>
                  <a:pt x="42" y="10"/>
                </a:lnTo>
                <a:lnTo>
                  <a:pt x="32" y="0"/>
                </a:lnTo>
                <a:lnTo>
                  <a:pt x="25" y="5"/>
                </a:lnTo>
                <a:lnTo>
                  <a:pt x="0" y="33"/>
                </a:lnTo>
                <a:lnTo>
                  <a:pt x="17" y="55"/>
                </a:lnTo>
                <a:lnTo>
                  <a:pt x="36" y="59"/>
                </a:lnTo>
                <a:lnTo>
                  <a:pt x="39" y="77"/>
                </a:lnTo>
                <a:lnTo>
                  <a:pt x="49" y="90"/>
                </a:lnTo>
                <a:lnTo>
                  <a:pt x="54" y="89"/>
                </a:lnTo>
                <a:lnTo>
                  <a:pt x="62" y="101"/>
                </a:lnTo>
                <a:lnTo>
                  <a:pt x="86" y="114"/>
                </a:lnTo>
                <a:lnTo>
                  <a:pt x="112" y="99"/>
                </a:lnTo>
                <a:lnTo>
                  <a:pt x="119" y="84"/>
                </a:lnTo>
                <a:lnTo>
                  <a:pt x="105" y="66"/>
                </a:lnTo>
                <a:lnTo>
                  <a:pt x="91" y="30"/>
                </a:lnTo>
                <a:lnTo>
                  <a:pt x="71" y="18"/>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lnTo>
                  <a:pt x="68" y="2"/>
                </a:lnTo>
                <a:close/>
              </a:path>
            </a:pathLst>
          </a:custGeom>
          <a:solidFill>
            <a:schemeClr val="accent1">
              <a:lumMod val="75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40" name="Freeform 308">
            <a:extLst>
              <a:ext uri="{FF2B5EF4-FFF2-40B4-BE49-F238E27FC236}">
                <a16:creationId xmlns:a16="http://schemas.microsoft.com/office/drawing/2014/main" id="{5F42E750-2DA9-4811-9D6A-92A555715724}"/>
              </a:ext>
            </a:extLst>
          </p:cNvPr>
          <p:cNvSpPr>
            <a:spLocks/>
          </p:cNvSpPr>
          <p:nvPr/>
        </p:nvSpPr>
        <p:spPr bwMode="auto">
          <a:xfrm>
            <a:off x="6926512" y="4025811"/>
            <a:ext cx="1483965" cy="1301069"/>
          </a:xfrm>
          <a:custGeom>
            <a:avLst/>
            <a:gdLst>
              <a:gd name="T0" fmla="*/ 49 w 151"/>
              <a:gd name="T1" fmla="*/ 0 h 122"/>
              <a:gd name="T2" fmla="*/ 44 w 151"/>
              <a:gd name="T3" fmla="*/ 1 h 122"/>
              <a:gd name="T4" fmla="*/ 41 w 151"/>
              <a:gd name="T5" fmla="*/ 10 h 122"/>
              <a:gd name="T6" fmla="*/ 32 w 151"/>
              <a:gd name="T7" fmla="*/ 13 h 122"/>
              <a:gd name="T8" fmla="*/ 20 w 151"/>
              <a:gd name="T9" fmla="*/ 12 h 122"/>
              <a:gd name="T10" fmla="*/ 22 w 151"/>
              <a:gd name="T11" fmla="*/ 20 h 122"/>
              <a:gd name="T12" fmla="*/ 30 w 151"/>
              <a:gd name="T13" fmla="*/ 23 h 122"/>
              <a:gd name="T14" fmla="*/ 35 w 151"/>
              <a:gd name="T15" fmla="*/ 40 h 122"/>
              <a:gd name="T16" fmla="*/ 19 w 151"/>
              <a:gd name="T17" fmla="*/ 38 h 122"/>
              <a:gd name="T18" fmla="*/ 0 w 151"/>
              <a:gd name="T19" fmla="*/ 42 h 122"/>
              <a:gd name="T20" fmla="*/ 8 w 151"/>
              <a:gd name="T21" fmla="*/ 79 h 122"/>
              <a:gd name="T22" fmla="*/ 27 w 151"/>
              <a:gd name="T23" fmla="*/ 105 h 122"/>
              <a:gd name="T24" fmla="*/ 60 w 151"/>
              <a:gd name="T25" fmla="*/ 113 h 122"/>
              <a:gd name="T26" fmla="*/ 60 w 151"/>
              <a:gd name="T27" fmla="*/ 113 h 122"/>
              <a:gd name="T28" fmla="*/ 88 w 151"/>
              <a:gd name="T29" fmla="*/ 114 h 122"/>
              <a:gd name="T30" fmla="*/ 96 w 151"/>
              <a:gd name="T31" fmla="*/ 122 h 122"/>
              <a:gd name="T32" fmla="*/ 151 w 151"/>
              <a:gd name="T33" fmla="*/ 79 h 122"/>
              <a:gd name="T34" fmla="*/ 81 w 151"/>
              <a:gd name="T35" fmla="*/ 25 h 122"/>
              <a:gd name="T36" fmla="*/ 57 w 151"/>
              <a:gd name="T37" fmla="*/ 12 h 122"/>
              <a:gd name="T38" fmla="*/ 49 w 151"/>
              <a:gd name="T39" fmla="*/ 0 h 122"/>
              <a:gd name="T40" fmla="*/ 49 w 151"/>
              <a:gd name="T41" fmla="*/ 0 h 122"/>
              <a:gd name="T42" fmla="*/ 49 w 151"/>
              <a:gd name="T43" fmla="*/ 0 h 122"/>
              <a:gd name="T44" fmla="*/ 49 w 151"/>
              <a:gd name="T45" fmla="*/ 0 h 122"/>
              <a:gd name="T46" fmla="*/ 49 w 151"/>
              <a:gd name="T47" fmla="*/ 0 h 122"/>
              <a:gd name="T48" fmla="*/ 49 w 151"/>
              <a:gd name="T49" fmla="*/ 0 h 122"/>
              <a:gd name="T50" fmla="*/ 49 w 151"/>
              <a:gd name="T51" fmla="*/ 0 h 122"/>
              <a:gd name="T52" fmla="*/ 49 w 151"/>
              <a:gd name="T53" fmla="*/ 0 h 122"/>
              <a:gd name="T54" fmla="*/ 49 w 151"/>
              <a:gd name="T55" fmla="*/ 0 h 122"/>
              <a:gd name="T56" fmla="*/ 49 w 151"/>
              <a:gd name="T57" fmla="*/ 0 h 122"/>
              <a:gd name="T58" fmla="*/ 49 w 151"/>
              <a:gd name="T59" fmla="*/ 0 h 122"/>
              <a:gd name="T60" fmla="*/ 49 w 151"/>
              <a:gd name="T61" fmla="*/ 0 h 122"/>
              <a:gd name="T62" fmla="*/ 49 w 151"/>
              <a:gd name="T63" fmla="*/ 0 h 122"/>
              <a:gd name="T64" fmla="*/ 49 w 151"/>
              <a:gd name="T65" fmla="*/ 0 h 122"/>
              <a:gd name="T66" fmla="*/ 49 w 151"/>
              <a:gd name="T67" fmla="*/ 0 h 122"/>
              <a:gd name="T68" fmla="*/ 49 w 151"/>
              <a:gd name="T69" fmla="*/ 0 h 122"/>
              <a:gd name="T70" fmla="*/ 49 w 151"/>
              <a:gd name="T71" fmla="*/ 0 h 122"/>
              <a:gd name="T72" fmla="*/ 49 w 151"/>
              <a:gd name="T73" fmla="*/ 0 h 122"/>
              <a:gd name="T74" fmla="*/ 49 w 151"/>
              <a:gd name="T75" fmla="*/ 0 h 122"/>
              <a:gd name="T76" fmla="*/ 49 w 151"/>
              <a:gd name="T77" fmla="*/ 0 h 122"/>
              <a:gd name="T78" fmla="*/ 49 w 151"/>
              <a:gd name="T7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1" h="122">
                <a:moveTo>
                  <a:pt x="49" y="0"/>
                </a:moveTo>
                <a:lnTo>
                  <a:pt x="44" y="1"/>
                </a:lnTo>
                <a:lnTo>
                  <a:pt x="41" y="10"/>
                </a:lnTo>
                <a:lnTo>
                  <a:pt x="32" y="13"/>
                </a:lnTo>
                <a:lnTo>
                  <a:pt x="20" y="12"/>
                </a:lnTo>
                <a:lnTo>
                  <a:pt x="22" y="20"/>
                </a:lnTo>
                <a:lnTo>
                  <a:pt x="30" y="23"/>
                </a:lnTo>
                <a:lnTo>
                  <a:pt x="35" y="40"/>
                </a:lnTo>
                <a:lnTo>
                  <a:pt x="19" y="38"/>
                </a:lnTo>
                <a:lnTo>
                  <a:pt x="0" y="42"/>
                </a:lnTo>
                <a:lnTo>
                  <a:pt x="8" y="79"/>
                </a:lnTo>
                <a:lnTo>
                  <a:pt x="27" y="105"/>
                </a:lnTo>
                <a:lnTo>
                  <a:pt x="60" y="113"/>
                </a:lnTo>
                <a:lnTo>
                  <a:pt x="60" y="113"/>
                </a:lnTo>
                <a:lnTo>
                  <a:pt x="88" y="114"/>
                </a:lnTo>
                <a:lnTo>
                  <a:pt x="96" y="122"/>
                </a:lnTo>
                <a:lnTo>
                  <a:pt x="151" y="79"/>
                </a:lnTo>
                <a:lnTo>
                  <a:pt x="81" y="25"/>
                </a:lnTo>
                <a:lnTo>
                  <a:pt x="57" y="12"/>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lnTo>
                  <a:pt x="49" y="0"/>
                </a:lnTo>
                <a:close/>
              </a:path>
            </a:pathLst>
          </a:custGeom>
          <a:solidFill>
            <a:schemeClr val="accent1">
              <a:lumMod val="60000"/>
              <a:lumOff val="40000"/>
            </a:schemeClr>
          </a:solidFill>
          <a:ln w="1588" cap="flat">
            <a:solidFill>
              <a:schemeClr val="accent1">
                <a:lumMod val="40000"/>
                <a:lumOff val="60000"/>
              </a:schemeClr>
            </a:solidFill>
            <a:prstDash val="solid"/>
            <a:miter lim="800000"/>
            <a:headEnd/>
            <a:tailEnd/>
          </a:ln>
        </p:spPr>
        <p:txBody>
          <a:bodyPr vert="horz" wrap="square" lIns="162560" tIns="81280" rIns="162560" bIns="81280" numCol="1" anchor="t" anchorCtr="0" compatLnSpc="1">
            <a:prstTxWarp prst="textNoShape">
              <a:avLst/>
            </a:prstTxWarp>
          </a:bodyPr>
          <a:lstStyle/>
          <a:p>
            <a:pPr defTabSz="1625620">
              <a:buClr>
                <a:srgbClr val="000000"/>
              </a:buClr>
            </a:pPr>
            <a:endParaRPr lang="es-ES" sz="2489" kern="0">
              <a:solidFill>
                <a:schemeClr val="bg2">
                  <a:lumMod val="10000"/>
                </a:schemeClr>
              </a:solidFill>
              <a:latin typeface="Bio Sans SemiBold" panose="020B0606020202040204"/>
              <a:cs typeface="Arial"/>
              <a:sym typeface="Arial"/>
            </a:endParaRPr>
          </a:p>
        </p:txBody>
      </p:sp>
      <p:sp>
        <p:nvSpPr>
          <p:cNvPr id="7" name="14 CuadroTexto"/>
          <p:cNvSpPr txBox="1"/>
          <p:nvPr/>
        </p:nvSpPr>
        <p:spPr>
          <a:xfrm>
            <a:off x="721552" y="341261"/>
            <a:ext cx="5970193" cy="553998"/>
          </a:xfrm>
          <a:prstGeom prst="rect">
            <a:avLst/>
          </a:prstGeom>
          <a:noFill/>
        </p:spPr>
        <p:txBody>
          <a:bodyPr wrap="square">
            <a:spAutoFit/>
          </a:bodyPr>
          <a:lstStyle/>
          <a:p>
            <a:pPr eaLnBrk="1" hangingPunct="1">
              <a:defRPr/>
            </a:pPr>
            <a:r>
              <a:rPr lang="es-CO" sz="3000" b="1" dirty="0">
                <a:solidFill>
                  <a:srgbClr val="C00000"/>
                </a:solidFill>
                <a:latin typeface="Bio Sans" panose="020B0506020202040204" pitchFamily="34" charset="0"/>
                <a:ea typeface="Ebrima" panose="02000000000000000000" pitchFamily="2" charset="0"/>
                <a:cs typeface="Arial" panose="020B0604020202020204" pitchFamily="34" charset="0"/>
              </a:rPr>
              <a:t>Generalidades de Yopal</a:t>
            </a:r>
          </a:p>
        </p:txBody>
      </p:sp>
      <p:sp>
        <p:nvSpPr>
          <p:cNvPr id="8" name="CuadroTexto 22"/>
          <p:cNvSpPr txBox="1"/>
          <p:nvPr/>
        </p:nvSpPr>
        <p:spPr>
          <a:xfrm>
            <a:off x="1567956" y="1043051"/>
            <a:ext cx="3303492" cy="584775"/>
          </a:xfrm>
          <a:prstGeom prst="rect">
            <a:avLst/>
          </a:prstGeom>
          <a:noFill/>
          <a:ln>
            <a:noFill/>
            <a:prstDash val="dash"/>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s-CO" b="1" dirty="0">
                <a:solidFill>
                  <a:srgbClr val="343437"/>
                </a:solidFill>
                <a:latin typeface="Arial" panose="020B0604020202020204" pitchFamily="34" charset="0"/>
              </a:rPr>
              <a:t>2.532 km</a:t>
            </a:r>
            <a:r>
              <a:rPr lang="es-CO" b="1" baseline="30000" dirty="0">
                <a:solidFill>
                  <a:srgbClr val="343437"/>
                </a:solidFill>
                <a:latin typeface="Arial" panose="020B0604020202020204" pitchFamily="34" charset="0"/>
              </a:rPr>
              <a:t>2</a:t>
            </a:r>
          </a:p>
          <a:p>
            <a:pPr>
              <a:defRPr/>
            </a:pPr>
            <a:r>
              <a:rPr lang="es-ES" sz="1400" dirty="0">
                <a:solidFill>
                  <a:srgbClr val="343437"/>
                </a:solidFill>
                <a:latin typeface="Arial" panose="020B0604020202020204" pitchFamily="34" charset="0"/>
              </a:rPr>
              <a:t>- Superficie (</a:t>
            </a:r>
            <a:r>
              <a:rPr lang="es-ES" sz="1400" dirty="0" err="1">
                <a:solidFill>
                  <a:srgbClr val="343437"/>
                </a:solidFill>
                <a:latin typeface="Arial" panose="020B0604020202020204" pitchFamily="34" charset="0"/>
              </a:rPr>
              <a:t>Part</a:t>
            </a:r>
            <a:r>
              <a:rPr lang="es-ES" sz="1400" dirty="0">
                <a:solidFill>
                  <a:srgbClr val="343437"/>
                </a:solidFill>
                <a:latin typeface="Arial" panose="020B0604020202020204" pitchFamily="34" charset="0"/>
              </a:rPr>
              <a:t>. 5,5% de Casanare)</a:t>
            </a:r>
            <a:endParaRPr lang="es-CO" sz="1400" dirty="0">
              <a:solidFill>
                <a:srgbClr val="343437"/>
              </a:solidFill>
              <a:latin typeface="Arial" panose="020B0604020202020204" pitchFamily="34" charset="0"/>
            </a:endParaRPr>
          </a:p>
        </p:txBody>
      </p:sp>
      <p:pic>
        <p:nvPicPr>
          <p:cNvPr id="30" name="16 Imagen"/>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65775" y="3140752"/>
            <a:ext cx="584368" cy="584366"/>
          </a:xfrm>
          <a:prstGeom prst="rect">
            <a:avLst/>
          </a:prstGeom>
        </p:spPr>
      </p:pic>
      <p:sp>
        <p:nvSpPr>
          <p:cNvPr id="33" name="CuadroTexto 22"/>
          <p:cNvSpPr txBox="1"/>
          <p:nvPr/>
        </p:nvSpPr>
        <p:spPr>
          <a:xfrm>
            <a:off x="1581454" y="1826604"/>
            <a:ext cx="4231467" cy="1077218"/>
          </a:xfrm>
          <a:prstGeom prst="rect">
            <a:avLst/>
          </a:prstGeom>
          <a:noFill/>
        </p:spPr>
        <p:txBody>
          <a:bodyPr wrap="square">
            <a:spAutoFit/>
          </a:bodyPr>
          <a:lstStyle/>
          <a:p>
            <a:pPr>
              <a:defRPr/>
            </a:pPr>
            <a:r>
              <a:rPr lang="es-CO" sz="2400" b="1"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191.133</a:t>
            </a:r>
            <a:r>
              <a:rPr lang="es-CO" sz="1400" b="1"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 </a:t>
            </a:r>
            <a:r>
              <a:rPr lang="es-CO" sz="14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Total Habitantes (2023)</a:t>
            </a:r>
          </a:p>
          <a:p>
            <a:pPr eaLnBrk="1" hangingPunct="1">
              <a:defRPr/>
            </a:pPr>
            <a:r>
              <a:rPr lang="es-CO" sz="14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 Cabecera municipal: 164.949 (86%)</a:t>
            </a:r>
          </a:p>
          <a:p>
            <a:pPr eaLnBrk="1" hangingPunct="1">
              <a:defRPr/>
            </a:pPr>
            <a:r>
              <a:rPr lang="es-CO" sz="14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 Centros Poblados y Rural Disperso: 26.184 (14%)</a:t>
            </a:r>
          </a:p>
          <a:p>
            <a:pPr eaLnBrk="1" hangingPunct="1">
              <a:defRPr/>
            </a:pPr>
            <a:r>
              <a:rPr lang="es-CO" sz="12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 Fuente: DANE</a:t>
            </a:r>
          </a:p>
        </p:txBody>
      </p:sp>
      <p:sp>
        <p:nvSpPr>
          <p:cNvPr id="34" name="CuadroTexto 22"/>
          <p:cNvSpPr txBox="1"/>
          <p:nvPr/>
        </p:nvSpPr>
        <p:spPr>
          <a:xfrm>
            <a:off x="1581454" y="3062726"/>
            <a:ext cx="3405600" cy="1077218"/>
          </a:xfrm>
          <a:prstGeom prst="rect">
            <a:avLst/>
          </a:prstGeom>
          <a:noFill/>
        </p:spPr>
        <p:txBody>
          <a:bodyPr wrap="square">
            <a:spAutoFit/>
          </a:bodyPr>
          <a:lstStyle/>
          <a:p>
            <a:pPr eaLnBrk="1" hangingPunct="1">
              <a:defRPr/>
            </a:pPr>
            <a:r>
              <a:rPr lang="es-CO" sz="2400" b="1"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$5.565 </a:t>
            </a:r>
            <a:r>
              <a:rPr lang="es-CO" sz="14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Miles de millones</a:t>
            </a:r>
          </a:p>
          <a:p>
            <a:pPr eaLnBrk="1" hangingPunct="1">
              <a:defRPr/>
            </a:pPr>
            <a:r>
              <a:rPr lang="es-CO" sz="14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 Valor Agregado Yopal (2021)</a:t>
            </a:r>
            <a:r>
              <a:rPr lang="es-CO" sz="1400" baseline="30000" dirty="0" err="1">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pr</a:t>
            </a:r>
            <a:r>
              <a:rPr lang="es-CO" sz="1400" baseline="300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 </a:t>
            </a:r>
            <a:r>
              <a:rPr lang="es-CO" sz="14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 </a:t>
            </a:r>
          </a:p>
          <a:p>
            <a:pPr eaLnBrk="1" hangingPunct="1">
              <a:defRPr/>
            </a:pPr>
            <a:r>
              <a:rPr lang="es-CO" sz="14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 Posición 1/19 / 32,4% PIB </a:t>
            </a:r>
            <a:r>
              <a:rPr lang="es-CO" sz="1400" dirty="0" err="1">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Dptal</a:t>
            </a:r>
            <a:r>
              <a:rPr lang="es-CO" sz="14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a:t>
            </a:r>
          </a:p>
          <a:p>
            <a:pPr>
              <a:defRPr/>
            </a:pPr>
            <a:r>
              <a:rPr lang="es-CO" sz="12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 Fuente: DANE</a:t>
            </a:r>
            <a:endParaRPr lang="es-CO" sz="1200" baseline="300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endParaRPr>
          </a:p>
        </p:txBody>
      </p:sp>
      <p:sp>
        <p:nvSpPr>
          <p:cNvPr id="35" name="CuadroTexto 22"/>
          <p:cNvSpPr txBox="1"/>
          <p:nvPr/>
        </p:nvSpPr>
        <p:spPr>
          <a:xfrm>
            <a:off x="1581454" y="4298848"/>
            <a:ext cx="2904125" cy="892552"/>
          </a:xfrm>
          <a:prstGeom prst="rect">
            <a:avLst/>
          </a:prstGeom>
          <a:noFill/>
        </p:spPr>
        <p:txBody>
          <a:bodyPr wrap="square">
            <a:spAutoFit/>
          </a:bodyPr>
          <a:lstStyle/>
          <a:p>
            <a:pPr eaLnBrk="1" hangingPunct="1">
              <a:defRPr/>
            </a:pPr>
            <a:r>
              <a:rPr lang="es-CO" sz="2400" b="1"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$30.113.148</a:t>
            </a:r>
          </a:p>
          <a:p>
            <a:pPr eaLnBrk="1" hangingPunct="1">
              <a:defRPr/>
            </a:pPr>
            <a:r>
              <a:rPr lang="es-CO" sz="14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 Valor Agregado per cápita (2021)</a:t>
            </a:r>
          </a:p>
          <a:p>
            <a:pPr>
              <a:defRPr/>
            </a:pPr>
            <a:r>
              <a:rPr lang="es-CO" sz="14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 </a:t>
            </a:r>
            <a:r>
              <a:rPr lang="es-CO" sz="1200" dirty="0">
                <a:solidFill>
                  <a:schemeClr val="tx1">
                    <a:lumMod val="85000"/>
                    <a:lumOff val="15000"/>
                  </a:schemeClr>
                </a:solidFill>
                <a:latin typeface="Arial" panose="020B0604020202020204" pitchFamily="34" charset="0"/>
                <a:ea typeface="Ebrima" panose="02000000000000000000" pitchFamily="2" charset="0"/>
                <a:cs typeface="Arial" panose="020B0604020202020204" pitchFamily="34" charset="0"/>
              </a:rPr>
              <a:t>Fuente: DANE</a:t>
            </a:r>
          </a:p>
        </p:txBody>
      </p:sp>
      <p:pic>
        <p:nvPicPr>
          <p:cNvPr id="43" name="Imagen 42"/>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98305" y="4298848"/>
            <a:ext cx="519308" cy="519308"/>
          </a:xfrm>
          <a:prstGeom prst="rect">
            <a:avLst/>
          </a:prstGeom>
        </p:spPr>
      </p:pic>
      <p:sp>
        <p:nvSpPr>
          <p:cNvPr id="11" name="CuadroTexto 22">
            <a:extLst>
              <a:ext uri="{FF2B5EF4-FFF2-40B4-BE49-F238E27FC236}">
                <a16:creationId xmlns:a16="http://schemas.microsoft.com/office/drawing/2014/main" id="{E805CA13-44CE-48C5-94D8-BD5D7FF57194}"/>
              </a:ext>
            </a:extLst>
          </p:cNvPr>
          <p:cNvSpPr txBox="1"/>
          <p:nvPr/>
        </p:nvSpPr>
        <p:spPr>
          <a:xfrm>
            <a:off x="1587018" y="5373270"/>
            <a:ext cx="4416267" cy="892552"/>
          </a:xfrm>
          <a:prstGeom prst="rect">
            <a:avLst/>
          </a:prstGeom>
          <a:noFill/>
        </p:spPr>
        <p:txBody>
          <a:bodyPr wrap="square">
            <a:spAutoFit/>
          </a:bodyPr>
          <a:lstStyle/>
          <a:p>
            <a:pPr>
              <a:defRPr/>
            </a:pPr>
            <a:r>
              <a:rPr lang="es-CO" sz="2400" b="1" dirty="0">
                <a:latin typeface="Arial" panose="020B0604020202020204" pitchFamily="34" charset="0"/>
                <a:ea typeface="Ebrima" panose="02000000000000000000" pitchFamily="2" charset="0"/>
                <a:cs typeface="Arial" panose="020B0604020202020204" pitchFamily="34" charset="0"/>
              </a:rPr>
              <a:t>126.240 </a:t>
            </a:r>
            <a:r>
              <a:rPr lang="es-CO" sz="1400" dirty="0">
                <a:latin typeface="Arial" panose="020B0604020202020204" pitchFamily="34" charset="0"/>
                <a:ea typeface="Ebrima" panose="02000000000000000000" pitchFamily="2" charset="0"/>
                <a:cs typeface="Arial" panose="020B0604020202020204" pitchFamily="34" charset="0"/>
              </a:rPr>
              <a:t>mts</a:t>
            </a:r>
            <a:r>
              <a:rPr lang="es-CO" sz="1400" baseline="30000" dirty="0">
                <a:latin typeface="Arial" panose="020B0604020202020204" pitchFamily="34" charset="0"/>
                <a:ea typeface="Ebrima" panose="02000000000000000000" pitchFamily="2" charset="0"/>
                <a:cs typeface="Arial" panose="020B0604020202020204" pitchFamily="34" charset="0"/>
              </a:rPr>
              <a:t>2</a:t>
            </a:r>
          </a:p>
          <a:p>
            <a:pPr eaLnBrk="1" hangingPunct="1">
              <a:defRPr/>
            </a:pPr>
            <a:r>
              <a:rPr lang="es-CO" sz="1400" dirty="0">
                <a:latin typeface="Arial" panose="020B0604020202020204" pitchFamily="34" charset="0"/>
                <a:ea typeface="Ebrima" panose="02000000000000000000" pitchFamily="2" charset="0"/>
                <a:cs typeface="Arial" panose="020B0604020202020204" pitchFamily="34" charset="0"/>
              </a:rPr>
              <a:t>- N° de Licencias de construcción aprobadas (2022)</a:t>
            </a:r>
          </a:p>
          <a:p>
            <a:pPr>
              <a:defRPr/>
            </a:pPr>
            <a:r>
              <a:rPr lang="es-CO" sz="1400" dirty="0">
                <a:latin typeface="Arial" panose="020B0604020202020204" pitchFamily="34" charset="0"/>
                <a:ea typeface="Ebrima" panose="02000000000000000000" pitchFamily="2" charset="0"/>
                <a:cs typeface="Arial" panose="020B0604020202020204" pitchFamily="34" charset="0"/>
              </a:rPr>
              <a:t>- </a:t>
            </a:r>
            <a:r>
              <a:rPr lang="es-CO" sz="1200" dirty="0">
                <a:latin typeface="Arial" panose="020B0604020202020204" pitchFamily="34" charset="0"/>
                <a:ea typeface="Ebrima" panose="02000000000000000000" pitchFamily="2" charset="0"/>
                <a:cs typeface="Arial" panose="020B0604020202020204" pitchFamily="34" charset="0"/>
              </a:rPr>
              <a:t>Fuente: DANE</a:t>
            </a:r>
          </a:p>
        </p:txBody>
      </p:sp>
      <p:pic>
        <p:nvPicPr>
          <p:cNvPr id="5" name="Imagen 4">
            <a:extLst>
              <a:ext uri="{FF2B5EF4-FFF2-40B4-BE49-F238E27FC236}">
                <a16:creationId xmlns:a16="http://schemas.microsoft.com/office/drawing/2014/main" id="{20A28A8E-C802-4BB6-B9E9-39D0FDB67CD2}"/>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65775" y="5344957"/>
            <a:ext cx="584368" cy="584366"/>
          </a:xfrm>
          <a:prstGeom prst="rect">
            <a:avLst/>
          </a:prstGeom>
        </p:spPr>
      </p:pic>
      <p:pic>
        <p:nvPicPr>
          <p:cNvPr id="4" name="Imagen 3">
            <a:extLst>
              <a:ext uri="{FF2B5EF4-FFF2-40B4-BE49-F238E27FC236}">
                <a16:creationId xmlns:a16="http://schemas.microsoft.com/office/drawing/2014/main" id="{DD065B1C-631B-4B72-B0E3-A6AA0E7FF0B1}"/>
              </a:ext>
            </a:extLst>
          </p:cNvPr>
          <p:cNvPicPr>
            <a:picLocks noChangeAspect="1"/>
          </p:cNvPicPr>
          <p:nvPr/>
        </p:nvPicPr>
        <p:blipFill>
          <a:blip r:embed="rId7" cstate="print">
            <a:duotone>
              <a:schemeClr val="accent5">
                <a:shade val="45000"/>
                <a:satMod val="135000"/>
              </a:schemeClr>
              <a:prstClr val="white"/>
            </a:duotone>
            <a:extLst>
              <a:ext uri="{BEBA8EAE-BF5A-486C-A8C5-ECC9F3942E4B}">
                <a14:imgProps xmlns:a14="http://schemas.microsoft.com/office/drawing/2010/main">
                  <a14:imgLayer r:embed="rId8">
                    <a14:imgEffect>
                      <a14:artisticGlowEdges/>
                    </a14:imgEffect>
                  </a14:imgLayer>
                </a14:imgProps>
              </a:ext>
              <a:ext uri="{28A0092B-C50C-407E-A947-70E740481C1C}">
                <a14:useLocalDpi xmlns:a14="http://schemas.microsoft.com/office/drawing/2010/main" val="0"/>
              </a:ext>
            </a:extLst>
          </a:blip>
          <a:stretch>
            <a:fillRect/>
          </a:stretch>
        </p:blipFill>
        <p:spPr>
          <a:xfrm>
            <a:off x="865776" y="1101711"/>
            <a:ext cx="584367" cy="584367"/>
          </a:xfrm>
          <a:prstGeom prst="rect">
            <a:avLst/>
          </a:prstGeom>
        </p:spPr>
      </p:pic>
      <p:pic>
        <p:nvPicPr>
          <p:cNvPr id="9" name="Imagen 8">
            <a:extLst>
              <a:ext uri="{FF2B5EF4-FFF2-40B4-BE49-F238E27FC236}">
                <a16:creationId xmlns:a16="http://schemas.microsoft.com/office/drawing/2014/main" id="{F9A9C930-B5F8-4B9C-A879-410888DDBF04}"/>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1215" y="1826604"/>
            <a:ext cx="753488" cy="753486"/>
          </a:xfrm>
          <a:prstGeom prst="rect">
            <a:avLst/>
          </a:prstGeom>
        </p:spPr>
      </p:pic>
      <p:cxnSp>
        <p:nvCxnSpPr>
          <p:cNvPr id="6" name="Conector recto de flecha 5">
            <a:extLst>
              <a:ext uri="{FF2B5EF4-FFF2-40B4-BE49-F238E27FC236}">
                <a16:creationId xmlns:a16="http://schemas.microsoft.com/office/drawing/2014/main" id="{8FBA9A78-D641-4E5E-8C1B-ADE01DD991BA}"/>
              </a:ext>
            </a:extLst>
          </p:cNvPr>
          <p:cNvCxnSpPr>
            <a:cxnSpLocks/>
            <a:stCxn id="13" idx="5"/>
            <a:endCxn id="10" idx="0"/>
          </p:cNvCxnSpPr>
          <p:nvPr/>
        </p:nvCxnSpPr>
        <p:spPr>
          <a:xfrm>
            <a:off x="7583314" y="3736406"/>
            <a:ext cx="904574" cy="17721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CuadroTexto 9">
            <a:extLst>
              <a:ext uri="{FF2B5EF4-FFF2-40B4-BE49-F238E27FC236}">
                <a16:creationId xmlns:a16="http://schemas.microsoft.com/office/drawing/2014/main" id="{762B5EE2-3C69-4AB9-946A-F55ED21DB961}"/>
              </a:ext>
            </a:extLst>
          </p:cNvPr>
          <p:cNvSpPr txBox="1"/>
          <p:nvPr/>
        </p:nvSpPr>
        <p:spPr>
          <a:xfrm>
            <a:off x="7631679" y="5508526"/>
            <a:ext cx="1712417" cy="369332"/>
          </a:xfrm>
          <a:prstGeom prst="rect">
            <a:avLst/>
          </a:prstGeom>
          <a:noFill/>
        </p:spPr>
        <p:txBody>
          <a:bodyPr wrap="square" rtlCol="0">
            <a:spAutoFit/>
          </a:bodyPr>
          <a:lstStyle/>
          <a:p>
            <a:pPr algn="ctr"/>
            <a:r>
              <a:rPr lang="es-MX" dirty="0">
                <a:solidFill>
                  <a:srgbClr val="343434"/>
                </a:solidFill>
                <a:latin typeface="Arial" panose="020B0604020202020204" pitchFamily="34" charset="0"/>
                <a:cs typeface="Arial" panose="020B0604020202020204" pitchFamily="34" charset="0"/>
              </a:rPr>
              <a:t>Yopal</a:t>
            </a:r>
            <a:endParaRPr lang="es-CO" dirty="0">
              <a:solidFill>
                <a:srgbClr val="343434"/>
              </a:solidFill>
              <a:latin typeface="Arial" panose="020B0604020202020204" pitchFamily="34" charset="0"/>
              <a:cs typeface="Arial" panose="020B0604020202020204" pitchFamily="34" charset="0"/>
            </a:endParaRPr>
          </a:p>
        </p:txBody>
      </p:sp>
      <p:sp>
        <p:nvSpPr>
          <p:cNvPr id="13" name="Elipse 12">
            <a:extLst>
              <a:ext uri="{FF2B5EF4-FFF2-40B4-BE49-F238E27FC236}">
                <a16:creationId xmlns:a16="http://schemas.microsoft.com/office/drawing/2014/main" id="{3B1CB461-A2A5-48E6-AD4D-CFF312B8D503}"/>
              </a:ext>
            </a:extLst>
          </p:cNvPr>
          <p:cNvSpPr/>
          <p:nvPr/>
        </p:nvSpPr>
        <p:spPr>
          <a:xfrm rot="1551122">
            <a:off x="7467401" y="3566668"/>
            <a:ext cx="174567" cy="174567"/>
          </a:xfrm>
          <a:prstGeom prst="ellipse">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797324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FBDD45BF-3582-0A05-F5EE-42FD75AF4B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uadroTexto 6">
            <a:extLst>
              <a:ext uri="{FF2B5EF4-FFF2-40B4-BE49-F238E27FC236}">
                <a16:creationId xmlns:a16="http://schemas.microsoft.com/office/drawing/2014/main" id="{A83AF6AC-6E53-3B1C-D10E-44D67F7ACF7F}"/>
              </a:ext>
            </a:extLst>
          </p:cNvPr>
          <p:cNvSpPr txBox="1"/>
          <p:nvPr/>
        </p:nvSpPr>
        <p:spPr>
          <a:xfrm>
            <a:off x="586648" y="1294142"/>
            <a:ext cx="4012163" cy="338554"/>
          </a:xfrm>
          <a:prstGeom prst="rect">
            <a:avLst/>
          </a:prstGeom>
          <a:noFill/>
        </p:spPr>
        <p:txBody>
          <a:bodyPr wrap="square" rtlCol="0">
            <a:spAutoFit/>
          </a:bodyPr>
          <a:lstStyle/>
          <a:p>
            <a:pPr algn="ctr"/>
            <a:r>
              <a:rPr lang="es-ES" sz="1600" b="1" dirty="0">
                <a:solidFill>
                  <a:srgbClr val="C00000"/>
                </a:solidFill>
                <a:latin typeface="Bio Sans" panose="020B0506020202040204" pitchFamily="34" charset="0"/>
                <a:cs typeface="Microsoft Tai Le" panose="020B0502040204020203" pitchFamily="34" charset="0"/>
              </a:rPr>
              <a:t>Fuentes</a:t>
            </a:r>
            <a:endParaRPr lang="es-CO" sz="1600" b="1" dirty="0">
              <a:solidFill>
                <a:srgbClr val="C00000"/>
              </a:solidFill>
              <a:latin typeface="Bio Sans" panose="020B0506020202040204" pitchFamily="34" charset="0"/>
              <a:cs typeface="Microsoft Tai Le" panose="020B0502040204020203" pitchFamily="34" charset="0"/>
            </a:endParaRPr>
          </a:p>
        </p:txBody>
      </p:sp>
      <p:sp>
        <p:nvSpPr>
          <p:cNvPr id="8" name="CuadroTexto 7">
            <a:extLst>
              <a:ext uri="{FF2B5EF4-FFF2-40B4-BE49-F238E27FC236}">
                <a16:creationId xmlns:a16="http://schemas.microsoft.com/office/drawing/2014/main" id="{0E5D1424-28A5-0237-3552-E56F0151E7E3}"/>
              </a:ext>
            </a:extLst>
          </p:cNvPr>
          <p:cNvSpPr txBox="1"/>
          <p:nvPr/>
        </p:nvSpPr>
        <p:spPr>
          <a:xfrm>
            <a:off x="6555257" y="1294222"/>
            <a:ext cx="4012163" cy="338554"/>
          </a:xfrm>
          <a:prstGeom prst="rect">
            <a:avLst/>
          </a:prstGeom>
          <a:noFill/>
        </p:spPr>
        <p:txBody>
          <a:bodyPr wrap="square" rtlCol="0">
            <a:spAutoFit/>
          </a:bodyPr>
          <a:lstStyle/>
          <a:p>
            <a:pPr algn="ctr"/>
            <a:r>
              <a:rPr lang="es-ES" sz="1600" b="1" dirty="0">
                <a:solidFill>
                  <a:srgbClr val="C00000"/>
                </a:solidFill>
                <a:latin typeface="Bio Sans" panose="020B0506020202040204" pitchFamily="34" charset="0"/>
                <a:cs typeface="Microsoft Tai Le" panose="020B0502040204020203" pitchFamily="34" charset="0"/>
              </a:rPr>
              <a:t>Distribuciones</a:t>
            </a:r>
            <a:r>
              <a:rPr lang="es-ES" sz="1600" b="1" dirty="0">
                <a:solidFill>
                  <a:srgbClr val="0070C0"/>
                </a:solidFill>
                <a:latin typeface="Bio Sans" panose="020B0506020202040204" pitchFamily="34" charset="0"/>
                <a:cs typeface="Microsoft Tai Le" panose="020B0502040204020203" pitchFamily="34" charset="0"/>
              </a:rPr>
              <a:t> </a:t>
            </a:r>
            <a:endParaRPr lang="es-CO" sz="1600" b="1" dirty="0">
              <a:solidFill>
                <a:srgbClr val="0070C0"/>
              </a:solidFill>
              <a:latin typeface="Bio Sans" panose="020B0506020202040204" pitchFamily="34" charset="0"/>
              <a:cs typeface="Microsoft Tai Le" panose="020B0502040204020203" pitchFamily="34" charset="0"/>
            </a:endParaRPr>
          </a:p>
        </p:txBody>
      </p:sp>
      <p:sp>
        <p:nvSpPr>
          <p:cNvPr id="18" name="CuadroTexto 17">
            <a:extLst>
              <a:ext uri="{FF2B5EF4-FFF2-40B4-BE49-F238E27FC236}">
                <a16:creationId xmlns:a16="http://schemas.microsoft.com/office/drawing/2014/main" id="{CDA20DE4-5931-F18F-877D-CEA4C319A54D}"/>
              </a:ext>
            </a:extLst>
          </p:cNvPr>
          <p:cNvSpPr txBox="1"/>
          <p:nvPr/>
        </p:nvSpPr>
        <p:spPr>
          <a:xfrm>
            <a:off x="7151251" y="4311523"/>
            <a:ext cx="2820177" cy="307777"/>
          </a:xfrm>
          <a:prstGeom prst="rect">
            <a:avLst/>
          </a:prstGeom>
          <a:noFill/>
        </p:spPr>
        <p:txBody>
          <a:bodyPr wrap="square" rtlCol="0">
            <a:spAutoFit/>
          </a:bodyPr>
          <a:lstStyle>
            <a:defPPr>
              <a:defRPr lang="es-CO"/>
            </a:defPPr>
            <a:lvl1pPr algn="ctr">
              <a:defRPr b="1" u="sng">
                <a:solidFill>
                  <a:srgbClr val="0070C0"/>
                </a:solidFill>
              </a:defRPr>
            </a:lvl1pPr>
          </a:lstStyle>
          <a:p>
            <a:r>
              <a:rPr lang="es-CO" sz="1400" u="none" dirty="0">
                <a:solidFill>
                  <a:schemeClr val="tx1"/>
                </a:solidFill>
                <a:latin typeface="Microsoft Tai Le" panose="020B0502040204020203" pitchFamily="34" charset="0"/>
                <a:cs typeface="Microsoft Tai Le" panose="020B0502040204020203" pitchFamily="34" charset="0"/>
              </a:rPr>
              <a:t>Componente de Paz</a:t>
            </a:r>
          </a:p>
        </p:txBody>
      </p:sp>
      <p:sp>
        <p:nvSpPr>
          <p:cNvPr id="20" name="CuadroTexto 19">
            <a:extLst>
              <a:ext uri="{FF2B5EF4-FFF2-40B4-BE49-F238E27FC236}">
                <a16:creationId xmlns:a16="http://schemas.microsoft.com/office/drawing/2014/main" id="{A40513A5-F9A1-83B4-E526-C4D017A79481}"/>
              </a:ext>
            </a:extLst>
          </p:cNvPr>
          <p:cNvSpPr txBox="1"/>
          <p:nvPr/>
        </p:nvSpPr>
        <p:spPr>
          <a:xfrm>
            <a:off x="940122" y="4764424"/>
            <a:ext cx="4452910" cy="1600438"/>
          </a:xfrm>
          <a:prstGeom prst="rect">
            <a:avLst/>
          </a:prstGeom>
          <a:noFill/>
        </p:spPr>
        <p:txBody>
          <a:bodyPr wrap="square">
            <a:spAutoFit/>
          </a:bodyPr>
          <a:lstStyle/>
          <a:p>
            <a:pPr algn="just"/>
            <a:r>
              <a:rPr lang="es-ES" sz="1400" dirty="0">
                <a:latin typeface="Bio Sans Light" panose="020B0406020202040204" pitchFamily="34" charset="0"/>
                <a:cs typeface="Microsoft Tai Le" panose="020B0502040204020203" pitchFamily="34" charset="0"/>
              </a:rPr>
              <a:t>Como parte integral del Plan Plurianual de Inversiones se incluye una proyección indicativa para los pueblos y comunidades indígenas por un monto de veinte (20) billones de pesos,  y para las comunidades Negras, Afrocolombianas, Raizales y Palanqueras por un monto de veintinueve (29,265) billones de pesos</a:t>
            </a:r>
            <a:endParaRPr lang="es-CO" sz="1400" dirty="0">
              <a:latin typeface="Bio Sans Light" panose="020B0406020202040204" pitchFamily="34" charset="0"/>
              <a:cs typeface="Microsoft Tai Le" panose="020B0502040204020203" pitchFamily="34" charset="0"/>
            </a:endParaRPr>
          </a:p>
        </p:txBody>
      </p:sp>
      <p:pic>
        <p:nvPicPr>
          <p:cNvPr id="14" name="Imagen 13">
            <a:extLst>
              <a:ext uri="{FF2B5EF4-FFF2-40B4-BE49-F238E27FC236}">
                <a16:creationId xmlns:a16="http://schemas.microsoft.com/office/drawing/2014/main" id="{4E3F5DB9-227F-472C-818D-401E3B7194F6}"/>
              </a:ext>
            </a:extLst>
          </p:cNvPr>
          <p:cNvPicPr>
            <a:picLocks noChangeAspect="1"/>
          </p:cNvPicPr>
          <p:nvPr/>
        </p:nvPicPr>
        <p:blipFill rotWithShape="1">
          <a:blip r:embed="rId3"/>
          <a:srcRect l="39466" t="46731" r="25364" b="24182"/>
          <a:stretch/>
        </p:blipFill>
        <p:spPr>
          <a:xfrm>
            <a:off x="526525" y="2023461"/>
            <a:ext cx="5280104" cy="2456382"/>
          </a:xfrm>
          <a:prstGeom prst="rect">
            <a:avLst/>
          </a:prstGeom>
        </p:spPr>
      </p:pic>
      <p:pic>
        <p:nvPicPr>
          <p:cNvPr id="15" name="Imagen 14">
            <a:extLst>
              <a:ext uri="{FF2B5EF4-FFF2-40B4-BE49-F238E27FC236}">
                <a16:creationId xmlns:a16="http://schemas.microsoft.com/office/drawing/2014/main" id="{7F68804E-73DD-4E95-A444-4EA02144C899}"/>
              </a:ext>
            </a:extLst>
          </p:cNvPr>
          <p:cNvPicPr>
            <a:picLocks noChangeAspect="1"/>
          </p:cNvPicPr>
          <p:nvPr/>
        </p:nvPicPr>
        <p:blipFill rotWithShape="1">
          <a:blip r:embed="rId4"/>
          <a:srcRect l="31238" t="34586" r="16699" b="25900"/>
          <a:stretch/>
        </p:blipFill>
        <p:spPr>
          <a:xfrm>
            <a:off x="5756331" y="1829993"/>
            <a:ext cx="6036883" cy="2626854"/>
          </a:xfrm>
          <a:prstGeom prst="rect">
            <a:avLst/>
          </a:prstGeom>
        </p:spPr>
      </p:pic>
      <p:pic>
        <p:nvPicPr>
          <p:cNvPr id="16" name="Imagen 15">
            <a:extLst>
              <a:ext uri="{FF2B5EF4-FFF2-40B4-BE49-F238E27FC236}">
                <a16:creationId xmlns:a16="http://schemas.microsoft.com/office/drawing/2014/main" id="{9A235306-2C2D-4456-B92C-991EE856A437}"/>
              </a:ext>
            </a:extLst>
          </p:cNvPr>
          <p:cNvPicPr>
            <a:picLocks noChangeAspect="1"/>
          </p:cNvPicPr>
          <p:nvPr/>
        </p:nvPicPr>
        <p:blipFill rotWithShape="1">
          <a:blip r:embed="rId5"/>
          <a:srcRect l="32549" t="34563" r="17406" b="35644"/>
          <a:stretch/>
        </p:blipFill>
        <p:spPr>
          <a:xfrm>
            <a:off x="5657838" y="4619300"/>
            <a:ext cx="6007637" cy="1745562"/>
          </a:xfrm>
          <a:prstGeom prst="rect">
            <a:avLst/>
          </a:prstGeom>
        </p:spPr>
      </p:pic>
      <p:sp>
        <p:nvSpPr>
          <p:cNvPr id="13" name="CuadroTexto 12">
            <a:extLst>
              <a:ext uri="{FF2B5EF4-FFF2-40B4-BE49-F238E27FC236}">
                <a16:creationId xmlns:a16="http://schemas.microsoft.com/office/drawing/2014/main" id="{92A29642-E358-4898-AF65-CF386E376168}"/>
              </a:ext>
            </a:extLst>
          </p:cNvPr>
          <p:cNvSpPr txBox="1"/>
          <p:nvPr/>
        </p:nvSpPr>
        <p:spPr>
          <a:xfrm>
            <a:off x="1759797" y="238890"/>
            <a:ext cx="8672567"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PLAN NACIONAL DE INVERSIONES PÚBLICAS 2023 - 2026</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17" name="CuadroTexto 16">
            <a:extLst>
              <a:ext uri="{FF2B5EF4-FFF2-40B4-BE49-F238E27FC236}">
                <a16:creationId xmlns:a16="http://schemas.microsoft.com/office/drawing/2014/main" id="{6C32C8A4-A045-4B8C-A273-26F4135A87F1}"/>
              </a:ext>
            </a:extLst>
          </p:cNvPr>
          <p:cNvSpPr txBox="1"/>
          <p:nvPr/>
        </p:nvSpPr>
        <p:spPr>
          <a:xfrm>
            <a:off x="4211683" y="687192"/>
            <a:ext cx="3795921" cy="338554"/>
          </a:xfrm>
          <a:prstGeom prst="rect">
            <a:avLst/>
          </a:prstGeom>
          <a:noFill/>
        </p:spPr>
        <p:txBody>
          <a:bodyPr wrap="square" rtlCol="0">
            <a:spAutoFit/>
          </a:bodyPr>
          <a:lstStyle/>
          <a:p>
            <a:pPr algn="ctr"/>
            <a:r>
              <a:rPr lang="es-ES" sz="1600" dirty="0">
                <a:solidFill>
                  <a:srgbClr val="C00000"/>
                </a:solidFill>
                <a:latin typeface="Bio Sans Light" panose="020B0406020202040204" pitchFamily="34" charset="0"/>
              </a:rPr>
              <a:t>Plan Nacional de Desarrollo 2022-2026</a:t>
            </a:r>
            <a:endParaRPr lang="es-CO" sz="1600" dirty="0">
              <a:solidFill>
                <a:srgbClr val="C00000"/>
              </a:solidFill>
              <a:latin typeface="Bio Sans Light" panose="020B0406020202040204" pitchFamily="34" charset="0"/>
            </a:endParaRPr>
          </a:p>
        </p:txBody>
      </p:sp>
    </p:spTree>
    <p:extLst>
      <p:ext uri="{BB962C8B-B14F-4D97-AF65-F5344CB8AC3E}">
        <p14:creationId xmlns:p14="http://schemas.microsoft.com/office/powerpoint/2010/main" val="3344521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BB15EBA1-C171-A035-D36C-7DBBA867A5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987837B6-166E-49BB-8BEB-61014F3C7C5F}"/>
              </a:ext>
            </a:extLst>
          </p:cNvPr>
          <p:cNvSpPr txBox="1"/>
          <p:nvPr/>
        </p:nvSpPr>
        <p:spPr>
          <a:xfrm>
            <a:off x="1139482" y="1675166"/>
            <a:ext cx="10438228" cy="4278094"/>
          </a:xfrm>
          <a:prstGeom prst="rect">
            <a:avLst/>
          </a:prstGeom>
          <a:noFill/>
        </p:spPr>
        <p:txBody>
          <a:bodyPr wrap="square">
            <a:spAutoFit/>
          </a:bodyPr>
          <a:lstStyle/>
          <a:p>
            <a:pPr marL="285750" indent="-285750" algn="just">
              <a:buFont typeface="Wingdings" panose="05000000000000000000" pitchFamily="2" charset="2"/>
              <a:buChar char="Ø"/>
            </a:pPr>
            <a:r>
              <a:rPr lang="es-ES" sz="1600" dirty="0">
                <a:latin typeface="Bio Sans Light" panose="020B0406020202040204" pitchFamily="34" charset="0"/>
              </a:rPr>
              <a:t>Plan de eficiencia de 18 meses en el gasto público a fin de acelerar el pago de las indemnizaciones para las víctimas del conflicto (</a:t>
            </a:r>
            <a:r>
              <a:rPr lang="es-ES" sz="1600" b="1" dirty="0">
                <a:latin typeface="Bio Sans Light" panose="020B0406020202040204" pitchFamily="34" charset="0"/>
              </a:rPr>
              <a:t>70 mil víctimas en Casanare, 63 mil con indemnizaciones</a:t>
            </a:r>
            <a:r>
              <a:rPr lang="es-ES" sz="1600" dirty="0">
                <a:latin typeface="Bio Sans Light" panose="020B0406020202040204" pitchFamily="34" charset="0"/>
              </a:rPr>
              <a:t>).</a:t>
            </a:r>
          </a:p>
          <a:p>
            <a:pPr marL="285750" indent="-285750" algn="just">
              <a:buFont typeface="Wingdings" panose="05000000000000000000" pitchFamily="2" charset="2"/>
              <a:buChar char="Ø"/>
            </a:pPr>
            <a:endParaRPr lang="es-ES" sz="1600" dirty="0">
              <a:latin typeface="Bio Sans Light" panose="020B0406020202040204" pitchFamily="34" charset="0"/>
            </a:endParaRPr>
          </a:p>
          <a:p>
            <a:pPr marL="285750" indent="-285750" algn="just">
              <a:buFont typeface="Wingdings" panose="05000000000000000000" pitchFamily="2" charset="2"/>
              <a:buChar char="Ø"/>
            </a:pPr>
            <a:r>
              <a:rPr lang="es-ES" sz="1600" dirty="0">
                <a:latin typeface="Bio Sans Light" panose="020B0406020202040204" pitchFamily="34" charset="0"/>
              </a:rPr>
              <a:t>IGAC adoptará metodologías y modelos de </a:t>
            </a:r>
            <a:r>
              <a:rPr lang="es-ES" sz="1600" b="1" dirty="0">
                <a:latin typeface="Bio Sans Light" panose="020B0406020202040204" pitchFamily="34" charset="0"/>
              </a:rPr>
              <a:t>actualización</a:t>
            </a:r>
            <a:r>
              <a:rPr lang="es-ES" sz="1600" dirty="0">
                <a:latin typeface="Bio Sans Light" panose="020B0406020202040204" pitchFamily="34" charset="0"/>
              </a:rPr>
              <a:t> masiva de valores </a:t>
            </a:r>
            <a:r>
              <a:rPr lang="es-ES" sz="1600" b="1" dirty="0">
                <a:latin typeface="Bio Sans Light" panose="020B0406020202040204" pitchFamily="34" charset="0"/>
              </a:rPr>
              <a:t>catastrales</a:t>
            </a:r>
            <a:r>
              <a:rPr lang="es-ES" sz="1600" dirty="0">
                <a:latin typeface="Bio Sans Light" panose="020B0406020202040204" pitchFamily="34" charset="0"/>
              </a:rPr>
              <a:t> </a:t>
            </a:r>
            <a:r>
              <a:rPr lang="es-ES" sz="1600" b="1" dirty="0">
                <a:latin typeface="Bio Sans Light" panose="020B0406020202040204" pitchFamily="34" charset="0"/>
              </a:rPr>
              <a:t>rezagados</a:t>
            </a:r>
            <a:r>
              <a:rPr lang="es-ES" sz="1600" dirty="0">
                <a:latin typeface="Bio Sans Light" panose="020B0406020202040204" pitchFamily="34" charset="0"/>
              </a:rPr>
              <a:t>.</a:t>
            </a:r>
          </a:p>
          <a:p>
            <a:pPr marL="285750" indent="-285750" algn="just">
              <a:buFont typeface="Wingdings" panose="05000000000000000000" pitchFamily="2" charset="2"/>
              <a:buChar char="Ø"/>
            </a:pPr>
            <a:endParaRPr lang="es-ES" sz="1600" dirty="0">
              <a:latin typeface="Bio Sans Light" panose="020B0406020202040204" pitchFamily="34" charset="0"/>
            </a:endParaRPr>
          </a:p>
          <a:p>
            <a:pPr marL="285750" indent="-285750" algn="just">
              <a:buFont typeface="Wingdings" panose="05000000000000000000" pitchFamily="2" charset="2"/>
              <a:buChar char="Ø"/>
            </a:pPr>
            <a:r>
              <a:rPr lang="es-ES" sz="1600" dirty="0">
                <a:latin typeface="Bio Sans Light" panose="020B0406020202040204" pitchFamily="34" charset="0"/>
              </a:rPr>
              <a:t>Todas las inversiones y programas proyectados a ejecutarse en las regiones deberán contratar como mínimo el </a:t>
            </a:r>
            <a:r>
              <a:rPr lang="es-ES" sz="1600" b="1" dirty="0">
                <a:latin typeface="Bio Sans Light" panose="020B0406020202040204" pitchFamily="34" charset="0"/>
              </a:rPr>
              <a:t>50% de mano de obra local</a:t>
            </a:r>
            <a:r>
              <a:rPr lang="es-ES" sz="1600" dirty="0">
                <a:latin typeface="Bio Sans Light" panose="020B0406020202040204" pitchFamily="34" charset="0"/>
              </a:rPr>
              <a:t>.</a:t>
            </a:r>
          </a:p>
          <a:p>
            <a:pPr marL="285750" indent="-285750" algn="just">
              <a:buFont typeface="Wingdings" panose="05000000000000000000" pitchFamily="2" charset="2"/>
              <a:buChar char="Ø"/>
            </a:pPr>
            <a:endParaRPr lang="es-ES" sz="1600" dirty="0">
              <a:latin typeface="Bio Sans Light" panose="020B0406020202040204" pitchFamily="34" charset="0"/>
            </a:endParaRPr>
          </a:p>
          <a:p>
            <a:pPr marL="285750" indent="-285750" algn="just">
              <a:buFont typeface="Wingdings" panose="05000000000000000000" pitchFamily="2" charset="2"/>
              <a:buChar char="Ø"/>
            </a:pPr>
            <a:r>
              <a:rPr lang="es-ES" sz="1600" dirty="0">
                <a:latin typeface="Bio Sans Light" panose="020B0406020202040204" pitchFamily="34" charset="0"/>
              </a:rPr>
              <a:t>Reconocimiento de la </a:t>
            </a:r>
            <a:r>
              <a:rPr lang="es-ES" sz="1600" b="1" dirty="0">
                <a:latin typeface="Bio Sans Light" panose="020B0406020202040204" pitchFamily="34" charset="0"/>
              </a:rPr>
              <a:t>economía del Cuidado </a:t>
            </a:r>
            <a:r>
              <a:rPr lang="es-ES" sz="1600" dirty="0">
                <a:latin typeface="Bio Sans Light" panose="020B0406020202040204" pitchFamily="34" charset="0"/>
              </a:rPr>
              <a:t>no remunerado como actividad productiva en El sector rural </a:t>
            </a:r>
          </a:p>
          <a:p>
            <a:pPr algn="just"/>
            <a:endParaRPr lang="es-CO" sz="1600" dirty="0">
              <a:latin typeface="Bio Sans Light" panose="020B0406020202040204" pitchFamily="34" charset="0"/>
            </a:endParaRPr>
          </a:p>
          <a:p>
            <a:pPr marL="285750" indent="-285750" algn="just">
              <a:buFont typeface="Wingdings" panose="05000000000000000000" pitchFamily="2" charset="2"/>
              <a:buChar char="Ø"/>
            </a:pPr>
            <a:r>
              <a:rPr lang="es-ES" sz="1600" dirty="0">
                <a:latin typeface="Bio Sans Light" panose="020B0406020202040204" pitchFamily="34" charset="0"/>
              </a:rPr>
              <a:t>Las Entidades Estatales podrán celebrar directamente </a:t>
            </a:r>
            <a:r>
              <a:rPr lang="es-ES" sz="1600" b="1" dirty="0">
                <a:latin typeface="Bio Sans Light" panose="020B0406020202040204" pitchFamily="34" charset="0"/>
              </a:rPr>
              <a:t>contratos hasta por la mínima </a:t>
            </a:r>
            <a:r>
              <a:rPr lang="es-ES" sz="1600" dirty="0">
                <a:latin typeface="Bio Sans Light" panose="020B0406020202040204" pitchFamily="34" charset="0"/>
              </a:rPr>
              <a:t>cuantía con personas naturales o entidades sin ánimo de lucro que hagan parte de la </a:t>
            </a:r>
            <a:r>
              <a:rPr lang="es-ES" sz="1600" b="1" dirty="0">
                <a:latin typeface="Bio Sans Light" panose="020B0406020202040204" pitchFamily="34" charset="0"/>
              </a:rPr>
              <a:t>economía popular y comunitaria</a:t>
            </a:r>
            <a:r>
              <a:rPr lang="es-ES" sz="1600" dirty="0">
                <a:latin typeface="Bio Sans Light" panose="020B0406020202040204" pitchFamily="34" charset="0"/>
              </a:rPr>
              <a:t>.</a:t>
            </a:r>
          </a:p>
          <a:p>
            <a:pPr algn="just"/>
            <a:endParaRPr lang="es-ES" sz="1600" dirty="0">
              <a:latin typeface="Bio Sans Light" panose="020B0406020202040204" pitchFamily="34" charset="0"/>
            </a:endParaRPr>
          </a:p>
          <a:p>
            <a:pPr marL="285750" indent="-285750" algn="just">
              <a:buFont typeface="Wingdings" panose="05000000000000000000" pitchFamily="2" charset="2"/>
              <a:buChar char="Ø"/>
            </a:pPr>
            <a:r>
              <a:rPr lang="es-CO" sz="1600" dirty="0">
                <a:latin typeface="Bio Sans Light" panose="020B0406020202040204" pitchFamily="34" charset="0"/>
              </a:rPr>
              <a:t> </a:t>
            </a:r>
            <a:r>
              <a:rPr lang="es-CO" sz="1600" b="1" dirty="0">
                <a:latin typeface="Bio Sans Light" panose="020B0406020202040204" pitchFamily="34" charset="0"/>
              </a:rPr>
              <a:t>Asociaciones</a:t>
            </a:r>
            <a:r>
              <a:rPr lang="es-CO" sz="1600" dirty="0">
                <a:latin typeface="Bio Sans Light" panose="020B0406020202040204" pitchFamily="34" charset="0"/>
              </a:rPr>
              <a:t> de Iniciativa </a:t>
            </a:r>
            <a:r>
              <a:rPr lang="es-CO" sz="1600" b="1" dirty="0">
                <a:latin typeface="Bio Sans Light" panose="020B0406020202040204" pitchFamily="34" charset="0"/>
              </a:rPr>
              <a:t>Público Popular </a:t>
            </a:r>
            <a:r>
              <a:rPr lang="es-ES" sz="1600" dirty="0">
                <a:latin typeface="Bio Sans Light" panose="020B0406020202040204" pitchFamily="34" charset="0"/>
              </a:rPr>
              <a:t>para el desarrollo de proyectos de </a:t>
            </a:r>
            <a:r>
              <a:rPr lang="es-ES" sz="1600" b="1" dirty="0">
                <a:latin typeface="Bio Sans Light" panose="020B0406020202040204" pitchFamily="34" charset="0"/>
              </a:rPr>
              <a:t>infraestructura vial, educativa, medio ambiente, agrícola, pesca y pecuaria y de servicios públicos. </a:t>
            </a:r>
          </a:p>
          <a:p>
            <a:pPr marL="285750" indent="-285750" algn="just">
              <a:buFont typeface="Wingdings" panose="05000000000000000000" pitchFamily="2" charset="2"/>
              <a:buChar char="Ø"/>
            </a:pPr>
            <a:endParaRPr lang="es-ES" sz="1600" dirty="0">
              <a:latin typeface="Bio Sans Light" panose="020B0406020202040204" pitchFamily="34" charset="0"/>
            </a:endParaRPr>
          </a:p>
          <a:p>
            <a:pPr marL="285750" indent="-285750" algn="just">
              <a:buFont typeface="Wingdings" panose="05000000000000000000" pitchFamily="2" charset="2"/>
              <a:buChar char="Ø"/>
            </a:pPr>
            <a:r>
              <a:rPr lang="es-ES" sz="1600" b="1" dirty="0">
                <a:latin typeface="Bio Sans Light" panose="020B0406020202040204" pitchFamily="34" charset="0"/>
              </a:rPr>
              <a:t>Giro directo </a:t>
            </a:r>
            <a:r>
              <a:rPr lang="es-ES" sz="1600" dirty="0">
                <a:latin typeface="Bio Sans Light" panose="020B0406020202040204" pitchFamily="34" charset="0"/>
              </a:rPr>
              <a:t>del ADRES a las IPS</a:t>
            </a:r>
          </a:p>
        </p:txBody>
      </p:sp>
      <p:sp>
        <p:nvSpPr>
          <p:cNvPr id="7" name="CuadroTexto 6">
            <a:extLst>
              <a:ext uri="{FF2B5EF4-FFF2-40B4-BE49-F238E27FC236}">
                <a16:creationId xmlns:a16="http://schemas.microsoft.com/office/drawing/2014/main" id="{68E19EA4-D55B-4242-B877-FCECDF1D0C55}"/>
              </a:ext>
            </a:extLst>
          </p:cNvPr>
          <p:cNvSpPr txBox="1"/>
          <p:nvPr/>
        </p:nvSpPr>
        <p:spPr>
          <a:xfrm>
            <a:off x="4843937" y="1140742"/>
            <a:ext cx="3434207" cy="400110"/>
          </a:xfrm>
          <a:prstGeom prst="rect">
            <a:avLst/>
          </a:prstGeom>
          <a:noFill/>
        </p:spPr>
        <p:txBody>
          <a:bodyPr wrap="square" rtlCol="0">
            <a:spAutoFit/>
          </a:bodyPr>
          <a:lstStyle/>
          <a:p>
            <a:r>
              <a:rPr lang="es-ES" sz="2000" b="1" dirty="0">
                <a:solidFill>
                  <a:srgbClr val="C00000"/>
                </a:solidFill>
                <a:latin typeface="Bio Sans" panose="020B0506020202040204" pitchFamily="34" charset="0"/>
              </a:rPr>
              <a:t>ASPECTOS A DESTACAR</a:t>
            </a:r>
            <a:endParaRPr lang="es-CO" sz="2000" b="1" dirty="0">
              <a:solidFill>
                <a:srgbClr val="C00000"/>
              </a:solidFill>
              <a:latin typeface="Bio Sans" panose="020B0506020202040204" pitchFamily="34" charset="0"/>
            </a:endParaRPr>
          </a:p>
        </p:txBody>
      </p:sp>
      <p:sp>
        <p:nvSpPr>
          <p:cNvPr id="10" name="CuadroTexto 9">
            <a:extLst>
              <a:ext uri="{FF2B5EF4-FFF2-40B4-BE49-F238E27FC236}">
                <a16:creationId xmlns:a16="http://schemas.microsoft.com/office/drawing/2014/main" id="{E65E737A-2645-4B10-9ED0-DBF30E1D0498}"/>
              </a:ext>
            </a:extLst>
          </p:cNvPr>
          <p:cNvSpPr txBox="1"/>
          <p:nvPr/>
        </p:nvSpPr>
        <p:spPr>
          <a:xfrm>
            <a:off x="4843937" y="370316"/>
            <a:ext cx="2757486"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PND 2023 - 2026</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11" name="CuadroTexto 10">
            <a:extLst>
              <a:ext uri="{FF2B5EF4-FFF2-40B4-BE49-F238E27FC236}">
                <a16:creationId xmlns:a16="http://schemas.microsoft.com/office/drawing/2014/main" id="{A820B20D-07FF-4BEB-8C54-A4AA00F47608}"/>
              </a:ext>
            </a:extLst>
          </p:cNvPr>
          <p:cNvSpPr txBox="1"/>
          <p:nvPr/>
        </p:nvSpPr>
        <p:spPr>
          <a:xfrm>
            <a:off x="4338293" y="818618"/>
            <a:ext cx="3795921" cy="338554"/>
          </a:xfrm>
          <a:prstGeom prst="rect">
            <a:avLst/>
          </a:prstGeom>
          <a:noFill/>
        </p:spPr>
        <p:txBody>
          <a:bodyPr wrap="square" rtlCol="0">
            <a:spAutoFit/>
          </a:bodyPr>
          <a:lstStyle/>
          <a:p>
            <a:pPr algn="ctr"/>
            <a:r>
              <a:rPr lang="es-ES" sz="1600" dirty="0">
                <a:solidFill>
                  <a:srgbClr val="C00000"/>
                </a:solidFill>
                <a:latin typeface="Bio Sans Light" panose="020B0406020202040204" pitchFamily="34" charset="0"/>
              </a:rPr>
              <a:t>Plan Nacional de Desarrollo 2022-2026</a:t>
            </a:r>
            <a:endParaRPr lang="es-CO" sz="1600" dirty="0">
              <a:solidFill>
                <a:srgbClr val="C00000"/>
              </a:solidFill>
              <a:latin typeface="Bio Sans Light" panose="020B0406020202040204" pitchFamily="34" charset="0"/>
            </a:endParaRPr>
          </a:p>
        </p:txBody>
      </p:sp>
    </p:spTree>
    <p:extLst>
      <p:ext uri="{BB962C8B-B14F-4D97-AF65-F5344CB8AC3E}">
        <p14:creationId xmlns:p14="http://schemas.microsoft.com/office/powerpoint/2010/main" val="3735716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42C7B576-8646-F86D-CBD2-62E805A70C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54" name="Picture 6">
            <a:extLst>
              <a:ext uri="{FF2B5EF4-FFF2-40B4-BE49-F238E27FC236}">
                <a16:creationId xmlns:a16="http://schemas.microsoft.com/office/drawing/2014/main" id="{71BA74D4-7FD6-B011-3E66-41DCD198E1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6229" y="1279765"/>
            <a:ext cx="4122059" cy="4855563"/>
          </a:xfrm>
          <a:prstGeom prst="rect">
            <a:avLst/>
          </a:prstGeom>
          <a:gradFill>
            <a:gsLst>
              <a:gs pos="0">
                <a:schemeClr val="accent1">
                  <a:lumMod val="5000"/>
                  <a:lumOff val="95000"/>
                </a:schemeClr>
              </a:gs>
              <a:gs pos="49000">
                <a:schemeClr val="accent1">
                  <a:lumMod val="45000"/>
                  <a:lumOff val="55000"/>
                </a:schemeClr>
              </a:gs>
              <a:gs pos="20000">
                <a:schemeClr val="accent1">
                  <a:lumMod val="45000"/>
                  <a:lumOff val="55000"/>
                </a:schemeClr>
              </a:gs>
              <a:gs pos="22000">
                <a:schemeClr val="accent1">
                  <a:lumMod val="30000"/>
                  <a:lumOff val="70000"/>
                </a:schemeClr>
              </a:gs>
            </a:gsLst>
            <a:lin ang="5400000" scaled="1"/>
          </a:gradFill>
        </p:spPr>
      </p:pic>
      <p:sp>
        <p:nvSpPr>
          <p:cNvPr id="4" name="CuadroTexto 3">
            <a:extLst>
              <a:ext uri="{FF2B5EF4-FFF2-40B4-BE49-F238E27FC236}">
                <a16:creationId xmlns:a16="http://schemas.microsoft.com/office/drawing/2014/main" id="{775CB3AC-81B5-F6C7-7F16-010EABA67C9D}"/>
              </a:ext>
            </a:extLst>
          </p:cNvPr>
          <p:cNvSpPr txBox="1"/>
          <p:nvPr/>
        </p:nvSpPr>
        <p:spPr>
          <a:xfrm>
            <a:off x="744242" y="1279766"/>
            <a:ext cx="6099009" cy="5262979"/>
          </a:xfrm>
          <a:prstGeom prst="rect">
            <a:avLst/>
          </a:prstGeom>
          <a:noFill/>
        </p:spPr>
        <p:txBody>
          <a:bodyPr wrap="square">
            <a:spAutoFit/>
          </a:bodyPr>
          <a:lstStyle/>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Gobernanzas territoriales alrededor del agua y los bosques, restauración ecológica y economía de la biodiversidad (forestal, turismo y bioeconomía)</a:t>
            </a:r>
            <a:endParaRPr lang="es-CO"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endParaRPr lang="es-CO"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Aumento de la representatividad de la biodiversidad en el sistema de áreas protegidas</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Diseño e implementación de soluciones energéticas orientadas a la democratización de la generación de energía y mejoramiento de la infraestructura energética</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Implementación de iniciativas de hidrógeno verde</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Desarrollo de proyectos de biogás asociados a proyectos agropecuarios y aprovechamiento de residuos</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Reserva de áreas para minerales estratégicos y titulación colectiva de estas áreas</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Revitalización de los centros históricos y bienes de interés cultural para el desarrollo turístico</a:t>
            </a:r>
          </a:p>
        </p:txBody>
      </p:sp>
      <p:sp>
        <p:nvSpPr>
          <p:cNvPr id="5" name="CuadroTexto 4">
            <a:extLst>
              <a:ext uri="{FF2B5EF4-FFF2-40B4-BE49-F238E27FC236}">
                <a16:creationId xmlns:a16="http://schemas.microsoft.com/office/drawing/2014/main" id="{597C157B-AF6B-4A3C-AA1D-3004EE4DE7F0}"/>
              </a:ext>
            </a:extLst>
          </p:cNvPr>
          <p:cNvSpPr txBox="1"/>
          <p:nvPr/>
        </p:nvSpPr>
        <p:spPr>
          <a:xfrm>
            <a:off x="2225389" y="565189"/>
            <a:ext cx="7741222"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PROYECTOS ESTRATÉGICOS DE IMPACTO REGIONAL</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4091345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BB6FF7A2-BB84-321F-9835-2405F32F20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775CB3AC-81B5-F6C7-7F16-010EABA67C9D}"/>
              </a:ext>
            </a:extLst>
          </p:cNvPr>
          <p:cNvSpPr txBox="1"/>
          <p:nvPr/>
        </p:nvSpPr>
        <p:spPr>
          <a:xfrm>
            <a:off x="803236" y="1259175"/>
            <a:ext cx="6042925" cy="4339650"/>
          </a:xfrm>
          <a:prstGeom prst="rect">
            <a:avLst/>
          </a:prstGeom>
          <a:noFill/>
        </p:spPr>
        <p:txBody>
          <a:bodyPr wrap="square">
            <a:spAutoFit/>
          </a:bodyPr>
          <a:lstStyle/>
          <a:p>
            <a:pPr marL="285750" indent="-285750" algn="just">
              <a:buFont typeface="Arial" panose="020B0604020202020204" pitchFamily="34" charset="0"/>
              <a:buChar char="•"/>
            </a:pPr>
            <a:endParaRPr lang="es-ES"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Gestión integral de la altillanura y sabanas inundables de la Orinoquía</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Desarrollo de proyectos de conservación de la biodiversidad y restauración de los ecosistemas para la resiliencia climática, áreas protegidas y cuencas abastecedoras</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Iniciativas de CTeI para la transformación productiva y la solución de problemáticas sociales y ambientales</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Fortalecimiento del Programa Nacional de Casas de Justicia y Centros de Convivencia</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Plan de intervención para la lucha contra la deforestación, la minería ilegal y los delitos ambientales </a:t>
            </a:r>
          </a:p>
          <a:p>
            <a:pPr marL="285750" indent="-285750">
              <a:buFont typeface="Arial" panose="020B0604020202020204" pitchFamily="34" charset="0"/>
              <a:buChar char="•"/>
            </a:pPr>
            <a:endParaRPr lang="es-ES" dirty="0">
              <a:latin typeface="Bio Sans Light" panose="020B0406020202040204" pitchFamily="34" charset="0"/>
              <a:cs typeface="Microsoft Tai Le" panose="020B0502040204020203" pitchFamily="34" charset="0"/>
            </a:endParaRPr>
          </a:p>
        </p:txBody>
      </p:sp>
      <p:pic>
        <p:nvPicPr>
          <p:cNvPr id="6" name="Picture 6">
            <a:extLst>
              <a:ext uri="{FF2B5EF4-FFF2-40B4-BE49-F238E27FC236}">
                <a16:creationId xmlns:a16="http://schemas.microsoft.com/office/drawing/2014/main" id="{14A8DA2F-3F1C-4142-87B0-A2B65A575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163" y="1461905"/>
            <a:ext cx="4054896" cy="4471652"/>
          </a:xfrm>
          <a:prstGeom prst="rect">
            <a:avLst/>
          </a:prstGeom>
          <a:gradFill>
            <a:gsLst>
              <a:gs pos="0">
                <a:schemeClr val="accent1">
                  <a:lumMod val="5000"/>
                  <a:lumOff val="95000"/>
                </a:schemeClr>
              </a:gs>
              <a:gs pos="49000">
                <a:schemeClr val="accent1">
                  <a:lumMod val="45000"/>
                  <a:lumOff val="55000"/>
                </a:schemeClr>
              </a:gs>
              <a:gs pos="20000">
                <a:schemeClr val="accent1">
                  <a:lumMod val="45000"/>
                  <a:lumOff val="55000"/>
                </a:schemeClr>
              </a:gs>
              <a:gs pos="22000">
                <a:schemeClr val="accent1">
                  <a:lumMod val="30000"/>
                  <a:lumOff val="70000"/>
                </a:schemeClr>
              </a:gs>
            </a:gsLst>
            <a:lin ang="5400000" scaled="1"/>
          </a:gradFill>
        </p:spPr>
      </p:pic>
      <p:sp>
        <p:nvSpPr>
          <p:cNvPr id="7" name="CuadroTexto 6">
            <a:extLst>
              <a:ext uri="{FF2B5EF4-FFF2-40B4-BE49-F238E27FC236}">
                <a16:creationId xmlns:a16="http://schemas.microsoft.com/office/drawing/2014/main" id="{1EFA260C-610D-4272-871A-33FFCF40F0F0}"/>
              </a:ext>
            </a:extLst>
          </p:cNvPr>
          <p:cNvSpPr txBox="1"/>
          <p:nvPr/>
        </p:nvSpPr>
        <p:spPr>
          <a:xfrm>
            <a:off x="2225389" y="464847"/>
            <a:ext cx="7741222"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PROYECTOS ESTRATÉGICOS DE IMPACTO REGIONAL</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305781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exto&#10;&#10;Descripción generada automáticamente con confianza media">
            <a:extLst>
              <a:ext uri="{FF2B5EF4-FFF2-40B4-BE49-F238E27FC236}">
                <a16:creationId xmlns:a16="http://schemas.microsoft.com/office/drawing/2014/main" id="{C6CA09D7-5D1C-34F8-5F0E-D38DC81510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DDC6E5B7-A746-409B-8049-3C4617090511}"/>
              </a:ext>
            </a:extLst>
          </p:cNvPr>
          <p:cNvSpPr txBox="1"/>
          <p:nvPr/>
        </p:nvSpPr>
        <p:spPr>
          <a:xfrm>
            <a:off x="2225389" y="638999"/>
            <a:ext cx="7741222"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PROYECTOS ESTRATÉGICOS DE IMPACTO REGIONAL</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pic>
        <p:nvPicPr>
          <p:cNvPr id="7" name="Picture 6">
            <a:extLst>
              <a:ext uri="{FF2B5EF4-FFF2-40B4-BE49-F238E27FC236}">
                <a16:creationId xmlns:a16="http://schemas.microsoft.com/office/drawing/2014/main" id="{71C14B65-C922-40AE-94AC-1A36ED246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366" y="1468119"/>
            <a:ext cx="4054896" cy="4404039"/>
          </a:xfrm>
          <a:prstGeom prst="rect">
            <a:avLst/>
          </a:prstGeom>
          <a:gradFill>
            <a:gsLst>
              <a:gs pos="0">
                <a:schemeClr val="accent1">
                  <a:lumMod val="5000"/>
                  <a:lumOff val="95000"/>
                </a:schemeClr>
              </a:gs>
              <a:gs pos="49000">
                <a:schemeClr val="accent1">
                  <a:lumMod val="45000"/>
                  <a:lumOff val="55000"/>
                </a:schemeClr>
              </a:gs>
              <a:gs pos="20000">
                <a:schemeClr val="accent1">
                  <a:lumMod val="45000"/>
                  <a:lumOff val="55000"/>
                </a:schemeClr>
              </a:gs>
              <a:gs pos="22000">
                <a:schemeClr val="accent1">
                  <a:lumMod val="30000"/>
                  <a:lumOff val="70000"/>
                </a:schemeClr>
              </a:gs>
            </a:gsLst>
            <a:lin ang="5400000" scaled="1"/>
          </a:gradFill>
        </p:spPr>
      </p:pic>
      <p:sp>
        <p:nvSpPr>
          <p:cNvPr id="3" name="CuadroTexto 2">
            <a:extLst>
              <a:ext uri="{FF2B5EF4-FFF2-40B4-BE49-F238E27FC236}">
                <a16:creationId xmlns:a16="http://schemas.microsoft.com/office/drawing/2014/main" id="{4295FF9A-0C12-8A90-4034-E6223200291E}"/>
              </a:ext>
            </a:extLst>
          </p:cNvPr>
          <p:cNvSpPr txBox="1"/>
          <p:nvPr/>
        </p:nvSpPr>
        <p:spPr>
          <a:xfrm>
            <a:off x="787806" y="1624841"/>
            <a:ext cx="6098240" cy="3785652"/>
          </a:xfrm>
          <a:prstGeom prst="rect">
            <a:avLst/>
          </a:prstGeom>
          <a:noFill/>
        </p:spPr>
        <p:txBody>
          <a:bodyPr wrap="square">
            <a:spAutoFit/>
          </a:bodyPr>
          <a:lstStyle/>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Terminación construcción del Corredor vial Vado Hondo – </a:t>
            </a:r>
            <a:r>
              <a:rPr lang="es-ES" sz="1600" dirty="0" err="1">
                <a:latin typeface="Bio Sans Light" panose="020B0406020202040204" pitchFamily="34" charset="0"/>
                <a:cs typeface="Microsoft Tai Le" panose="020B0502040204020203" pitchFamily="34" charset="0"/>
              </a:rPr>
              <a:t>Labranzagrande</a:t>
            </a:r>
            <a:r>
              <a:rPr lang="es-ES" sz="1600" dirty="0">
                <a:latin typeface="Bio Sans Light" panose="020B0406020202040204" pitchFamily="34" charset="0"/>
                <a:cs typeface="Microsoft Tai Le" panose="020B0502040204020203" pitchFamily="34" charset="0"/>
              </a:rPr>
              <a:t> – Yopal</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Terminación de la Conectividad Arauca – Casanare</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Construcción de las redes acueducto, alcantarillado sanitario y Región pluvial, eléctricas, gas, voz y datos, en la Ciudadela Universitaria de Casanare y Granja Agropecuaria el Remanso de </a:t>
            </a:r>
            <a:r>
              <a:rPr lang="es-ES" sz="1600" dirty="0" err="1">
                <a:latin typeface="Bio Sans Light" panose="020B0406020202040204" pitchFamily="34" charset="0"/>
                <a:cs typeface="Microsoft Tai Le" panose="020B0502040204020203" pitchFamily="34" charset="0"/>
              </a:rPr>
              <a:t>Unitrópico</a:t>
            </a:r>
            <a:r>
              <a:rPr lang="es-ES" sz="1600" dirty="0">
                <a:latin typeface="Bio Sans Light" panose="020B0406020202040204" pitchFamily="34" charset="0"/>
                <a:cs typeface="Microsoft Tai Le" panose="020B0502040204020203" pitchFamily="34" charset="0"/>
              </a:rPr>
              <a:t>.</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Adecuación de infraestructura y autorización de operación internacional del Aeropuerto el Yopal (EYP) también denominado Aeropuerto el Alcaraván, esto con el fin de ser un aeropuerto alterno del Aeropuerto Internacional el Dorado Luis Carlos Galán Sarmiento</a:t>
            </a:r>
          </a:p>
        </p:txBody>
      </p:sp>
    </p:spTree>
    <p:extLst>
      <p:ext uri="{BB962C8B-B14F-4D97-AF65-F5344CB8AC3E}">
        <p14:creationId xmlns:p14="http://schemas.microsoft.com/office/powerpoint/2010/main" val="3099260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3245DD47-ECF2-C3DE-D106-458470B02D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775CB3AC-81B5-F6C7-7F16-010EABA67C9D}"/>
              </a:ext>
            </a:extLst>
          </p:cNvPr>
          <p:cNvSpPr txBox="1"/>
          <p:nvPr/>
        </p:nvSpPr>
        <p:spPr>
          <a:xfrm>
            <a:off x="652535" y="1161713"/>
            <a:ext cx="6008411" cy="4647426"/>
          </a:xfrm>
          <a:prstGeom prst="rect">
            <a:avLst/>
          </a:prstGeom>
          <a:noFill/>
        </p:spPr>
        <p:txBody>
          <a:bodyPr wrap="square">
            <a:spAutoFit/>
          </a:bodyPr>
          <a:lstStyle/>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Centro de suministro de combustible de aeronaves, nodo de interconexión de vuelos para los Llanos Orientales, la Amazonía y otros destinos del país, el exterior y/o aeropuerto internacional de carga y/o transporte</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Banco de maquinaria amarilla para pavimentación de red terciaria</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Mejoramiento de la vía del Cusiana</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Construcción de viveros debidamente certificados para la producción de semilla en los cultivos de plátano, cacao, café y cítricos</a:t>
            </a:r>
          </a:p>
          <a:p>
            <a:pPr marL="285750" indent="-285750" algn="just">
              <a:buFont typeface="Arial" panose="020B0604020202020204" pitchFamily="34" charset="0"/>
              <a:buChar char="•"/>
            </a:pPr>
            <a:endParaRPr lang="es-ES" sz="1600" dirty="0">
              <a:latin typeface="Bio Sans Light" panose="020B0406020202040204" pitchFamily="34" charset="0"/>
              <a:cs typeface="Microsoft Tai Le" panose="020B0502040204020203" pitchFamily="34" charset="0"/>
            </a:endParaRPr>
          </a:p>
          <a:p>
            <a:pPr marL="285750" indent="-285750" algn="just">
              <a:buFont typeface="Arial" panose="020B0604020202020204" pitchFamily="34" charset="0"/>
              <a:buChar char="•"/>
            </a:pPr>
            <a:r>
              <a:rPr lang="es-ES" sz="1600" dirty="0">
                <a:latin typeface="Bio Sans Light" panose="020B0406020202040204" pitchFamily="34" charset="0"/>
                <a:cs typeface="Microsoft Tai Le" panose="020B0502040204020203" pitchFamily="34" charset="0"/>
              </a:rPr>
              <a:t>Implementación de sistemas individuales para el mejoramiento de la calidad de agua en zonas rurales dispersa</a:t>
            </a:r>
          </a:p>
        </p:txBody>
      </p:sp>
      <p:pic>
        <p:nvPicPr>
          <p:cNvPr id="6" name="Picture 6">
            <a:extLst>
              <a:ext uri="{FF2B5EF4-FFF2-40B4-BE49-F238E27FC236}">
                <a16:creationId xmlns:a16="http://schemas.microsoft.com/office/drawing/2014/main" id="{4F2D4236-4FAD-413F-81DB-E9DA90B74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9622" y="1428688"/>
            <a:ext cx="4187632" cy="4725616"/>
          </a:xfrm>
          <a:prstGeom prst="rect">
            <a:avLst/>
          </a:prstGeom>
          <a:gradFill>
            <a:gsLst>
              <a:gs pos="0">
                <a:schemeClr val="accent1">
                  <a:lumMod val="5000"/>
                  <a:lumOff val="95000"/>
                </a:schemeClr>
              </a:gs>
              <a:gs pos="49000">
                <a:schemeClr val="accent1">
                  <a:lumMod val="45000"/>
                  <a:lumOff val="55000"/>
                </a:schemeClr>
              </a:gs>
              <a:gs pos="20000">
                <a:schemeClr val="accent1">
                  <a:lumMod val="45000"/>
                  <a:lumOff val="55000"/>
                </a:schemeClr>
              </a:gs>
              <a:gs pos="22000">
                <a:schemeClr val="accent1">
                  <a:lumMod val="30000"/>
                  <a:lumOff val="70000"/>
                </a:schemeClr>
              </a:gs>
            </a:gsLst>
            <a:lin ang="5400000" scaled="1"/>
          </a:gradFill>
        </p:spPr>
      </p:pic>
      <p:sp>
        <p:nvSpPr>
          <p:cNvPr id="7" name="CuadroTexto 6">
            <a:extLst>
              <a:ext uri="{FF2B5EF4-FFF2-40B4-BE49-F238E27FC236}">
                <a16:creationId xmlns:a16="http://schemas.microsoft.com/office/drawing/2014/main" id="{58997E8D-7A72-4C5F-8047-E3EDCD226D5A}"/>
              </a:ext>
            </a:extLst>
          </p:cNvPr>
          <p:cNvSpPr txBox="1"/>
          <p:nvPr/>
        </p:nvSpPr>
        <p:spPr>
          <a:xfrm>
            <a:off x="2225389" y="703696"/>
            <a:ext cx="7741222"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PROYECTOS ESTRATÉGICOS DE IMPACTO REGIONAL</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1437193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9427E7D9-A9C2-7460-BFAE-D9BC39B0BE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Tabla 3">
            <a:extLst>
              <a:ext uri="{FF2B5EF4-FFF2-40B4-BE49-F238E27FC236}">
                <a16:creationId xmlns:a16="http://schemas.microsoft.com/office/drawing/2014/main" id="{B2E0B874-1BDB-5E9A-15EB-7678F865DE52}"/>
              </a:ext>
            </a:extLst>
          </p:cNvPr>
          <p:cNvGraphicFramePr>
            <a:graphicFrameLocks noGrp="1"/>
          </p:cNvGraphicFramePr>
          <p:nvPr>
            <p:extLst>
              <p:ext uri="{D42A27DB-BD31-4B8C-83A1-F6EECF244321}">
                <p14:modId xmlns:p14="http://schemas.microsoft.com/office/powerpoint/2010/main" val="3599200418"/>
              </p:ext>
            </p:extLst>
          </p:nvPr>
        </p:nvGraphicFramePr>
        <p:xfrm>
          <a:off x="1670748" y="1618218"/>
          <a:ext cx="9665581" cy="4277401"/>
        </p:xfrm>
        <a:graphic>
          <a:graphicData uri="http://schemas.openxmlformats.org/drawingml/2006/table">
            <a:tbl>
              <a:tblPr>
                <a:tableStyleId>{74C1A8A3-306A-4EB7-A6B1-4F7E0EB9C5D6}</a:tableStyleId>
              </a:tblPr>
              <a:tblGrid>
                <a:gridCol w="1661224">
                  <a:extLst>
                    <a:ext uri="{9D8B030D-6E8A-4147-A177-3AD203B41FA5}">
                      <a16:colId xmlns:a16="http://schemas.microsoft.com/office/drawing/2014/main" val="3573210551"/>
                    </a:ext>
                  </a:extLst>
                </a:gridCol>
                <a:gridCol w="8004357">
                  <a:extLst>
                    <a:ext uri="{9D8B030D-6E8A-4147-A177-3AD203B41FA5}">
                      <a16:colId xmlns:a16="http://schemas.microsoft.com/office/drawing/2014/main" val="2223452230"/>
                    </a:ext>
                  </a:extLst>
                </a:gridCol>
              </a:tblGrid>
              <a:tr h="445665">
                <a:tc>
                  <a:txBody>
                    <a:bodyPr/>
                    <a:lstStyle/>
                    <a:p>
                      <a:pPr algn="ctr" fontAlgn="ctr"/>
                      <a:r>
                        <a:rPr lang="es-CO" sz="1600" b="1" u="none" strike="noStrike" dirty="0">
                          <a:solidFill>
                            <a:schemeClr val="tx1">
                              <a:lumMod val="95000"/>
                              <a:lumOff val="5000"/>
                            </a:schemeClr>
                          </a:solidFill>
                          <a:effectLst/>
                          <a:latin typeface="Bio Sans" panose="020B0506020202040204" pitchFamily="34" charset="0"/>
                          <a:cs typeface="Microsoft Tai Le" panose="020B0502040204020203" pitchFamily="34" charset="0"/>
                        </a:rPr>
                        <a:t>Sector</a:t>
                      </a:r>
                      <a:endParaRPr lang="es-CO" sz="1600" b="1" i="0" u="none" strike="noStrike" dirty="0">
                        <a:solidFill>
                          <a:schemeClr val="tx1">
                            <a:lumMod val="95000"/>
                            <a:lumOff val="5000"/>
                          </a:schemeClr>
                        </a:solidFill>
                        <a:effectLst/>
                        <a:latin typeface="Bio Sans" panose="020B0506020202040204" pitchFamily="34" charset="0"/>
                        <a:cs typeface="Microsoft Tai Le" panose="020B0502040204020203" pitchFamily="34" charset="0"/>
                      </a:endParaRPr>
                    </a:p>
                  </a:txBody>
                  <a:tcPr marL="7770" marR="7770" marT="7770" marB="0" anchor="ctr">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ctr"/>
                      <a:r>
                        <a:rPr lang="es-ES" sz="1600" b="1" u="none" strike="noStrike" dirty="0">
                          <a:solidFill>
                            <a:schemeClr val="tx1">
                              <a:lumMod val="95000"/>
                              <a:lumOff val="5000"/>
                            </a:schemeClr>
                          </a:solidFill>
                          <a:effectLst/>
                          <a:latin typeface="Bio Sans" panose="020B0506020202040204" pitchFamily="34" charset="0"/>
                          <a:cs typeface="Microsoft Tai Le" panose="020B0502040204020203" pitchFamily="34" charset="0"/>
                        </a:rPr>
                        <a:t>Proyectos PND 2022 - 2026 para Casanare</a:t>
                      </a:r>
                      <a:endParaRPr lang="es-ES" sz="1600" b="1" i="0" u="none" strike="noStrike" dirty="0">
                        <a:solidFill>
                          <a:schemeClr val="tx1">
                            <a:lumMod val="95000"/>
                            <a:lumOff val="5000"/>
                          </a:schemeClr>
                        </a:solidFill>
                        <a:effectLst/>
                        <a:latin typeface="Bio Sans" panose="020B0506020202040204" pitchFamily="34" charset="0"/>
                        <a:cs typeface="Microsoft Tai Le" panose="020B0502040204020203" pitchFamily="34" charset="0"/>
                      </a:endParaRPr>
                    </a:p>
                  </a:txBody>
                  <a:tcPr marL="7770" marR="7770" marT="7770" marB="0" anchor="ctr">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779940924"/>
                  </a:ext>
                </a:extLst>
              </a:tr>
              <a:tr h="583843">
                <a:tc>
                  <a:txBody>
                    <a:bodyPr/>
                    <a:lstStyle/>
                    <a:p>
                      <a:pPr algn="ctr" fontAlgn="ctr"/>
                      <a:r>
                        <a:rPr lang="es-CO" sz="1800" b="1" u="none" strike="noStrike" dirty="0">
                          <a:effectLst/>
                          <a:latin typeface="Bio Sans" panose="020B0506020202040204" pitchFamily="34" charset="0"/>
                          <a:cs typeface="Microsoft Tai Le" panose="020B0502040204020203" pitchFamily="34" charset="0"/>
                        </a:rPr>
                        <a:t>Convivencia</a:t>
                      </a:r>
                      <a:endParaRPr lang="es-CO" sz="1800" b="1" i="0" u="none" strike="noStrike" dirty="0">
                        <a:solidFill>
                          <a:srgbClr val="000000"/>
                        </a:solidFill>
                        <a:effectLst/>
                        <a:latin typeface="Bio Sans" panose="020B05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ES" sz="1600" u="none" strike="noStrike" dirty="0">
                          <a:effectLst/>
                          <a:latin typeface="Bio Sans Light" panose="020B0406020202040204" pitchFamily="34" charset="0"/>
                          <a:cs typeface="Microsoft Tai Le" panose="020B0502040204020203" pitchFamily="34" charset="0"/>
                        </a:rPr>
                        <a:t>Casas de justicia y Centros de Convivencia dignos en el territorio. Fortalecimiento del Programa Nacional de Casas de Justicia y Centros de Convivencia</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3783488"/>
                  </a:ext>
                </a:extLst>
              </a:tr>
              <a:tr h="763289">
                <a:tc>
                  <a:txBody>
                    <a:bodyPr/>
                    <a:lstStyle/>
                    <a:p>
                      <a:pPr algn="ctr" fontAlgn="ctr"/>
                      <a:r>
                        <a:rPr lang="es-CO" sz="1800" b="1" u="none" strike="noStrike" dirty="0">
                          <a:effectLst/>
                          <a:latin typeface="Bio Sans" panose="020B0506020202040204" pitchFamily="34" charset="0"/>
                          <a:cs typeface="Microsoft Tai Le" panose="020B0502040204020203" pitchFamily="34" charset="0"/>
                        </a:rPr>
                        <a:t>Cultura</a:t>
                      </a:r>
                      <a:endParaRPr lang="es-CO" sz="1800" b="1" i="0" u="none" strike="noStrike" dirty="0">
                        <a:solidFill>
                          <a:srgbClr val="000000"/>
                        </a:solidFill>
                        <a:effectLst/>
                        <a:latin typeface="Bio Sans" panose="020B05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ES" sz="1600" u="none" strike="noStrike" dirty="0">
                          <a:effectLst/>
                          <a:latin typeface="Bio Sans Light" panose="020B0406020202040204" pitchFamily="34" charset="0"/>
                          <a:cs typeface="Microsoft Tai Le" panose="020B0502040204020203" pitchFamily="34" charset="0"/>
                        </a:rPr>
                        <a:t>Implementación del Plan Decenal de Lenguas Nativas en Colombia</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4163164"/>
                  </a:ext>
                </a:extLst>
              </a:tr>
              <a:tr h="447565">
                <a:tc>
                  <a:txBody>
                    <a:bodyPr/>
                    <a:lstStyle/>
                    <a:p>
                      <a:pPr algn="ctr" fontAlgn="ctr"/>
                      <a:r>
                        <a:rPr lang="es-CO" sz="1800" b="1" u="none" strike="noStrike" dirty="0">
                          <a:effectLst/>
                          <a:latin typeface="Bio Sans" panose="020B0506020202040204" pitchFamily="34" charset="0"/>
                          <a:cs typeface="Microsoft Tai Le" panose="020B0502040204020203" pitchFamily="34" charset="0"/>
                        </a:rPr>
                        <a:t>Cultura</a:t>
                      </a:r>
                      <a:endParaRPr lang="es-CO" sz="1800" b="1" i="0" u="none" strike="noStrike" dirty="0">
                        <a:solidFill>
                          <a:srgbClr val="000000"/>
                        </a:solidFill>
                        <a:effectLst/>
                        <a:latin typeface="Bio Sans" panose="020B05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ES" sz="1600" u="none" strike="noStrike" dirty="0">
                          <a:effectLst/>
                          <a:latin typeface="Bio Sans Light" panose="020B0406020202040204" pitchFamily="34" charset="0"/>
                          <a:cs typeface="Microsoft Tai Le" panose="020B0502040204020203" pitchFamily="34" charset="0"/>
                        </a:rPr>
                        <a:t>Revitalización de los centros históricos y bienes de interés cultural, para vincularlos al desarrollo turístico y a la memoria colectiva e histórica</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205968"/>
                  </a:ext>
                </a:extLst>
              </a:tr>
              <a:tr h="1085289">
                <a:tc>
                  <a:txBody>
                    <a:bodyPr/>
                    <a:lstStyle/>
                    <a:p>
                      <a:pPr algn="ctr" fontAlgn="ctr"/>
                      <a:r>
                        <a:rPr lang="es-CO" sz="1800" b="1" u="none" strike="noStrike" dirty="0">
                          <a:effectLst/>
                          <a:latin typeface="Bio Sans" panose="020B0506020202040204" pitchFamily="34" charset="0"/>
                          <a:cs typeface="Microsoft Tai Le" panose="020B0502040204020203" pitchFamily="34" charset="0"/>
                        </a:rPr>
                        <a:t>Cultura</a:t>
                      </a:r>
                      <a:endParaRPr lang="es-CO" sz="1800" b="1" i="0" u="none" strike="noStrike" dirty="0">
                        <a:solidFill>
                          <a:srgbClr val="000000"/>
                        </a:solidFill>
                        <a:effectLst/>
                        <a:latin typeface="Bio Sans" panose="020B05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ES" sz="1600" u="none" strike="noStrike" dirty="0">
                          <a:effectLst/>
                          <a:latin typeface="Bio Sans Light" panose="020B0406020202040204" pitchFamily="34" charset="0"/>
                          <a:cs typeface="Microsoft Tai Le" panose="020B0502040204020203" pitchFamily="34" charset="0"/>
                        </a:rPr>
                        <a:t>Apoyo a la recuperación de la memoria histórica y a los lugares emblemáticos de la historia del departamento a través de los vigías del patrimonio puestas en escena de manera itinerante a través del arte y cultura que memorice todos los tiempos de Casanare</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7185241"/>
                  </a:ext>
                </a:extLst>
              </a:tr>
              <a:tr h="903865">
                <a:tc>
                  <a:txBody>
                    <a:bodyPr/>
                    <a:lstStyle/>
                    <a:p>
                      <a:pPr algn="ctr" fontAlgn="ctr"/>
                      <a:r>
                        <a:rPr lang="es-CO" sz="1800" b="1" u="none" strike="noStrike" dirty="0">
                          <a:effectLst/>
                          <a:latin typeface="Bio Sans" panose="020B0506020202040204" pitchFamily="34" charset="0"/>
                          <a:cs typeface="Microsoft Tai Le" panose="020B0502040204020203" pitchFamily="34" charset="0"/>
                        </a:rPr>
                        <a:t>Educación</a:t>
                      </a:r>
                      <a:endParaRPr lang="es-CO" sz="1800" b="1" i="0" u="none" strike="noStrike" dirty="0">
                        <a:solidFill>
                          <a:srgbClr val="000000"/>
                        </a:solidFill>
                        <a:effectLst/>
                        <a:latin typeface="Bio Sans" panose="020B05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s-ES" sz="1600" u="none" strike="noStrike" dirty="0">
                          <a:effectLst/>
                          <a:latin typeface="Bio Sans Light" panose="020B0406020202040204" pitchFamily="34" charset="0"/>
                          <a:cs typeface="Microsoft Tai Le" panose="020B0502040204020203" pitchFamily="34" charset="0"/>
                        </a:rPr>
                        <a:t>Construcción de Universidad Pública y Sede del SENA</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3791783"/>
                  </a:ext>
                </a:extLst>
              </a:tr>
            </a:tbl>
          </a:graphicData>
        </a:graphic>
      </p:graphicFrame>
      <p:sp>
        <p:nvSpPr>
          <p:cNvPr id="6" name="CuadroTexto 5">
            <a:extLst>
              <a:ext uri="{FF2B5EF4-FFF2-40B4-BE49-F238E27FC236}">
                <a16:creationId xmlns:a16="http://schemas.microsoft.com/office/drawing/2014/main" id="{1E77D7C3-5E41-45A2-8F7F-91DA44AB7F16}"/>
              </a:ext>
            </a:extLst>
          </p:cNvPr>
          <p:cNvSpPr txBox="1"/>
          <p:nvPr/>
        </p:nvSpPr>
        <p:spPr>
          <a:xfrm>
            <a:off x="5124795" y="609054"/>
            <a:ext cx="2757486"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PND 2023 - 2026</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8" name="CuadroTexto 7">
            <a:extLst>
              <a:ext uri="{FF2B5EF4-FFF2-40B4-BE49-F238E27FC236}">
                <a16:creationId xmlns:a16="http://schemas.microsoft.com/office/drawing/2014/main" id="{B361FA1C-F819-4ED7-84AB-54676F15D83A}"/>
              </a:ext>
            </a:extLst>
          </p:cNvPr>
          <p:cNvSpPr txBox="1"/>
          <p:nvPr/>
        </p:nvSpPr>
        <p:spPr>
          <a:xfrm>
            <a:off x="3495369" y="1090244"/>
            <a:ext cx="5515896" cy="400110"/>
          </a:xfrm>
          <a:prstGeom prst="rect">
            <a:avLst/>
          </a:prstGeom>
          <a:noFill/>
        </p:spPr>
        <p:txBody>
          <a:bodyPr wrap="square" rtlCol="0">
            <a:spAutoFit/>
          </a:bodyPr>
          <a:lstStyle/>
          <a:p>
            <a:pPr algn="ctr"/>
            <a:r>
              <a:rPr lang="es-ES" sz="2000" dirty="0">
                <a:solidFill>
                  <a:srgbClr val="C00000"/>
                </a:solidFill>
                <a:latin typeface="Bio Sans Light" panose="020B0406020202040204" pitchFamily="34" charset="0"/>
              </a:rPr>
              <a:t>Plan Nacional de Desarrollo 2022-2026</a:t>
            </a:r>
            <a:endParaRPr lang="es-CO" sz="2000" dirty="0">
              <a:solidFill>
                <a:srgbClr val="C00000"/>
              </a:solidFill>
              <a:latin typeface="Bio Sans Light" panose="020B0406020202040204" pitchFamily="34" charset="0"/>
            </a:endParaRPr>
          </a:p>
        </p:txBody>
      </p:sp>
    </p:spTree>
    <p:extLst>
      <p:ext uri="{BB962C8B-B14F-4D97-AF65-F5344CB8AC3E}">
        <p14:creationId xmlns:p14="http://schemas.microsoft.com/office/powerpoint/2010/main" val="3761183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3D5D2047-7307-DDA5-5563-D04B1D5577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7" name="Tabla 6">
            <a:extLst>
              <a:ext uri="{FF2B5EF4-FFF2-40B4-BE49-F238E27FC236}">
                <a16:creationId xmlns:a16="http://schemas.microsoft.com/office/drawing/2014/main" id="{D3087FFB-D2C5-4DEC-942C-E99271B61DA5}"/>
              </a:ext>
            </a:extLst>
          </p:cNvPr>
          <p:cNvGraphicFramePr>
            <a:graphicFrameLocks noGrp="1"/>
          </p:cNvGraphicFramePr>
          <p:nvPr>
            <p:extLst>
              <p:ext uri="{D42A27DB-BD31-4B8C-83A1-F6EECF244321}">
                <p14:modId xmlns:p14="http://schemas.microsoft.com/office/powerpoint/2010/main" val="3241275403"/>
              </p:ext>
            </p:extLst>
          </p:nvPr>
        </p:nvGraphicFramePr>
        <p:xfrm>
          <a:off x="1252025" y="1073938"/>
          <a:ext cx="10142806" cy="5175656"/>
        </p:xfrm>
        <a:graphic>
          <a:graphicData uri="http://schemas.openxmlformats.org/drawingml/2006/table">
            <a:tbl>
              <a:tblPr>
                <a:tableStyleId>{5C22544A-7EE6-4342-B048-85BDC9FD1C3A}</a:tableStyleId>
              </a:tblPr>
              <a:tblGrid>
                <a:gridCol w="2796364">
                  <a:extLst>
                    <a:ext uri="{9D8B030D-6E8A-4147-A177-3AD203B41FA5}">
                      <a16:colId xmlns:a16="http://schemas.microsoft.com/office/drawing/2014/main" val="3573210551"/>
                    </a:ext>
                  </a:extLst>
                </a:gridCol>
                <a:gridCol w="7346442">
                  <a:extLst>
                    <a:ext uri="{9D8B030D-6E8A-4147-A177-3AD203B41FA5}">
                      <a16:colId xmlns:a16="http://schemas.microsoft.com/office/drawing/2014/main" val="2223452230"/>
                    </a:ext>
                  </a:extLst>
                </a:gridCol>
              </a:tblGrid>
              <a:tr h="684008">
                <a:tc>
                  <a:txBody>
                    <a:bodyPr/>
                    <a:lstStyle/>
                    <a:p>
                      <a:pPr algn="ctr" fontAlgn="ctr"/>
                      <a:r>
                        <a:rPr lang="es-CO" sz="1800" b="1" u="none" strike="noStrike" dirty="0">
                          <a:solidFill>
                            <a:schemeClr val="tx1">
                              <a:lumMod val="95000"/>
                              <a:lumOff val="5000"/>
                            </a:schemeClr>
                          </a:solidFill>
                          <a:effectLst/>
                          <a:latin typeface="Bio Sans" panose="020B0506020202040204" pitchFamily="34" charset="0"/>
                          <a:cs typeface="Microsoft Tai Le" panose="020B0502040204020203" pitchFamily="34" charset="0"/>
                        </a:rPr>
                        <a:t>Sector</a:t>
                      </a:r>
                      <a:endParaRPr lang="es-CO" sz="1800" b="1" i="0" u="none" strike="noStrike" dirty="0">
                        <a:solidFill>
                          <a:schemeClr val="tx1">
                            <a:lumMod val="95000"/>
                            <a:lumOff val="5000"/>
                          </a:schemeClr>
                        </a:solidFill>
                        <a:effectLst/>
                        <a:latin typeface="Bio Sans" panose="020B05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ctr"/>
                      <a:r>
                        <a:rPr lang="es-ES" sz="1800" b="1" u="none" strike="noStrike" dirty="0">
                          <a:solidFill>
                            <a:schemeClr val="tx1">
                              <a:lumMod val="95000"/>
                              <a:lumOff val="5000"/>
                            </a:schemeClr>
                          </a:solidFill>
                          <a:effectLst/>
                          <a:latin typeface="Bio Sans" panose="020B0506020202040204" pitchFamily="34" charset="0"/>
                          <a:cs typeface="Microsoft Tai Le" panose="020B0502040204020203" pitchFamily="34" charset="0"/>
                        </a:rPr>
                        <a:t>Proyectos PND 2022 - 2026 para Casanare</a:t>
                      </a:r>
                      <a:endParaRPr lang="es-ES" sz="1800" b="1" i="0" u="none" strike="noStrike" dirty="0">
                        <a:solidFill>
                          <a:schemeClr val="tx1">
                            <a:lumMod val="95000"/>
                            <a:lumOff val="5000"/>
                          </a:schemeClr>
                        </a:solidFill>
                        <a:effectLst/>
                        <a:latin typeface="Bio Sans" panose="020B05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779940924"/>
                  </a:ext>
                </a:extLst>
              </a:tr>
              <a:tr h="544083">
                <a:tc>
                  <a:txBody>
                    <a:bodyPr/>
                    <a:lstStyle/>
                    <a:p>
                      <a:pPr algn="ctr" fontAlgn="ctr"/>
                      <a:r>
                        <a:rPr lang="es-CO" sz="1600" b="0" u="none" strike="noStrike" dirty="0">
                          <a:effectLst/>
                          <a:latin typeface="Bio Sans Light" panose="020B0406020202040204" pitchFamily="34" charset="0"/>
                          <a:cs typeface="Microsoft Tai Le" panose="020B0502040204020203" pitchFamily="34" charset="0"/>
                        </a:rPr>
                        <a:t>Medio ambiente</a:t>
                      </a:r>
                      <a:endParaRPr lang="es-CO"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ES" sz="1600" b="0" u="none" strike="noStrike" dirty="0">
                          <a:effectLst/>
                          <a:latin typeface="Bio Sans Light" panose="020B0406020202040204" pitchFamily="34" charset="0"/>
                          <a:cs typeface="Microsoft Tai Le" panose="020B0502040204020203" pitchFamily="34" charset="0"/>
                        </a:rPr>
                        <a:t>Aumento de la representatividad de la biodiversidad en el sistema de áreas protegidas </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8561609"/>
                  </a:ext>
                </a:extLst>
              </a:tr>
              <a:tr h="526823">
                <a:tc>
                  <a:txBody>
                    <a:bodyPr/>
                    <a:lstStyle/>
                    <a:p>
                      <a:pPr algn="ctr" fontAlgn="ctr"/>
                      <a:r>
                        <a:rPr lang="es-CO" sz="1600" b="0" u="none" strike="noStrike">
                          <a:effectLst/>
                          <a:latin typeface="Bio Sans Light" panose="020B0406020202040204" pitchFamily="34" charset="0"/>
                          <a:cs typeface="Microsoft Tai Le" panose="020B0502040204020203" pitchFamily="34" charset="0"/>
                        </a:rPr>
                        <a:t>Medio ambiente</a:t>
                      </a:r>
                      <a:endParaRPr lang="es-CO" sz="1600" b="0" i="0" u="none" strike="noStrike">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ES" sz="1600" b="0" u="none" strike="noStrike" dirty="0">
                          <a:effectLst/>
                          <a:latin typeface="Bio Sans Light" panose="020B0406020202040204" pitchFamily="34" charset="0"/>
                          <a:cs typeface="Microsoft Tai Le" panose="020B0502040204020203" pitchFamily="34" charset="0"/>
                        </a:rPr>
                        <a:t>Gestión integral de la altillanura y sabanas inundables de la Orinoquía</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6406193"/>
                  </a:ext>
                </a:extLst>
              </a:tr>
              <a:tr h="790235">
                <a:tc>
                  <a:txBody>
                    <a:bodyPr/>
                    <a:lstStyle/>
                    <a:p>
                      <a:pPr algn="ctr" fontAlgn="ctr"/>
                      <a:r>
                        <a:rPr lang="es-CO" sz="1600" b="0" u="none" strike="noStrike">
                          <a:effectLst/>
                          <a:latin typeface="Bio Sans Light" panose="020B0406020202040204" pitchFamily="34" charset="0"/>
                          <a:cs typeface="Microsoft Tai Le" panose="020B0502040204020203" pitchFamily="34" charset="0"/>
                        </a:rPr>
                        <a:t>Medio ambiente</a:t>
                      </a:r>
                      <a:endParaRPr lang="es-CO" sz="1600" b="0" i="0" u="none" strike="noStrike">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ES" sz="1600" b="0" u="none" strike="noStrike" dirty="0">
                          <a:effectLst/>
                          <a:latin typeface="Bio Sans Light" panose="020B0406020202040204" pitchFamily="34" charset="0"/>
                          <a:cs typeface="Microsoft Tai Le" panose="020B0502040204020203" pitchFamily="34" charset="0"/>
                        </a:rPr>
                        <a:t>Gobernanzas territoriales alrededor del agua y los bosques, restauración ecológica y economía de la biodiversidad (forestal, turismo y bioeconomía)</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7110998"/>
                  </a:ext>
                </a:extLst>
              </a:tr>
              <a:tr h="317604">
                <a:tc>
                  <a:txBody>
                    <a:bodyPr/>
                    <a:lstStyle/>
                    <a:p>
                      <a:pPr algn="ctr" fontAlgn="ctr"/>
                      <a:r>
                        <a:rPr lang="es-CO" sz="1600" b="0" u="none" strike="noStrike">
                          <a:effectLst/>
                          <a:latin typeface="Bio Sans Light" panose="020B0406020202040204" pitchFamily="34" charset="0"/>
                          <a:cs typeface="Microsoft Tai Le" panose="020B0502040204020203" pitchFamily="34" charset="0"/>
                        </a:rPr>
                        <a:t>Productividad</a:t>
                      </a:r>
                      <a:endParaRPr lang="es-CO" sz="1600" b="0" i="0" u="none" strike="noStrike">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ES" sz="1600" b="1" u="none" strike="noStrike" dirty="0">
                          <a:effectLst/>
                          <a:latin typeface="Bio Sans Light" panose="020B0406020202040204" pitchFamily="34" charset="0"/>
                          <a:cs typeface="Microsoft Tai Le" panose="020B0502040204020203" pitchFamily="34" charset="0"/>
                        </a:rPr>
                        <a:t>Construcción de planta de </a:t>
                      </a:r>
                      <a:r>
                        <a:rPr lang="es-ES" sz="1600" b="1" u="none" strike="noStrike" dirty="0" err="1">
                          <a:effectLst/>
                          <a:latin typeface="Bio Sans Light" panose="020B0406020202040204" pitchFamily="34" charset="0"/>
                          <a:cs typeface="Microsoft Tai Le" panose="020B0502040204020203" pitchFamily="34" charset="0"/>
                        </a:rPr>
                        <a:t>Úrea</a:t>
                      </a:r>
                      <a:endParaRPr lang="es-ES" sz="1600" b="1"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4022188"/>
                  </a:ext>
                </a:extLst>
              </a:tr>
              <a:tr h="526823">
                <a:tc>
                  <a:txBody>
                    <a:bodyPr/>
                    <a:lstStyle/>
                    <a:p>
                      <a:pPr algn="ctr" fontAlgn="ctr"/>
                      <a:r>
                        <a:rPr lang="es-CO" sz="1600" b="0" u="none" strike="noStrike">
                          <a:effectLst/>
                          <a:latin typeface="Bio Sans Light" panose="020B0406020202040204" pitchFamily="34" charset="0"/>
                          <a:cs typeface="Microsoft Tai Le" panose="020B0502040204020203" pitchFamily="34" charset="0"/>
                        </a:rPr>
                        <a:t>Productividad</a:t>
                      </a:r>
                      <a:endParaRPr lang="es-CO" sz="1600" b="0" i="0" u="none" strike="noStrike">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ES" sz="1600" b="1" u="none" strike="noStrike" dirty="0">
                          <a:effectLst/>
                          <a:latin typeface="Bio Sans Light" panose="020B0406020202040204" pitchFamily="34" charset="0"/>
                          <a:cs typeface="Microsoft Tai Le" panose="020B0502040204020203" pitchFamily="34" charset="0"/>
                        </a:rPr>
                        <a:t>Construcción de Planta de secamiento y almacenamiento de arroz</a:t>
                      </a:r>
                      <a:endParaRPr lang="es-ES" sz="1600" b="1"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123993"/>
                  </a:ext>
                </a:extLst>
              </a:tr>
              <a:tr h="317604">
                <a:tc>
                  <a:txBody>
                    <a:bodyPr/>
                    <a:lstStyle/>
                    <a:p>
                      <a:pPr algn="ctr" fontAlgn="ctr"/>
                      <a:r>
                        <a:rPr lang="es-CO" sz="1600" b="0" u="none" strike="noStrike">
                          <a:effectLst/>
                          <a:latin typeface="Bio Sans Light" panose="020B0406020202040204" pitchFamily="34" charset="0"/>
                          <a:cs typeface="Microsoft Tai Le" panose="020B0502040204020203" pitchFamily="34" charset="0"/>
                        </a:rPr>
                        <a:t>Productividad</a:t>
                      </a:r>
                      <a:endParaRPr lang="es-CO" sz="1600" b="0" i="0" u="none" strike="noStrike">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CO" sz="1600" b="1" u="none" strike="noStrike" dirty="0">
                          <a:effectLst/>
                          <a:latin typeface="Bio Sans Light" panose="020B0406020202040204" pitchFamily="34" charset="0"/>
                          <a:cs typeface="Microsoft Tai Le" panose="020B0502040204020203" pitchFamily="34" charset="0"/>
                        </a:rPr>
                        <a:t>Construcción planta de Riego </a:t>
                      </a:r>
                      <a:endParaRPr lang="es-CO" sz="1600" b="1"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9514374"/>
                  </a:ext>
                </a:extLst>
              </a:tr>
              <a:tr h="526823">
                <a:tc>
                  <a:txBody>
                    <a:bodyPr/>
                    <a:lstStyle/>
                    <a:p>
                      <a:pPr algn="ctr" fontAlgn="ctr"/>
                      <a:r>
                        <a:rPr lang="es-CO" sz="1600" b="0" u="none" strike="noStrike">
                          <a:effectLst/>
                          <a:latin typeface="Bio Sans Light" panose="020B0406020202040204" pitchFamily="34" charset="0"/>
                          <a:cs typeface="Microsoft Tai Le" panose="020B0502040204020203" pitchFamily="34" charset="0"/>
                        </a:rPr>
                        <a:t>TIC´s</a:t>
                      </a:r>
                      <a:endParaRPr lang="es-CO" sz="1600" b="0" i="0" u="none" strike="noStrike">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ES" sz="1600" b="0" u="none" strike="noStrike" dirty="0">
                          <a:effectLst/>
                          <a:latin typeface="Bio Sans Light" panose="020B0406020202040204" pitchFamily="34" charset="0"/>
                          <a:cs typeface="Microsoft Tai Le" panose="020B0502040204020203" pitchFamily="34" charset="0"/>
                        </a:rPr>
                        <a:t>Fortalecimiento de la industria TIC al servicio de la transformación del país</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8556018"/>
                  </a:ext>
                </a:extLst>
              </a:tr>
              <a:tr h="317604">
                <a:tc>
                  <a:txBody>
                    <a:bodyPr/>
                    <a:lstStyle/>
                    <a:p>
                      <a:pPr algn="ctr" fontAlgn="ctr"/>
                      <a:r>
                        <a:rPr lang="es-CO" sz="1600" b="0" u="none" strike="noStrike">
                          <a:effectLst/>
                          <a:latin typeface="Bio Sans Light" panose="020B0406020202040204" pitchFamily="34" charset="0"/>
                          <a:cs typeface="Microsoft Tai Le" panose="020B0502040204020203" pitchFamily="34" charset="0"/>
                        </a:rPr>
                        <a:t>TIC´s</a:t>
                      </a:r>
                      <a:endParaRPr lang="es-CO" sz="1600" b="0" i="0" u="none" strike="noStrike">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ES" sz="1600" b="0" u="none" strike="noStrike" dirty="0">
                          <a:effectLst/>
                          <a:latin typeface="Bio Sans Light" panose="020B0406020202040204" pitchFamily="34" charset="0"/>
                          <a:cs typeface="Microsoft Tai Le" panose="020B0502040204020203" pitchFamily="34" charset="0"/>
                        </a:rPr>
                        <a:t>Desarrollar la sociedad del conocimiento y la tecnología</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6457451"/>
                  </a:ext>
                </a:extLst>
              </a:tr>
              <a:tr h="624049">
                <a:tc>
                  <a:txBody>
                    <a:bodyPr/>
                    <a:lstStyle/>
                    <a:p>
                      <a:pPr algn="ctr" fontAlgn="ctr"/>
                      <a:r>
                        <a:rPr lang="es-CO" sz="1600" b="0" u="none" strike="noStrike" dirty="0">
                          <a:effectLst/>
                          <a:latin typeface="Bio Sans Light" panose="020B0406020202040204" pitchFamily="34" charset="0"/>
                          <a:cs typeface="Microsoft Tai Le" panose="020B0502040204020203" pitchFamily="34" charset="0"/>
                        </a:rPr>
                        <a:t>Vivienda</a:t>
                      </a:r>
                      <a:endParaRPr lang="es-CO"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7770" marR="7770" marT="7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r>
                        <a:rPr lang="es-ES" sz="1600" b="0" u="none" strike="noStrike" dirty="0">
                          <a:effectLst/>
                          <a:latin typeface="Bio Sans Light" panose="020B0406020202040204" pitchFamily="34" charset="0"/>
                          <a:cs typeface="Microsoft Tai Le" panose="020B0502040204020203" pitchFamily="34" charset="0"/>
                        </a:rPr>
                        <a:t>Construcción del macroproyecto de Vivienda "Alamedas Marca Mojica" del Municipio de Yopal -Casanare</a:t>
                      </a:r>
                      <a:endParaRPr lang="es-ES" sz="1600" b="0" i="0" u="none" strike="noStrike" dirty="0">
                        <a:solidFill>
                          <a:srgbClr val="000000"/>
                        </a:solidFill>
                        <a:effectLst/>
                        <a:latin typeface="Bio Sans Light" panose="020B0406020202040204" pitchFamily="34" charset="0"/>
                        <a:cs typeface="Microsoft Tai Le" panose="020B0502040204020203" pitchFamily="34" charset="0"/>
                      </a:endParaRPr>
                    </a:p>
                  </a:txBody>
                  <a:tcPr marL="180000" marR="180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5658493"/>
                  </a:ext>
                </a:extLst>
              </a:tr>
            </a:tbl>
          </a:graphicData>
        </a:graphic>
      </p:graphicFrame>
      <p:sp>
        <p:nvSpPr>
          <p:cNvPr id="6" name="CuadroTexto 5">
            <a:extLst>
              <a:ext uri="{FF2B5EF4-FFF2-40B4-BE49-F238E27FC236}">
                <a16:creationId xmlns:a16="http://schemas.microsoft.com/office/drawing/2014/main" id="{E323EF88-F0D9-458B-9D37-E94AD27DBFD3}"/>
              </a:ext>
            </a:extLst>
          </p:cNvPr>
          <p:cNvSpPr txBox="1"/>
          <p:nvPr/>
        </p:nvSpPr>
        <p:spPr>
          <a:xfrm>
            <a:off x="5069019" y="287082"/>
            <a:ext cx="2757486"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PND 2023 - 2026</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9" name="CuadroTexto 8">
            <a:extLst>
              <a:ext uri="{FF2B5EF4-FFF2-40B4-BE49-F238E27FC236}">
                <a16:creationId xmlns:a16="http://schemas.microsoft.com/office/drawing/2014/main" id="{26056CF9-D37F-4C4E-AB58-9377B4B8738C}"/>
              </a:ext>
            </a:extLst>
          </p:cNvPr>
          <p:cNvSpPr txBox="1"/>
          <p:nvPr/>
        </p:nvSpPr>
        <p:spPr>
          <a:xfrm>
            <a:off x="4211683" y="687192"/>
            <a:ext cx="3795921" cy="338554"/>
          </a:xfrm>
          <a:prstGeom prst="rect">
            <a:avLst/>
          </a:prstGeom>
          <a:noFill/>
        </p:spPr>
        <p:txBody>
          <a:bodyPr wrap="square" rtlCol="0">
            <a:spAutoFit/>
          </a:bodyPr>
          <a:lstStyle/>
          <a:p>
            <a:pPr algn="ctr"/>
            <a:r>
              <a:rPr lang="es-ES" sz="1600" dirty="0">
                <a:solidFill>
                  <a:srgbClr val="C00000"/>
                </a:solidFill>
                <a:latin typeface="Bio Sans Light" panose="020B0406020202040204" pitchFamily="34" charset="0"/>
              </a:rPr>
              <a:t>Plan Nacional de Desarrollo 2022-2026</a:t>
            </a:r>
            <a:endParaRPr lang="es-CO" sz="1600" dirty="0">
              <a:solidFill>
                <a:srgbClr val="C00000"/>
              </a:solidFill>
              <a:latin typeface="Bio Sans Light" panose="020B0406020202040204" pitchFamily="34" charset="0"/>
            </a:endParaRPr>
          </a:p>
        </p:txBody>
      </p:sp>
    </p:spTree>
    <p:extLst>
      <p:ext uri="{BB962C8B-B14F-4D97-AF65-F5344CB8AC3E}">
        <p14:creationId xmlns:p14="http://schemas.microsoft.com/office/powerpoint/2010/main" val="3807089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8E7CBBC4-6FE1-E6B7-4700-9E2DB45866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8" name="Tabla 7">
            <a:extLst>
              <a:ext uri="{FF2B5EF4-FFF2-40B4-BE49-F238E27FC236}">
                <a16:creationId xmlns:a16="http://schemas.microsoft.com/office/drawing/2014/main" id="{339D96CB-B893-44F5-A22A-8477FB81B513}"/>
              </a:ext>
            </a:extLst>
          </p:cNvPr>
          <p:cNvGraphicFramePr>
            <a:graphicFrameLocks noGrp="1"/>
          </p:cNvGraphicFramePr>
          <p:nvPr>
            <p:extLst>
              <p:ext uri="{D42A27DB-BD31-4B8C-83A1-F6EECF244321}">
                <p14:modId xmlns:p14="http://schemas.microsoft.com/office/powerpoint/2010/main" val="12374872"/>
              </p:ext>
            </p:extLst>
          </p:nvPr>
        </p:nvGraphicFramePr>
        <p:xfrm>
          <a:off x="1500734" y="1344089"/>
          <a:ext cx="9711218" cy="4698091"/>
        </p:xfrm>
        <a:graphic>
          <a:graphicData uri="http://schemas.openxmlformats.org/drawingml/2006/table">
            <a:tbl>
              <a:tblPr>
                <a:tableStyleId>{5C22544A-7EE6-4342-B048-85BDC9FD1C3A}</a:tableStyleId>
              </a:tblPr>
              <a:tblGrid>
                <a:gridCol w="1588989">
                  <a:extLst>
                    <a:ext uri="{9D8B030D-6E8A-4147-A177-3AD203B41FA5}">
                      <a16:colId xmlns:a16="http://schemas.microsoft.com/office/drawing/2014/main" val="2801510496"/>
                    </a:ext>
                  </a:extLst>
                </a:gridCol>
                <a:gridCol w="8122229">
                  <a:extLst>
                    <a:ext uri="{9D8B030D-6E8A-4147-A177-3AD203B41FA5}">
                      <a16:colId xmlns:a16="http://schemas.microsoft.com/office/drawing/2014/main" val="2673841133"/>
                    </a:ext>
                  </a:extLst>
                </a:gridCol>
              </a:tblGrid>
              <a:tr h="586421">
                <a:tc>
                  <a:txBody>
                    <a:bodyPr/>
                    <a:lstStyle/>
                    <a:p>
                      <a:pPr marL="0" algn="ctr" defTabSz="914400" rtl="0" eaLnBrk="1" fontAlgn="ctr" latinLnBrk="0" hangingPunct="1"/>
                      <a:r>
                        <a:rPr lang="es-CO" sz="1600" b="1" u="none" strike="noStrike" kern="1200" dirty="0">
                          <a:solidFill>
                            <a:schemeClr val="tx1">
                              <a:lumMod val="95000"/>
                              <a:lumOff val="5000"/>
                            </a:schemeClr>
                          </a:solidFill>
                          <a:effectLst/>
                          <a:latin typeface="Bio Sans" panose="020B0506020202040204" pitchFamily="34" charset="0"/>
                          <a:ea typeface="+mn-ea"/>
                          <a:cs typeface="Microsoft Tai Le" panose="020B0502040204020203" pitchFamily="34" charset="0"/>
                        </a:rPr>
                        <a:t>Sector</a:t>
                      </a:r>
                    </a:p>
                  </a:txBody>
                  <a:tcPr marL="9525" marR="9525" marT="9525" marB="0" anchor="ctr">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algn="ctr" defTabSz="914400" rtl="0" eaLnBrk="1" fontAlgn="ctr" latinLnBrk="0" hangingPunct="1"/>
                      <a:r>
                        <a:rPr lang="es-ES" sz="1600" b="1" u="none" strike="noStrike" kern="1200" dirty="0">
                          <a:solidFill>
                            <a:schemeClr val="tx1">
                              <a:lumMod val="95000"/>
                              <a:lumOff val="5000"/>
                            </a:schemeClr>
                          </a:solidFill>
                          <a:effectLst/>
                          <a:latin typeface="Bio Sans" panose="020B0506020202040204" pitchFamily="34" charset="0"/>
                          <a:ea typeface="+mn-ea"/>
                          <a:cs typeface="Microsoft Tai Le" panose="020B0502040204020203" pitchFamily="34" charset="0"/>
                        </a:rPr>
                        <a:t>Proyectos PND 2022 - 2026 para Casanare</a:t>
                      </a:r>
                    </a:p>
                  </a:txBody>
                  <a:tcPr marL="9525" marR="9525" marT="9525" marB="0" anchor="ctr">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960795688"/>
                  </a:ext>
                </a:extLst>
              </a:tr>
              <a:tr h="2075105">
                <a:tc>
                  <a:txBody>
                    <a:bodyPr/>
                    <a:lstStyle/>
                    <a:p>
                      <a:pPr marL="0" algn="ctr" defTabSz="914400" rtl="0" eaLnBrk="1" fontAlgn="ctr" latinLnBrk="0" hangingPunct="1"/>
                      <a:r>
                        <a:rPr lang="es-CO" sz="1600" b="0" u="none" strike="noStrike" kern="1200" dirty="0">
                          <a:solidFill>
                            <a:schemeClr val="dk1"/>
                          </a:solidFill>
                          <a:effectLst/>
                          <a:latin typeface="Bio Sans Light" panose="020B0406020202040204" pitchFamily="34" charset="0"/>
                          <a:ea typeface="+mn-ea"/>
                          <a:cs typeface="Microsoft Tai Le" panose="020B0502040204020203" pitchFamily="34" charset="0"/>
                        </a:rPr>
                        <a:t>Infraestructura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fontAlgn="ctr" latinLnBrk="0" hangingPunct="1"/>
                      <a:r>
                        <a:rPr lang="es-ES" sz="1600" b="0" u="none" strike="noStrike" kern="1200" dirty="0">
                          <a:solidFill>
                            <a:schemeClr val="dk1"/>
                          </a:solidFill>
                          <a:effectLst/>
                          <a:latin typeface="Bio Sans Light" panose="020B0406020202040204" pitchFamily="34" charset="0"/>
                          <a:ea typeface="+mn-ea"/>
                          <a:cs typeface="Microsoft Tai Le" panose="020B0502040204020203" pitchFamily="34" charset="0"/>
                        </a:rPr>
                        <a:t>Adecuación de infraestructura y autorización de operación internacional del Aeropuerto el Yopal (EYP) también denominado Aeropuerto el Alcaraván, esto con el fin de ser un aeropuerto alterno del Aeropuerto Internacional el Dorado Luis Carlos Galán Sarmiento, así como un centro de suministro de combustible de aeronaves, nodo de interconexión de vuelos para los Llanos Orientales, la Amazonia y otros destinos del país, el exterior o un aeropuerto internacional de carga y/o transporte</a:t>
                      </a:r>
                    </a:p>
                  </a:txBody>
                  <a:tcPr marL="18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1018762"/>
                  </a:ext>
                </a:extLst>
              </a:tr>
              <a:tr h="678855">
                <a:tc>
                  <a:txBody>
                    <a:bodyPr/>
                    <a:lstStyle/>
                    <a:p>
                      <a:pPr marL="0" algn="ctr" defTabSz="914400" rtl="0" eaLnBrk="1" fontAlgn="ctr" latinLnBrk="0" hangingPunct="1"/>
                      <a:r>
                        <a:rPr lang="es-CO" sz="1600" b="0" u="none" strike="noStrike" kern="1200">
                          <a:solidFill>
                            <a:schemeClr val="dk1"/>
                          </a:solidFill>
                          <a:effectLst/>
                          <a:latin typeface="Bio Sans Light" panose="020B0406020202040204" pitchFamily="34" charset="0"/>
                          <a:ea typeface="+mn-ea"/>
                          <a:cs typeface="Microsoft Tai Le" panose="020B0502040204020203" pitchFamily="34" charset="0"/>
                        </a:rPr>
                        <a:t>Infraestructura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fontAlgn="ctr" latinLnBrk="0" hangingPunct="1"/>
                      <a:r>
                        <a:rPr lang="es-ES" sz="1600" b="0" u="none" strike="noStrike" kern="1200" dirty="0">
                          <a:solidFill>
                            <a:schemeClr val="dk1"/>
                          </a:solidFill>
                          <a:effectLst/>
                          <a:latin typeface="Bio Sans Light" panose="020B0406020202040204" pitchFamily="34" charset="0"/>
                          <a:ea typeface="+mn-ea"/>
                          <a:cs typeface="Microsoft Tai Le" panose="020B0502040204020203" pitchFamily="34" charset="0"/>
                        </a:rPr>
                        <a:t>Terminación y puesta en funcionamiento de la Variante Acceso Vial a Yopal Nuevo Puente Sobre el Río Cravo Sur – Vía Troncal del Llano</a:t>
                      </a:r>
                    </a:p>
                  </a:txBody>
                  <a:tcPr marL="18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3616373"/>
                  </a:ext>
                </a:extLst>
              </a:tr>
              <a:tr h="678855">
                <a:tc>
                  <a:txBody>
                    <a:bodyPr/>
                    <a:lstStyle/>
                    <a:p>
                      <a:pPr marL="0" algn="ctr" defTabSz="914400" rtl="0" eaLnBrk="1" fontAlgn="ctr" latinLnBrk="0" hangingPunct="1"/>
                      <a:r>
                        <a:rPr lang="es-CO" sz="1600" b="0" u="none" strike="noStrike" kern="1200">
                          <a:solidFill>
                            <a:schemeClr val="dk1"/>
                          </a:solidFill>
                          <a:effectLst/>
                          <a:latin typeface="Bio Sans Light" panose="020B0406020202040204" pitchFamily="34" charset="0"/>
                          <a:ea typeface="+mn-ea"/>
                          <a:cs typeface="Microsoft Tai Le" panose="020B0502040204020203" pitchFamily="34" charset="0"/>
                        </a:rPr>
                        <a:t>Infraestructura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fontAlgn="ctr" latinLnBrk="0" hangingPunct="1"/>
                      <a:r>
                        <a:rPr lang="es-ES" sz="1600" b="0" u="none" strike="noStrike" kern="1200" dirty="0">
                          <a:solidFill>
                            <a:schemeClr val="dk1"/>
                          </a:solidFill>
                          <a:effectLst/>
                          <a:latin typeface="Bio Sans Light" panose="020B0406020202040204" pitchFamily="34" charset="0"/>
                          <a:ea typeface="+mn-ea"/>
                          <a:cs typeface="Microsoft Tai Le" panose="020B0502040204020203" pitchFamily="34" charset="0"/>
                        </a:rPr>
                        <a:t>Terminación y puesta en funcionamiento del corredor vial Villavicencio -Yopal que incluye 25 km. de vía doble calzada entre Aguazul y Yopal</a:t>
                      </a:r>
                    </a:p>
                  </a:txBody>
                  <a:tcPr marL="18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869114"/>
                  </a:ext>
                </a:extLst>
              </a:tr>
              <a:tr h="678855">
                <a:tc>
                  <a:txBody>
                    <a:bodyPr/>
                    <a:lstStyle/>
                    <a:p>
                      <a:pPr marL="0" algn="ctr" defTabSz="914400" rtl="0" eaLnBrk="1" fontAlgn="ctr" latinLnBrk="0" hangingPunct="1"/>
                      <a:r>
                        <a:rPr lang="es-CO" sz="1600" b="0" u="none" strike="noStrike" kern="1200" dirty="0">
                          <a:solidFill>
                            <a:schemeClr val="dk1"/>
                          </a:solidFill>
                          <a:effectLst/>
                          <a:latin typeface="Bio Sans Light" panose="020B0406020202040204" pitchFamily="34" charset="0"/>
                          <a:ea typeface="+mn-ea"/>
                          <a:cs typeface="Microsoft Tai Le" panose="020B0502040204020203" pitchFamily="34" charset="0"/>
                        </a:rPr>
                        <a:t>Infraestructura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just" defTabSz="914400" rtl="0" eaLnBrk="1" fontAlgn="ctr" latinLnBrk="0" hangingPunct="1"/>
                      <a:r>
                        <a:rPr lang="es-ES" sz="1600" b="0" u="none" strike="noStrike" kern="1200" dirty="0">
                          <a:solidFill>
                            <a:schemeClr val="dk1"/>
                          </a:solidFill>
                          <a:effectLst/>
                          <a:latin typeface="Bio Sans Light" panose="020B0406020202040204" pitchFamily="34" charset="0"/>
                          <a:ea typeface="+mn-ea"/>
                          <a:cs typeface="Microsoft Tai Le" panose="020B0502040204020203" pitchFamily="34" charset="0"/>
                        </a:rPr>
                        <a:t>Construcción y puesta en funcionamiento del parque lineal malecón sobre el Río Cravo Sur en Yopal, Casanare</a:t>
                      </a:r>
                    </a:p>
                  </a:txBody>
                  <a:tcPr marL="18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1235879"/>
                  </a:ext>
                </a:extLst>
              </a:tr>
            </a:tbl>
          </a:graphicData>
        </a:graphic>
      </p:graphicFrame>
      <p:sp>
        <p:nvSpPr>
          <p:cNvPr id="7" name="CuadroTexto 6">
            <a:extLst>
              <a:ext uri="{FF2B5EF4-FFF2-40B4-BE49-F238E27FC236}">
                <a16:creationId xmlns:a16="http://schemas.microsoft.com/office/drawing/2014/main" id="{DE63ED60-235E-4280-8690-297B9C8EAA39}"/>
              </a:ext>
            </a:extLst>
          </p:cNvPr>
          <p:cNvSpPr txBox="1"/>
          <p:nvPr/>
        </p:nvSpPr>
        <p:spPr>
          <a:xfrm>
            <a:off x="5167493" y="415710"/>
            <a:ext cx="2757486"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PND 2023 - 2026</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9" name="CuadroTexto 8">
            <a:extLst>
              <a:ext uri="{FF2B5EF4-FFF2-40B4-BE49-F238E27FC236}">
                <a16:creationId xmlns:a16="http://schemas.microsoft.com/office/drawing/2014/main" id="{A72BD323-948C-4A18-89EC-7A09A714F942}"/>
              </a:ext>
            </a:extLst>
          </p:cNvPr>
          <p:cNvSpPr txBox="1"/>
          <p:nvPr/>
        </p:nvSpPr>
        <p:spPr>
          <a:xfrm>
            <a:off x="4661849" y="864012"/>
            <a:ext cx="3795921" cy="338554"/>
          </a:xfrm>
          <a:prstGeom prst="rect">
            <a:avLst/>
          </a:prstGeom>
          <a:noFill/>
        </p:spPr>
        <p:txBody>
          <a:bodyPr wrap="square" rtlCol="0">
            <a:spAutoFit/>
          </a:bodyPr>
          <a:lstStyle/>
          <a:p>
            <a:pPr algn="ctr"/>
            <a:r>
              <a:rPr lang="es-ES" sz="1600" dirty="0">
                <a:solidFill>
                  <a:srgbClr val="C00000"/>
                </a:solidFill>
                <a:latin typeface="Bio Sans Light" panose="020B0406020202040204" pitchFamily="34" charset="0"/>
              </a:rPr>
              <a:t>Plan Nacional de Desarrollo 2022-2026</a:t>
            </a:r>
            <a:endParaRPr lang="es-CO" sz="1600" dirty="0">
              <a:solidFill>
                <a:srgbClr val="C00000"/>
              </a:solidFill>
              <a:latin typeface="Bio Sans Light" panose="020B0406020202040204" pitchFamily="34" charset="0"/>
            </a:endParaRPr>
          </a:p>
        </p:txBody>
      </p:sp>
    </p:spTree>
    <p:extLst>
      <p:ext uri="{BB962C8B-B14F-4D97-AF65-F5344CB8AC3E}">
        <p14:creationId xmlns:p14="http://schemas.microsoft.com/office/powerpoint/2010/main" val="847069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27BDDC67-1375-BDF8-299A-95B2AB8FEF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6B377189-A6F9-9BF4-E4A3-B86BB3C49489}"/>
              </a:ext>
            </a:extLst>
          </p:cNvPr>
          <p:cNvSpPr txBox="1"/>
          <p:nvPr/>
        </p:nvSpPr>
        <p:spPr>
          <a:xfrm>
            <a:off x="2136575" y="2275988"/>
            <a:ext cx="1958971" cy="646331"/>
          </a:xfrm>
          <a:prstGeom prst="rect">
            <a:avLst/>
          </a:prstGeom>
          <a:noFill/>
        </p:spPr>
        <p:txBody>
          <a:bodyPr wrap="square" rtlCol="0">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Infraestructura de Transporte</a:t>
            </a:r>
          </a:p>
        </p:txBody>
      </p:sp>
      <p:pic>
        <p:nvPicPr>
          <p:cNvPr id="11" name="Picture 2" descr="Agricultura - Iconos gratis de personas">
            <a:extLst>
              <a:ext uri="{FF2B5EF4-FFF2-40B4-BE49-F238E27FC236}">
                <a16:creationId xmlns:a16="http://schemas.microsoft.com/office/drawing/2014/main" id="{557E8F46-B596-72E8-5986-DB3A37F423A3}"/>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31871" y="2313040"/>
            <a:ext cx="659921" cy="6599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Oftalmosyn 10ml - Veterinaria Surticampo">
            <a:extLst>
              <a:ext uri="{FF2B5EF4-FFF2-40B4-BE49-F238E27FC236}">
                <a16:creationId xmlns:a16="http://schemas.microsoft.com/office/drawing/2014/main" id="{09C250CA-EF1B-D219-B600-3DB606CF2785}"/>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02334" y="3390472"/>
            <a:ext cx="539095" cy="4492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intaf-web-iconos-salud-marrón-02 - Compañía Internacional de Asistencia">
            <a:extLst>
              <a:ext uri="{FF2B5EF4-FFF2-40B4-BE49-F238E27FC236}">
                <a16:creationId xmlns:a16="http://schemas.microsoft.com/office/drawing/2014/main" id="{58DBC611-4B34-3194-8331-7CBDE8A02588}"/>
              </a:ext>
            </a:extLst>
          </p:cNvPr>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88480" y="4470225"/>
            <a:ext cx="522775" cy="5227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ternet Del Icono Del Internet? E Informáticas Símbolo De Internet  Tecnología Inalámbrica Ilustración Del Vector Ilustración del Vector -  Ilustración de internet, digital: 130697753">
            <a:extLst>
              <a:ext uri="{FF2B5EF4-FFF2-40B4-BE49-F238E27FC236}">
                <a16:creationId xmlns:a16="http://schemas.microsoft.com/office/drawing/2014/main" id="{B6286335-FA52-37F9-96C0-0F65F298C24F}"/>
              </a:ext>
            </a:extLst>
          </p:cNvPr>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91607" y="4221131"/>
            <a:ext cx="771869" cy="7718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cono Sólido Negro Para El Exportador, La Nave Y Enviar Ilustración del  Vector - Ilustración de forma, terminal: 150862420">
            <a:extLst>
              <a:ext uri="{FF2B5EF4-FFF2-40B4-BE49-F238E27FC236}">
                <a16:creationId xmlns:a16="http://schemas.microsoft.com/office/drawing/2014/main" id="{110FEA22-D0C2-5908-F0D9-F27096F75828}"/>
              </a:ext>
            </a:extLst>
          </p:cNvPr>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88702" y="4011339"/>
            <a:ext cx="838409" cy="8384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uristas - Iconos gratis de social">
            <a:extLst>
              <a:ext uri="{FF2B5EF4-FFF2-40B4-BE49-F238E27FC236}">
                <a16:creationId xmlns:a16="http://schemas.microsoft.com/office/drawing/2014/main" id="{AE1E6D13-EE4A-0174-F6C3-045F528760B2}"/>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63292" y="3252818"/>
            <a:ext cx="628500" cy="628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ducación - Iconos gratis de educación">
            <a:extLst>
              <a:ext uri="{FF2B5EF4-FFF2-40B4-BE49-F238E27FC236}">
                <a16:creationId xmlns:a16="http://schemas.microsoft.com/office/drawing/2014/main" id="{7C600EB7-976C-423B-C935-655044A35385}"/>
              </a:ext>
            </a:extLst>
          </p:cNvPr>
          <p:cNvPicPr>
            <a:picLocks noChangeAspect="1" noChangeArrowheads="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37334" y="5284590"/>
            <a:ext cx="459190" cy="4591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guridad - Iconos gratis de seguridad">
            <a:extLst>
              <a:ext uri="{FF2B5EF4-FFF2-40B4-BE49-F238E27FC236}">
                <a16:creationId xmlns:a16="http://schemas.microsoft.com/office/drawing/2014/main" id="{DA99A09B-BA31-00DD-5940-4C33787F1311}"/>
              </a:ext>
            </a:extLst>
          </p:cNvPr>
          <p:cNvPicPr>
            <a:picLocks noChangeAspect="1" noChangeArrowheads="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61866" y="5362976"/>
            <a:ext cx="431349" cy="431349"/>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36D84035-1F63-45A8-BF28-B08554B2DEE4}"/>
              </a:ext>
            </a:extLst>
          </p:cNvPr>
          <p:cNvSpPr/>
          <p:nvPr/>
        </p:nvSpPr>
        <p:spPr>
          <a:xfrm>
            <a:off x="4342279" y="1388066"/>
            <a:ext cx="4054936" cy="584775"/>
          </a:xfrm>
          <a:prstGeom prst="rect">
            <a:avLst/>
          </a:prstGeom>
        </p:spPr>
        <p:txBody>
          <a:bodyPr wrap="square">
            <a:spAutoFit/>
          </a:bodyPr>
          <a:lstStyle/>
          <a:p>
            <a:pPr algn="ctr"/>
            <a:r>
              <a:rPr lang="es-CO" sz="1600" dirty="0">
                <a:latin typeface="Bio Sans" panose="020B0506020202040204" pitchFamily="34" charset="0"/>
                <a:ea typeface="Malgun Gothic Semilight" panose="020B0502040204020203" pitchFamily="34" charset="-128"/>
                <a:cs typeface="Malgun Gothic Semilight" panose="020B0502040204020203" pitchFamily="34" charset="-128"/>
              </a:rPr>
              <a:t>Metas necesarias para la productividad y competitividad del Casanare</a:t>
            </a:r>
          </a:p>
        </p:txBody>
      </p:sp>
      <p:sp>
        <p:nvSpPr>
          <p:cNvPr id="17" name="Rectángulo 16">
            <a:extLst>
              <a:ext uri="{FF2B5EF4-FFF2-40B4-BE49-F238E27FC236}">
                <a16:creationId xmlns:a16="http://schemas.microsoft.com/office/drawing/2014/main" id="{3C90660A-227E-4A97-BBDD-2EFC1D0A0FB5}"/>
              </a:ext>
            </a:extLst>
          </p:cNvPr>
          <p:cNvSpPr/>
          <p:nvPr/>
        </p:nvSpPr>
        <p:spPr>
          <a:xfrm>
            <a:off x="5876330" y="2445736"/>
            <a:ext cx="1623782" cy="369332"/>
          </a:xfrm>
          <a:prstGeom prst="rect">
            <a:avLst/>
          </a:prstGeom>
        </p:spPr>
        <p:txBody>
          <a:bodyPr wrap="squar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Agricultura</a:t>
            </a:r>
          </a:p>
        </p:txBody>
      </p:sp>
      <p:sp>
        <p:nvSpPr>
          <p:cNvPr id="19" name="Rectángulo 18">
            <a:extLst>
              <a:ext uri="{FF2B5EF4-FFF2-40B4-BE49-F238E27FC236}">
                <a16:creationId xmlns:a16="http://schemas.microsoft.com/office/drawing/2014/main" id="{648316D4-AE57-45D5-A5CD-9FDC6D3558C0}"/>
              </a:ext>
            </a:extLst>
          </p:cNvPr>
          <p:cNvSpPr/>
          <p:nvPr/>
        </p:nvSpPr>
        <p:spPr>
          <a:xfrm>
            <a:off x="8889308" y="2568000"/>
            <a:ext cx="1687483" cy="369332"/>
          </a:xfrm>
          <a:prstGeom prst="rect">
            <a:avLst/>
          </a:prstGeom>
        </p:spPr>
        <p:txBody>
          <a:bodyPr wrap="squar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Agroindustria</a:t>
            </a:r>
          </a:p>
        </p:txBody>
      </p:sp>
      <p:sp>
        <p:nvSpPr>
          <p:cNvPr id="21" name="Rectángulo 20">
            <a:extLst>
              <a:ext uri="{FF2B5EF4-FFF2-40B4-BE49-F238E27FC236}">
                <a16:creationId xmlns:a16="http://schemas.microsoft.com/office/drawing/2014/main" id="{EE791CC4-CA61-4CC6-9938-61A8C860F0D8}"/>
              </a:ext>
            </a:extLst>
          </p:cNvPr>
          <p:cNvSpPr/>
          <p:nvPr/>
        </p:nvSpPr>
        <p:spPr>
          <a:xfrm>
            <a:off x="2136575" y="3269592"/>
            <a:ext cx="1456433" cy="646331"/>
          </a:xfrm>
          <a:prstGeom prst="rect">
            <a:avLst/>
          </a:prstGeom>
        </p:spPr>
        <p:txBody>
          <a:bodyPr wrap="squar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Ganadería sostenible</a:t>
            </a:r>
          </a:p>
        </p:txBody>
      </p:sp>
      <p:sp>
        <p:nvSpPr>
          <p:cNvPr id="22" name="Rectángulo 21">
            <a:extLst>
              <a:ext uri="{FF2B5EF4-FFF2-40B4-BE49-F238E27FC236}">
                <a16:creationId xmlns:a16="http://schemas.microsoft.com/office/drawing/2014/main" id="{49CFAE04-E52E-4E7C-9765-7F93EAAE1ACE}"/>
              </a:ext>
            </a:extLst>
          </p:cNvPr>
          <p:cNvSpPr/>
          <p:nvPr/>
        </p:nvSpPr>
        <p:spPr>
          <a:xfrm>
            <a:off x="5876330" y="3412737"/>
            <a:ext cx="1010213" cy="369332"/>
          </a:xfrm>
          <a:prstGeom prst="rect">
            <a:avLst/>
          </a:prstGeom>
        </p:spPr>
        <p:txBody>
          <a:bodyPr wrap="non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Turismo</a:t>
            </a:r>
          </a:p>
        </p:txBody>
      </p:sp>
      <p:sp>
        <p:nvSpPr>
          <p:cNvPr id="23" name="Rectángulo 22">
            <a:extLst>
              <a:ext uri="{FF2B5EF4-FFF2-40B4-BE49-F238E27FC236}">
                <a16:creationId xmlns:a16="http://schemas.microsoft.com/office/drawing/2014/main" id="{6D4FF216-679E-47BB-B166-9387509F3077}"/>
              </a:ext>
            </a:extLst>
          </p:cNvPr>
          <p:cNvSpPr/>
          <p:nvPr/>
        </p:nvSpPr>
        <p:spPr>
          <a:xfrm>
            <a:off x="8889308" y="3548555"/>
            <a:ext cx="1879041" cy="369332"/>
          </a:xfrm>
          <a:prstGeom prst="rect">
            <a:avLst/>
          </a:prstGeom>
        </p:spPr>
        <p:txBody>
          <a:bodyPr wrap="non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Medio Ambiente</a:t>
            </a:r>
          </a:p>
        </p:txBody>
      </p:sp>
      <p:sp>
        <p:nvSpPr>
          <p:cNvPr id="24" name="Rectángulo 23">
            <a:extLst>
              <a:ext uri="{FF2B5EF4-FFF2-40B4-BE49-F238E27FC236}">
                <a16:creationId xmlns:a16="http://schemas.microsoft.com/office/drawing/2014/main" id="{0162ABBE-E4D0-4903-8DBA-43FEDF9A87EA}"/>
              </a:ext>
            </a:extLst>
          </p:cNvPr>
          <p:cNvSpPr/>
          <p:nvPr/>
        </p:nvSpPr>
        <p:spPr>
          <a:xfrm>
            <a:off x="2136575" y="4259621"/>
            <a:ext cx="1653017" cy="369332"/>
          </a:xfrm>
          <a:prstGeom prst="rect">
            <a:avLst/>
          </a:prstGeom>
        </p:spPr>
        <p:txBody>
          <a:bodyPr wrap="non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Exportaciones</a:t>
            </a:r>
          </a:p>
        </p:txBody>
      </p:sp>
      <p:sp>
        <p:nvSpPr>
          <p:cNvPr id="25" name="Rectángulo 24">
            <a:extLst>
              <a:ext uri="{FF2B5EF4-FFF2-40B4-BE49-F238E27FC236}">
                <a16:creationId xmlns:a16="http://schemas.microsoft.com/office/drawing/2014/main" id="{507A676E-03E0-435D-83C3-454F1872B171}"/>
              </a:ext>
            </a:extLst>
          </p:cNvPr>
          <p:cNvSpPr/>
          <p:nvPr/>
        </p:nvSpPr>
        <p:spPr>
          <a:xfrm>
            <a:off x="5876330" y="4206195"/>
            <a:ext cx="2265843" cy="923330"/>
          </a:xfrm>
          <a:prstGeom prst="rect">
            <a:avLst/>
          </a:prstGeom>
        </p:spPr>
        <p:txBody>
          <a:bodyPr wrap="squar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Tecnologías de la Información y las Comunicaciones</a:t>
            </a:r>
          </a:p>
        </p:txBody>
      </p:sp>
      <p:sp>
        <p:nvSpPr>
          <p:cNvPr id="26" name="Rectángulo 25">
            <a:extLst>
              <a:ext uri="{FF2B5EF4-FFF2-40B4-BE49-F238E27FC236}">
                <a16:creationId xmlns:a16="http://schemas.microsoft.com/office/drawing/2014/main" id="{158AC7C6-4C08-4E27-A715-10BF81A655A5}"/>
              </a:ext>
            </a:extLst>
          </p:cNvPr>
          <p:cNvSpPr/>
          <p:nvPr/>
        </p:nvSpPr>
        <p:spPr>
          <a:xfrm>
            <a:off x="9057174" y="4512346"/>
            <a:ext cx="792327" cy="369332"/>
          </a:xfrm>
          <a:prstGeom prst="rect">
            <a:avLst/>
          </a:prstGeom>
        </p:spPr>
        <p:txBody>
          <a:bodyPr wrap="squar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Salud</a:t>
            </a:r>
          </a:p>
        </p:txBody>
      </p:sp>
      <p:sp>
        <p:nvSpPr>
          <p:cNvPr id="27" name="Rectángulo 26">
            <a:extLst>
              <a:ext uri="{FF2B5EF4-FFF2-40B4-BE49-F238E27FC236}">
                <a16:creationId xmlns:a16="http://schemas.microsoft.com/office/drawing/2014/main" id="{AADFFFCE-E86B-46E1-89BC-C2C43F3B6615}"/>
              </a:ext>
            </a:extLst>
          </p:cNvPr>
          <p:cNvSpPr/>
          <p:nvPr/>
        </p:nvSpPr>
        <p:spPr>
          <a:xfrm>
            <a:off x="2136575" y="5316205"/>
            <a:ext cx="1263487" cy="369332"/>
          </a:xfrm>
          <a:prstGeom prst="rect">
            <a:avLst/>
          </a:prstGeom>
        </p:spPr>
        <p:txBody>
          <a:bodyPr wrap="non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Educación</a:t>
            </a:r>
          </a:p>
        </p:txBody>
      </p:sp>
      <p:sp>
        <p:nvSpPr>
          <p:cNvPr id="28" name="Rectángulo 27">
            <a:extLst>
              <a:ext uri="{FF2B5EF4-FFF2-40B4-BE49-F238E27FC236}">
                <a16:creationId xmlns:a16="http://schemas.microsoft.com/office/drawing/2014/main" id="{7DC9FB55-4222-49D1-B98D-A86DFEF6607A}"/>
              </a:ext>
            </a:extLst>
          </p:cNvPr>
          <p:cNvSpPr/>
          <p:nvPr/>
        </p:nvSpPr>
        <p:spPr>
          <a:xfrm>
            <a:off x="5876330" y="5393985"/>
            <a:ext cx="1234633" cy="369332"/>
          </a:xfrm>
          <a:prstGeom prst="rect">
            <a:avLst/>
          </a:prstGeom>
        </p:spPr>
        <p:txBody>
          <a:bodyPr wrap="none">
            <a:spAutoFit/>
          </a:bodyPr>
          <a:lstStyle/>
          <a:p>
            <a:r>
              <a:rPr lang="es-CO" dirty="0">
                <a:solidFill>
                  <a:schemeClr val="tx1">
                    <a:lumMod val="65000"/>
                    <a:lumOff val="35000"/>
                  </a:schemeClr>
                </a:solidFill>
                <a:latin typeface="Bio Sans Light" panose="020B0406020202040204" pitchFamily="34" charset="0"/>
                <a:ea typeface="Malgun Gothic Semilight" panose="020B0502040204020203" pitchFamily="34" charset="-128"/>
                <a:cs typeface="Malgun Gothic Semilight" panose="020B0502040204020203" pitchFamily="34" charset="-128"/>
              </a:rPr>
              <a:t>Seguridad</a:t>
            </a:r>
          </a:p>
        </p:txBody>
      </p:sp>
      <p:pic>
        <p:nvPicPr>
          <p:cNvPr id="33" name="Picture 4" descr="Crecer planta - Iconos gratis de ecología y medio ambiente">
            <a:extLst>
              <a:ext uri="{FF2B5EF4-FFF2-40B4-BE49-F238E27FC236}">
                <a16:creationId xmlns:a16="http://schemas.microsoft.com/office/drawing/2014/main" id="{EF95D0D3-5634-44C4-9A44-578C085AE35E}"/>
              </a:ext>
            </a:extLst>
          </p:cNvPr>
          <p:cNvPicPr>
            <a:picLocks noChangeAspect="1" noChangeArrowheads="1"/>
          </p:cNvPicPr>
          <p:nvPr/>
        </p:nvPicPr>
        <p:blipFill>
          <a:blip r:embed="rId11"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64031" y="2445736"/>
            <a:ext cx="497030" cy="497030"/>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n 33">
            <a:extLst>
              <a:ext uri="{FF2B5EF4-FFF2-40B4-BE49-F238E27FC236}">
                <a16:creationId xmlns:a16="http://schemas.microsoft.com/office/drawing/2014/main" id="{66D57F7A-A916-44F7-A9FE-1C20B14C2146}"/>
              </a:ext>
            </a:extLst>
          </p:cNvPr>
          <p:cNvPicPr>
            <a:picLocks noChangeAspect="1"/>
          </p:cNvPicPr>
          <p:nvPr/>
        </p:nvPicPr>
        <p:blipFill>
          <a:blip r:embed="rId1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373393" y="3508661"/>
            <a:ext cx="552951" cy="552951"/>
          </a:xfrm>
          <a:prstGeom prst="rect">
            <a:avLst/>
          </a:prstGeom>
        </p:spPr>
      </p:pic>
      <p:pic>
        <p:nvPicPr>
          <p:cNvPr id="9" name="Picture 12" descr="Nuestros logros?">
            <a:extLst>
              <a:ext uri="{FF2B5EF4-FFF2-40B4-BE49-F238E27FC236}">
                <a16:creationId xmlns:a16="http://schemas.microsoft.com/office/drawing/2014/main" id="{845E9F27-36C1-7142-71EB-40EB270D9943}"/>
              </a:ext>
            </a:extLst>
          </p:cNvPr>
          <p:cNvPicPr>
            <a:picLocks noChangeAspect="1" noChangeArrowheads="1"/>
          </p:cNvPicPr>
          <p:nvPr/>
        </p:nvPicPr>
        <p:blipFill>
          <a:blip r:embed="rId1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50701" y="2208139"/>
            <a:ext cx="729764" cy="739581"/>
          </a:xfrm>
          <a:prstGeom prst="rect">
            <a:avLst/>
          </a:prstGeom>
          <a:noFill/>
          <a:extLst>
            <a:ext uri="{909E8E84-426E-40DD-AFC4-6F175D3DCCD1}">
              <a14:hiddenFill xmlns:a14="http://schemas.microsoft.com/office/drawing/2010/main">
                <a:solidFill>
                  <a:srgbClr val="FFFFFF"/>
                </a:solidFill>
              </a14:hiddenFill>
            </a:ext>
          </a:extLst>
        </p:spPr>
      </p:pic>
      <p:sp>
        <p:nvSpPr>
          <p:cNvPr id="29" name="CuadroTexto 28">
            <a:extLst>
              <a:ext uri="{FF2B5EF4-FFF2-40B4-BE49-F238E27FC236}">
                <a16:creationId xmlns:a16="http://schemas.microsoft.com/office/drawing/2014/main" id="{86443666-DBC6-4E9E-8F51-944E50922675}"/>
              </a:ext>
            </a:extLst>
          </p:cNvPr>
          <p:cNvSpPr txBox="1"/>
          <p:nvPr/>
        </p:nvSpPr>
        <p:spPr>
          <a:xfrm>
            <a:off x="1662449" y="436447"/>
            <a:ext cx="9414758"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PROPUESTAS PARA PLANES DE DESARROLLO DEPARTAMENTAL</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31" name="CuadroTexto 30">
            <a:extLst>
              <a:ext uri="{FF2B5EF4-FFF2-40B4-BE49-F238E27FC236}">
                <a16:creationId xmlns:a16="http://schemas.microsoft.com/office/drawing/2014/main" id="{126E55C5-D9C6-4182-922D-8B8823EFC6D8}"/>
              </a:ext>
            </a:extLst>
          </p:cNvPr>
          <p:cNvSpPr txBox="1"/>
          <p:nvPr/>
        </p:nvSpPr>
        <p:spPr>
          <a:xfrm>
            <a:off x="4095546" y="884861"/>
            <a:ext cx="4461478"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Y MUNICIPALES 2024 - 2026</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4160905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Imagen 8" descr="Texto&#10;&#10;Descripción generada automáticamente con confianza media">
            <a:extLst>
              <a:ext uri="{FF2B5EF4-FFF2-40B4-BE49-F238E27FC236}">
                <a16:creationId xmlns:a16="http://schemas.microsoft.com/office/drawing/2014/main" id="{8B169F04-BB2B-0D62-3E30-0A322863CC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748"/>
            <a:ext cx="12192000" cy="6858000"/>
          </a:xfrm>
          <a:prstGeom prst="rect">
            <a:avLst/>
          </a:prstGeom>
        </p:spPr>
      </p:pic>
      <p:sp>
        <p:nvSpPr>
          <p:cNvPr id="2" name="Rectángulo 1">
            <a:extLst>
              <a:ext uri="{FF2B5EF4-FFF2-40B4-BE49-F238E27FC236}">
                <a16:creationId xmlns:a16="http://schemas.microsoft.com/office/drawing/2014/main" id="{50405794-8316-49E3-8FE6-3B91EA9E151A}"/>
              </a:ext>
            </a:extLst>
          </p:cNvPr>
          <p:cNvSpPr/>
          <p:nvPr/>
        </p:nvSpPr>
        <p:spPr>
          <a:xfrm>
            <a:off x="1659184" y="6133760"/>
            <a:ext cx="8873631" cy="400110"/>
          </a:xfrm>
          <a:prstGeom prst="rect">
            <a:avLst/>
          </a:prstGeom>
        </p:spPr>
        <p:txBody>
          <a:bodyPr wrap="square">
            <a:spAutoFit/>
          </a:bodyPr>
          <a:lstStyle/>
          <a:p>
            <a:r>
              <a:rPr lang="es-MX" sz="1000" dirty="0">
                <a:solidFill>
                  <a:srgbClr val="595959"/>
                </a:solidFill>
                <a:latin typeface="Arial" panose="020B0604020202020204" pitchFamily="34" charset="0"/>
                <a:ea typeface="Ebrima" panose="02000000000000000000" pitchFamily="2" charset="0"/>
                <a:cs typeface="Arial" panose="020B0604020202020204" pitchFamily="34" charset="0"/>
              </a:rPr>
              <a:t>Fuente: DANE, </a:t>
            </a:r>
            <a:r>
              <a:rPr lang="es-MX" sz="1000" i="1" dirty="0">
                <a:solidFill>
                  <a:srgbClr val="595959"/>
                </a:solidFill>
                <a:latin typeface="Arial" panose="020B0604020202020204" pitchFamily="34" charset="0"/>
                <a:ea typeface="Ebrima" panose="02000000000000000000" pitchFamily="2" charset="0"/>
                <a:cs typeface="Arial" panose="020B0604020202020204" pitchFamily="34" charset="0"/>
              </a:rPr>
              <a:t>Cuentas Nacionales  -Valor Agregado por Municipio. Grandes actividades económicas </a:t>
            </a:r>
            <a:r>
              <a:rPr lang="es-MX" sz="1000" dirty="0">
                <a:solidFill>
                  <a:srgbClr val="595959"/>
                </a:solidFill>
                <a:latin typeface="Arial" panose="020B0604020202020204" pitchFamily="34" charset="0"/>
                <a:ea typeface="Ebrima" panose="02000000000000000000" pitchFamily="2" charset="0"/>
                <a:cs typeface="Arial" panose="020B0604020202020204" pitchFamily="34" charset="0"/>
              </a:rPr>
              <a:t>(</a:t>
            </a:r>
            <a:r>
              <a:rPr lang="es-ES" sz="1000" dirty="0">
                <a:solidFill>
                  <a:srgbClr val="595959"/>
                </a:solidFill>
                <a:latin typeface="Arial" panose="020B0604020202020204" pitchFamily="34" charset="0"/>
                <a:ea typeface="Ebrima" panose="02000000000000000000" pitchFamily="2" charset="0"/>
                <a:cs typeface="Arial" panose="020B0604020202020204" pitchFamily="34" charset="0"/>
              </a:rPr>
              <a:t>actualizado el 31 de marzo de 2023</a:t>
            </a:r>
            <a:r>
              <a:rPr lang="es-MX" sz="1000" dirty="0">
                <a:solidFill>
                  <a:srgbClr val="595959"/>
                </a:solidFill>
                <a:latin typeface="Arial" panose="020B0604020202020204" pitchFamily="34" charset="0"/>
                <a:ea typeface="Ebrima" panose="02000000000000000000" pitchFamily="2" charset="0"/>
                <a:cs typeface="Arial" panose="020B0604020202020204" pitchFamily="34" charset="0"/>
              </a:rPr>
              <a:t>). Cálculos: CCC.</a:t>
            </a:r>
          </a:p>
        </p:txBody>
      </p:sp>
      <p:graphicFrame>
        <p:nvGraphicFramePr>
          <p:cNvPr id="3" name="Gráfico 2">
            <a:extLst>
              <a:ext uri="{FF2B5EF4-FFF2-40B4-BE49-F238E27FC236}">
                <a16:creationId xmlns:a16="http://schemas.microsoft.com/office/drawing/2014/main" id="{D835FD0E-2311-4D0F-850E-A8DE5D31FCE2}"/>
              </a:ext>
            </a:extLst>
          </p:cNvPr>
          <p:cNvGraphicFramePr/>
          <p:nvPr>
            <p:extLst>
              <p:ext uri="{D42A27DB-BD31-4B8C-83A1-F6EECF244321}">
                <p14:modId xmlns:p14="http://schemas.microsoft.com/office/powerpoint/2010/main" val="2177457798"/>
              </p:ext>
            </p:extLst>
          </p:nvPr>
        </p:nvGraphicFramePr>
        <p:xfrm>
          <a:off x="1622815" y="2057618"/>
          <a:ext cx="9636651" cy="4056845"/>
        </p:xfrm>
        <a:graphic>
          <a:graphicData uri="http://schemas.openxmlformats.org/drawingml/2006/chart">
            <c:chart xmlns:c="http://schemas.openxmlformats.org/drawingml/2006/chart" xmlns:r="http://schemas.openxmlformats.org/officeDocument/2006/relationships" r:id="rId5"/>
          </a:graphicData>
        </a:graphic>
      </p:graphicFrame>
      <p:sp>
        <p:nvSpPr>
          <p:cNvPr id="4" name="CuadroTexto 3">
            <a:extLst>
              <a:ext uri="{FF2B5EF4-FFF2-40B4-BE49-F238E27FC236}">
                <a16:creationId xmlns:a16="http://schemas.microsoft.com/office/drawing/2014/main" id="{5CD2773D-1C4E-4E65-9F91-2789D436F138}"/>
              </a:ext>
            </a:extLst>
          </p:cNvPr>
          <p:cNvSpPr txBox="1"/>
          <p:nvPr/>
        </p:nvSpPr>
        <p:spPr>
          <a:xfrm>
            <a:off x="1656665" y="870155"/>
            <a:ext cx="8646225" cy="584775"/>
          </a:xfrm>
          <a:prstGeom prst="rect">
            <a:avLst/>
          </a:prstGeom>
          <a:noFill/>
        </p:spPr>
        <p:txBody>
          <a:bodyPr wrap="square" rtlCol="0">
            <a:spAutoFit/>
          </a:bodyPr>
          <a:lstStyle>
            <a:defPPr>
              <a:defRPr lang="en-US"/>
            </a:defPPr>
            <a:lvl1pPr algn="ctr">
              <a:defRPr>
                <a:solidFill>
                  <a:schemeClr val="tx1">
                    <a:lumMod val="95000"/>
                    <a:lumOff val="5000"/>
                  </a:schemeClr>
                </a:solidFill>
                <a:latin typeface="Geomanist Regular" panose="02000503000000020004" pitchFamily="2" charset="0"/>
                <a:ea typeface="Ebrima" panose="02000000000000000000" pitchFamily="2" charset="0"/>
                <a:cs typeface="Ebrima" panose="02000000000000000000" pitchFamily="2" charset="0"/>
              </a:defRPr>
            </a:lvl1pPr>
          </a:lstStyle>
          <a:p>
            <a:pPr>
              <a:defRPr/>
            </a:pPr>
            <a:r>
              <a:rPr lang="es-ES" sz="1600" kern="0" dirty="0">
                <a:solidFill>
                  <a:prstClr val="black">
                    <a:lumMod val="95000"/>
                    <a:lumOff val="5000"/>
                  </a:prstClr>
                </a:solidFill>
                <a:latin typeface="Arial" panose="020B0604020202020204" pitchFamily="34" charset="0"/>
                <a:cs typeface="Arial" panose="020B0604020202020204" pitchFamily="34" charset="0"/>
              </a:rPr>
              <a:t>Yopal ocupa el lugar 17 entre las capitales de Colombia, con un valor agregado municipal de </a:t>
            </a:r>
          </a:p>
          <a:p>
            <a:pPr>
              <a:defRPr/>
            </a:pPr>
            <a:r>
              <a:rPr lang="es-ES" sz="1600" kern="0" dirty="0">
                <a:solidFill>
                  <a:prstClr val="black">
                    <a:lumMod val="95000"/>
                    <a:lumOff val="5000"/>
                  </a:prstClr>
                </a:solidFill>
                <a:latin typeface="Arial" panose="020B0604020202020204" pitchFamily="34" charset="0"/>
                <a:cs typeface="Arial" panose="020B0604020202020204" pitchFamily="34" charset="0"/>
              </a:rPr>
              <a:t>$5.5 billones (2021) y es la </a:t>
            </a:r>
            <a:r>
              <a:rPr lang="es-ES" sz="1600" kern="0" dirty="0">
                <a:solidFill>
                  <a:srgbClr val="C00000"/>
                </a:solidFill>
                <a:latin typeface="Arial" panose="020B0604020202020204" pitchFamily="34" charset="0"/>
                <a:cs typeface="Arial" panose="020B0604020202020204" pitchFamily="34" charset="0"/>
              </a:rPr>
              <a:t>segunda economía entre las capitales de la Orinoquía</a:t>
            </a:r>
            <a:r>
              <a:rPr lang="es-ES" sz="1600" kern="0" dirty="0">
                <a:solidFill>
                  <a:prstClr val="black">
                    <a:lumMod val="95000"/>
                    <a:lumOff val="5000"/>
                  </a:prstClr>
                </a:solidFill>
                <a:latin typeface="Arial" panose="020B0604020202020204" pitchFamily="34" charset="0"/>
                <a:cs typeface="Arial" panose="020B0604020202020204" pitchFamily="34" charset="0"/>
              </a:rPr>
              <a:t>. </a:t>
            </a:r>
          </a:p>
        </p:txBody>
      </p:sp>
      <p:sp>
        <p:nvSpPr>
          <p:cNvPr id="5" name="CuadroTexto 4">
            <a:extLst>
              <a:ext uri="{FF2B5EF4-FFF2-40B4-BE49-F238E27FC236}">
                <a16:creationId xmlns:a16="http://schemas.microsoft.com/office/drawing/2014/main" id="{E3A0B118-1401-4A4E-B22F-CD96F7914413}"/>
              </a:ext>
            </a:extLst>
          </p:cNvPr>
          <p:cNvSpPr txBox="1"/>
          <p:nvPr/>
        </p:nvSpPr>
        <p:spPr>
          <a:xfrm>
            <a:off x="2977271" y="1673454"/>
            <a:ext cx="6005015" cy="338554"/>
          </a:xfrm>
          <a:prstGeom prst="rect">
            <a:avLst/>
          </a:prstGeom>
          <a:noFill/>
        </p:spPr>
        <p:txBody>
          <a:bodyPr wrap="square" rtlCol="0">
            <a:spAutoFit/>
          </a:bodyPr>
          <a:lstStyle>
            <a:defPPr>
              <a:defRPr lang="en-US"/>
            </a:defPPr>
            <a:lvl1pPr algn="ctr">
              <a:defRPr sz="1600">
                <a:latin typeface="Geometr415 Md BT" panose="020B0602020204020303" pitchFamily="34" charset="0"/>
              </a:defRPr>
            </a:lvl1pPr>
          </a:lstStyle>
          <a:p>
            <a:pPr algn="r"/>
            <a:r>
              <a:rPr lang="es-CO" dirty="0">
                <a:solidFill>
                  <a:prstClr val="black"/>
                </a:solidFill>
                <a:latin typeface="Arial" panose="020B0604020202020204" pitchFamily="34" charset="0"/>
                <a:cs typeface="Arial" panose="020B0604020202020204" pitchFamily="34" charset="0"/>
              </a:rPr>
              <a:t>Valor Agregado Municipal de Ciudades Capitales (2021</a:t>
            </a:r>
            <a:r>
              <a:rPr lang="es-CO" baseline="30000" dirty="0">
                <a:solidFill>
                  <a:prstClr val="black"/>
                </a:solidFill>
                <a:latin typeface="Arial" panose="020B0604020202020204" pitchFamily="34" charset="0"/>
                <a:cs typeface="Arial" panose="020B0604020202020204" pitchFamily="34" charset="0"/>
              </a:rPr>
              <a:t>p</a:t>
            </a:r>
            <a:r>
              <a:rPr lang="es-CO" dirty="0">
                <a:solidFill>
                  <a:prstClr val="black"/>
                </a:solidFill>
                <a:latin typeface="Arial" panose="020B0604020202020204" pitchFamily="34" charset="0"/>
                <a:cs typeface="Arial" panose="020B0604020202020204" pitchFamily="34" charset="0"/>
              </a:rPr>
              <a:t>)</a:t>
            </a:r>
            <a:endParaRPr lang="es-ES" dirty="0">
              <a:solidFill>
                <a:prstClr val="black"/>
              </a:solidFill>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3DD0CF72-655C-43F1-A760-13A42860E9F7}"/>
              </a:ext>
            </a:extLst>
          </p:cNvPr>
          <p:cNvSpPr txBox="1"/>
          <p:nvPr/>
        </p:nvSpPr>
        <p:spPr>
          <a:xfrm>
            <a:off x="2320395" y="324130"/>
            <a:ext cx="8212420" cy="523220"/>
          </a:xfrm>
          <a:prstGeom prst="rect">
            <a:avLst/>
          </a:prstGeom>
          <a:noFill/>
        </p:spPr>
        <p:txBody>
          <a:bodyPr wrap="square" rtlCol="0">
            <a:spAutoFit/>
          </a:bodyPr>
          <a:lstStyle/>
          <a:p>
            <a:r>
              <a:rPr lang="es-CO" sz="2800" b="1" dirty="0">
                <a:solidFill>
                  <a:srgbClr val="C00000"/>
                </a:solidFill>
                <a:latin typeface="Arial" panose="020B0604020202020204" pitchFamily="34" charset="0"/>
                <a:cs typeface="Arial" panose="020B0604020202020204" pitchFamily="34" charset="0"/>
              </a:rPr>
              <a:t>Valor agregado municipal Ciudades Capitales</a:t>
            </a:r>
          </a:p>
        </p:txBody>
      </p:sp>
      <p:sp>
        <p:nvSpPr>
          <p:cNvPr id="7" name="Rombo 6">
            <a:extLst>
              <a:ext uri="{FF2B5EF4-FFF2-40B4-BE49-F238E27FC236}">
                <a16:creationId xmlns:a16="http://schemas.microsoft.com/office/drawing/2014/main" id="{EE3E4C85-D5F2-0268-B93F-D542A20B6771}"/>
              </a:ext>
            </a:extLst>
          </p:cNvPr>
          <p:cNvSpPr/>
          <p:nvPr/>
        </p:nvSpPr>
        <p:spPr>
          <a:xfrm>
            <a:off x="6562165" y="5597720"/>
            <a:ext cx="134471" cy="350928"/>
          </a:xfrm>
          <a:prstGeom prst="diamon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768244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419B5544-626E-34ED-9DF5-16F4ADF16C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uadroTexto 6">
            <a:extLst>
              <a:ext uri="{FF2B5EF4-FFF2-40B4-BE49-F238E27FC236}">
                <a16:creationId xmlns:a16="http://schemas.microsoft.com/office/drawing/2014/main" id="{709E8CF8-4582-FEFC-8855-2CDBB17B849F}"/>
              </a:ext>
            </a:extLst>
          </p:cNvPr>
          <p:cNvSpPr txBox="1"/>
          <p:nvPr/>
        </p:nvSpPr>
        <p:spPr>
          <a:xfrm>
            <a:off x="1062318" y="1308310"/>
            <a:ext cx="10323437" cy="4999510"/>
          </a:xfrm>
          <a:prstGeom prst="rect">
            <a:avLst/>
          </a:prstGeom>
          <a:noFill/>
        </p:spPr>
        <p:txBody>
          <a:bodyPr wrap="square" numCol="1">
            <a:spAutoFit/>
          </a:bodyPr>
          <a:lstStyle/>
          <a:p>
            <a:pPr marL="742932" lvl="1" indent="-285744" algn="just">
              <a:lnSpc>
                <a:spcPct val="200000"/>
              </a:lnSpc>
              <a:buFont typeface="Wingdings" panose="05000000000000000000" pitchFamily="2" charset="2"/>
              <a:buChar char="Ø"/>
            </a:pPr>
            <a:r>
              <a:rPr lang="es-ES" dirty="0">
                <a:latin typeface="Bio Sans Light" panose="020B0406020202040204" pitchFamily="34" charset="0"/>
                <a:ea typeface="Malgun Gothic Semilight" panose="020B0502040204020203" pitchFamily="34" charset="-128"/>
                <a:cs typeface="Microsoft Tai Le" panose="020B0502040204020203" pitchFamily="34" charset="0"/>
              </a:rPr>
              <a:t> Mejoramiento de vías Terciarias ( de acuerdo con vocaciones y potencial económico y productivo)</a:t>
            </a:r>
          </a:p>
          <a:p>
            <a:pPr marL="742932" lvl="1" indent="-285744" algn="just">
              <a:lnSpc>
                <a:spcPct val="200000"/>
              </a:lnSpc>
              <a:buFont typeface="Wingdings" panose="05000000000000000000" pitchFamily="2" charset="2"/>
              <a:buChar char="Ø"/>
            </a:pPr>
            <a:r>
              <a:rPr lang="es-ES" dirty="0">
                <a:latin typeface="Bio Sans Light" panose="020B0406020202040204" pitchFamily="34" charset="0"/>
                <a:ea typeface="Malgun Gothic Semilight" panose="020B0502040204020203" pitchFamily="34" charset="-128"/>
                <a:cs typeface="Microsoft Tai Le" panose="020B0502040204020203" pitchFamily="34" charset="0"/>
              </a:rPr>
              <a:t>Implementar una </a:t>
            </a:r>
            <a:r>
              <a:rPr lang="es-CO" dirty="0">
                <a:latin typeface="Bio Sans Light" panose="020B0406020202040204" pitchFamily="34" charset="0"/>
                <a:ea typeface="Malgun Gothic Semilight" panose="020B0502040204020203" pitchFamily="34" charset="-128"/>
                <a:cs typeface="Microsoft Tai Le" panose="020B0502040204020203" pitchFamily="34" charset="0"/>
              </a:rPr>
              <a:t>Política contra la accidentalidad Vial</a:t>
            </a:r>
          </a:p>
          <a:p>
            <a:pPr marL="742932" lvl="1" indent="-285744" algn="just">
              <a:lnSpc>
                <a:spcPct val="200000"/>
              </a:lnSpc>
              <a:buFont typeface="Wingdings" panose="05000000000000000000" pitchFamily="2" charset="2"/>
              <a:buChar char="Ø"/>
            </a:pPr>
            <a:r>
              <a:rPr lang="es-CO" dirty="0">
                <a:latin typeface="Bio Sans Light" panose="020B0406020202040204" pitchFamily="34" charset="0"/>
                <a:ea typeface="Malgun Gothic Semilight" panose="020B0502040204020203" pitchFamily="34" charset="-128"/>
                <a:cs typeface="Microsoft Tai Le" panose="020B0502040204020203" pitchFamily="34" charset="0"/>
              </a:rPr>
              <a:t>Gestionar la construcción de Vivienda</a:t>
            </a:r>
          </a:p>
          <a:p>
            <a:pPr marL="742932" lvl="1" indent="-285744" algn="just">
              <a:lnSpc>
                <a:spcPct val="200000"/>
              </a:lnSpc>
              <a:buFont typeface="Wingdings" panose="05000000000000000000" pitchFamily="2" charset="2"/>
              <a:buChar char="Ø"/>
            </a:pPr>
            <a:r>
              <a:rPr lang="es-CO" dirty="0">
                <a:latin typeface="Bio Sans Light" panose="020B0406020202040204" pitchFamily="34" charset="0"/>
                <a:ea typeface="Malgun Gothic Semilight" panose="020B0502040204020203" pitchFamily="34" charset="-128"/>
                <a:cs typeface="Microsoft Tai Le" panose="020B0502040204020203" pitchFamily="34" charset="0"/>
              </a:rPr>
              <a:t>Gestionar el incremento del número de controladores aéreos para poder ampliar el horario de funcionamiento, así como las frecuencias y los destinos de las aerolíneas.</a:t>
            </a:r>
          </a:p>
          <a:p>
            <a:pPr marL="742932" lvl="1" indent="-285744" algn="just">
              <a:lnSpc>
                <a:spcPct val="200000"/>
              </a:lnSpc>
              <a:buFont typeface="Wingdings" panose="05000000000000000000" pitchFamily="2" charset="2"/>
              <a:buChar char="Ø"/>
            </a:pPr>
            <a:r>
              <a:rPr lang="es-CO" dirty="0">
                <a:latin typeface="Bio Sans Light" panose="020B0406020202040204" pitchFamily="34" charset="0"/>
                <a:ea typeface="Malgun Gothic Semilight" panose="020B0502040204020203" pitchFamily="34" charset="-128"/>
                <a:cs typeface="Microsoft Tai Le" panose="020B0502040204020203" pitchFamily="34" charset="0"/>
              </a:rPr>
              <a:t> Gestionar que se concrete la habilitación</a:t>
            </a:r>
            <a:r>
              <a:rPr lang="es-ES" dirty="0">
                <a:latin typeface="Bio Sans Light" panose="020B0406020202040204" pitchFamily="34" charset="0"/>
                <a:ea typeface="Malgun Gothic Semilight" panose="020B0502040204020203" pitchFamily="34" charset="-128"/>
                <a:cs typeface="Microsoft Tai Le" panose="020B0502040204020203" pitchFamily="34" charset="0"/>
              </a:rPr>
              <a:t> esta terminal aérea como aeropuerto internacional y de respaldo al Dorado de Bogotá.</a:t>
            </a:r>
            <a:endParaRPr lang="es-CO" dirty="0">
              <a:latin typeface="Bio Sans Light" panose="020B0406020202040204" pitchFamily="34" charset="0"/>
              <a:ea typeface="Malgun Gothic Semilight" panose="020B0502040204020203" pitchFamily="34" charset="-128"/>
              <a:cs typeface="Microsoft Tai Le" panose="020B0502040204020203" pitchFamily="34" charset="0"/>
            </a:endParaRPr>
          </a:p>
          <a:p>
            <a:pPr marL="742932" lvl="1" indent="-285744">
              <a:lnSpc>
                <a:spcPct val="200000"/>
              </a:lnSpc>
              <a:buFont typeface="Wingdings" panose="05000000000000000000" pitchFamily="2" charset="2"/>
              <a:buChar char="Ø"/>
            </a:pPr>
            <a:endParaRPr lang="es-CO" dirty="0">
              <a:latin typeface="Bio Sans Light" panose="020B0406020202040204" pitchFamily="34" charset="0"/>
              <a:ea typeface="Malgun Gothic Semilight" panose="020B0502040204020203" pitchFamily="34" charset="-128"/>
              <a:cs typeface="Microsoft Tai Le" panose="020B0502040204020203" pitchFamily="34" charset="0"/>
            </a:endParaRPr>
          </a:p>
        </p:txBody>
      </p:sp>
      <p:sp>
        <p:nvSpPr>
          <p:cNvPr id="9" name="CuadroTexto 8">
            <a:extLst>
              <a:ext uri="{FF2B5EF4-FFF2-40B4-BE49-F238E27FC236}">
                <a16:creationId xmlns:a16="http://schemas.microsoft.com/office/drawing/2014/main" id="{57BAC722-452E-44BC-B56E-D526EA96ABA2}"/>
              </a:ext>
            </a:extLst>
          </p:cNvPr>
          <p:cNvSpPr txBox="1"/>
          <p:nvPr/>
        </p:nvSpPr>
        <p:spPr>
          <a:xfrm>
            <a:off x="4876695" y="702850"/>
            <a:ext cx="2825902"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INFRAESTRUCTURA</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384884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18247061-BD6B-B590-F761-CD4A4C2A12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7256AFC2-5D1E-5383-ABC9-2BF767EDBFD5}"/>
              </a:ext>
            </a:extLst>
          </p:cNvPr>
          <p:cNvSpPr txBox="1"/>
          <p:nvPr/>
        </p:nvSpPr>
        <p:spPr>
          <a:xfrm>
            <a:off x="3362282" y="824312"/>
            <a:ext cx="7310980" cy="3793603"/>
          </a:xfrm>
          <a:prstGeom prst="rect">
            <a:avLst/>
          </a:prstGeom>
          <a:noFill/>
        </p:spPr>
        <p:txBody>
          <a:bodyPr wrap="square" numCol="1">
            <a:spAutoFit/>
          </a:bodyPr>
          <a:lstStyle/>
          <a:p>
            <a:pPr marL="457188" lvl="1">
              <a:lnSpc>
                <a:spcPct val="150000"/>
              </a:lnSpc>
            </a:pPr>
            <a:r>
              <a:rPr lang="es-CO" b="1" dirty="0">
                <a:latin typeface="Bio Sans" panose="020B0506020202040204" pitchFamily="34" charset="0"/>
                <a:ea typeface="Malgun Gothic Semilight" panose="020B0502040204020203" pitchFamily="34" charset="-128"/>
                <a:cs typeface="Microsoft Tai Le" panose="020B0502040204020203" pitchFamily="34" charset="0"/>
              </a:rPr>
              <a:t>Programas:</a:t>
            </a:r>
          </a:p>
          <a:p>
            <a:pPr marL="742938" lvl="1" indent="-285750">
              <a:lnSpc>
                <a:spcPct val="150000"/>
              </a:lnSpc>
              <a:buFont typeface="Wingdings" panose="05000000000000000000" pitchFamily="2" charset="2"/>
              <a:buChar char="Ø"/>
            </a:pPr>
            <a:r>
              <a:rPr lang="es-ES" sz="1600" dirty="0">
                <a:latin typeface="Bio Sans Light" panose="020B0406020202040204" pitchFamily="34" charset="0"/>
                <a:ea typeface="Malgun Gothic Semilight" panose="020B0502040204020203" pitchFamily="34" charset="-128"/>
                <a:cs typeface="Microsoft Tai Le" panose="020B0502040204020203" pitchFamily="34" charset="0"/>
              </a:rPr>
              <a:t>Apoyo a los planes de acción de los sectores agropecuarios y trabajo directo con los comités y con las veredas</a:t>
            </a:r>
            <a:endParaRPr lang="es-CO" sz="1600" dirty="0">
              <a:latin typeface="Bio Sans Light" panose="020B0406020202040204" pitchFamily="34" charset="0"/>
              <a:ea typeface="Malgun Gothic Semilight" panose="020B0502040204020203" pitchFamily="34" charset="-128"/>
              <a:cs typeface="Microsoft Tai Le" panose="020B0502040204020203" pitchFamily="34" charset="0"/>
            </a:endParaRPr>
          </a:p>
          <a:p>
            <a:pPr marL="742932" lvl="1" indent="-285744">
              <a:lnSpc>
                <a:spcPct val="150000"/>
              </a:lnSpc>
              <a:buFont typeface="Wingdings" panose="05000000000000000000" pitchFamily="2" charset="2"/>
              <a:buChar char="Ø"/>
            </a:pPr>
            <a:r>
              <a:rPr lang="es-CO" sz="1600" dirty="0">
                <a:latin typeface="Bio Sans Light" panose="020B0406020202040204" pitchFamily="34" charset="0"/>
                <a:ea typeface="Malgun Gothic Semilight" panose="020B0502040204020203" pitchFamily="34" charset="-128"/>
                <a:cs typeface="Microsoft Tai Le" panose="020B0502040204020203" pitchFamily="34" charset="0"/>
              </a:rPr>
              <a:t>Asistencia técnica para la productividad</a:t>
            </a:r>
          </a:p>
          <a:p>
            <a:pPr marL="742932" lvl="1" indent="-285744">
              <a:lnSpc>
                <a:spcPct val="150000"/>
              </a:lnSpc>
              <a:buFont typeface="Wingdings" panose="05000000000000000000" pitchFamily="2" charset="2"/>
              <a:buChar char="Ø"/>
            </a:pPr>
            <a:r>
              <a:rPr lang="es-CO" sz="1600" dirty="0">
                <a:latin typeface="Bio Sans Light" panose="020B0406020202040204" pitchFamily="34" charset="0"/>
                <a:ea typeface="Malgun Gothic Semilight" panose="020B0502040204020203" pitchFamily="34" charset="-128"/>
                <a:cs typeface="Microsoft Tai Le" panose="020B0502040204020203" pitchFamily="34" charset="0"/>
              </a:rPr>
              <a:t>Apoyo a proyectos de transformación</a:t>
            </a:r>
          </a:p>
          <a:p>
            <a:pPr marL="742932" lvl="1" indent="-285744">
              <a:lnSpc>
                <a:spcPct val="150000"/>
              </a:lnSpc>
              <a:buFont typeface="Wingdings" panose="05000000000000000000" pitchFamily="2" charset="2"/>
              <a:buChar char="Ø"/>
            </a:pPr>
            <a:r>
              <a:rPr lang="es-CO" sz="1600" dirty="0">
                <a:latin typeface="Bio Sans Light" panose="020B0406020202040204" pitchFamily="34" charset="0"/>
                <a:ea typeface="Malgun Gothic Semilight" panose="020B0502040204020203" pitchFamily="34" charset="-128"/>
                <a:cs typeface="Microsoft Tai Le" panose="020B0502040204020203" pitchFamily="34" charset="0"/>
              </a:rPr>
              <a:t>Acceso a créditos</a:t>
            </a:r>
          </a:p>
          <a:p>
            <a:pPr marL="742932" lvl="1" indent="-285744">
              <a:lnSpc>
                <a:spcPct val="150000"/>
              </a:lnSpc>
              <a:buFont typeface="Wingdings" panose="05000000000000000000" pitchFamily="2" charset="2"/>
              <a:buChar char="Ø"/>
            </a:pPr>
            <a:r>
              <a:rPr lang="es-CO" sz="1600" dirty="0">
                <a:latin typeface="Bio Sans Light" panose="020B0406020202040204" pitchFamily="34" charset="0"/>
                <a:ea typeface="Malgun Gothic Semilight" panose="020B0502040204020203" pitchFamily="34" charset="-128"/>
                <a:cs typeface="Microsoft Tai Le" panose="020B0502040204020203" pitchFamily="34" charset="0"/>
              </a:rPr>
              <a:t>Acceso a mercados</a:t>
            </a:r>
          </a:p>
          <a:p>
            <a:pPr marL="742932" lvl="1" indent="-285744">
              <a:lnSpc>
                <a:spcPct val="150000"/>
              </a:lnSpc>
              <a:buFont typeface="Wingdings" panose="05000000000000000000" pitchFamily="2" charset="2"/>
              <a:buChar char="Ø"/>
            </a:pPr>
            <a:r>
              <a:rPr lang="es-CO" sz="1600" dirty="0">
                <a:latin typeface="Bio Sans Light" panose="020B0406020202040204" pitchFamily="34" charset="0"/>
                <a:ea typeface="Malgun Gothic Semilight" panose="020B0502040204020203" pitchFamily="34" charset="-128"/>
                <a:cs typeface="Microsoft Tai Le" panose="020B0502040204020203" pitchFamily="34" charset="0"/>
              </a:rPr>
              <a:t>Mejoramiento de y terciarias</a:t>
            </a:r>
          </a:p>
          <a:p>
            <a:pPr marL="742932" lvl="1" indent="-285744">
              <a:lnSpc>
                <a:spcPct val="150000"/>
              </a:lnSpc>
              <a:buFont typeface="Wingdings" panose="05000000000000000000" pitchFamily="2" charset="2"/>
              <a:buChar char="Ø"/>
            </a:pPr>
            <a:r>
              <a:rPr lang="es-CO" sz="1600" dirty="0">
                <a:latin typeface="Bio Sans Light" panose="020B0406020202040204" pitchFamily="34" charset="0"/>
                <a:ea typeface="Malgun Gothic Semilight" panose="020B0502040204020203" pitchFamily="34" charset="-128"/>
                <a:cs typeface="Microsoft Tai Le" panose="020B0502040204020203" pitchFamily="34" charset="0"/>
              </a:rPr>
              <a:t>Simplificación de trámites </a:t>
            </a:r>
          </a:p>
          <a:p>
            <a:pPr marL="742932" lvl="1" indent="-285744">
              <a:lnSpc>
                <a:spcPct val="150000"/>
              </a:lnSpc>
              <a:buFont typeface="Wingdings" panose="05000000000000000000" pitchFamily="2" charset="2"/>
              <a:buChar char="Ø"/>
            </a:pPr>
            <a:r>
              <a:rPr lang="es-CO" sz="1600" dirty="0">
                <a:latin typeface="Bio Sans Light" panose="020B0406020202040204" pitchFamily="34" charset="0"/>
                <a:ea typeface="Malgun Gothic Semilight" panose="020B0502040204020203" pitchFamily="34" charset="-128"/>
                <a:cs typeface="Microsoft Tai Le" panose="020B0502040204020203" pitchFamily="34" charset="0"/>
              </a:rPr>
              <a:t>Certificaciones para exportar, etiquetas y promoción en otros idiomas</a:t>
            </a:r>
          </a:p>
        </p:txBody>
      </p:sp>
      <p:sp>
        <p:nvSpPr>
          <p:cNvPr id="7" name="CuadroTexto 6">
            <a:extLst>
              <a:ext uri="{FF2B5EF4-FFF2-40B4-BE49-F238E27FC236}">
                <a16:creationId xmlns:a16="http://schemas.microsoft.com/office/drawing/2014/main" id="{1308BA9F-9041-7B97-BBB0-0D5A71005BFD}"/>
              </a:ext>
            </a:extLst>
          </p:cNvPr>
          <p:cNvSpPr txBox="1"/>
          <p:nvPr/>
        </p:nvSpPr>
        <p:spPr>
          <a:xfrm>
            <a:off x="855406" y="973647"/>
            <a:ext cx="2506876" cy="5440207"/>
          </a:xfrm>
          <a:prstGeom prst="rect">
            <a:avLst/>
          </a:prstGeom>
          <a:solidFill>
            <a:schemeClr val="tx1">
              <a:lumMod val="65000"/>
              <a:lumOff val="35000"/>
            </a:schemeClr>
          </a:solidFill>
          <a:ln>
            <a:solidFill>
              <a:schemeClr val="bg1">
                <a:lumMod val="65000"/>
              </a:schemeClr>
            </a:solidFill>
          </a:ln>
        </p:spPr>
        <p:txBody>
          <a:bodyPr wrap="square">
            <a:spAutoFit/>
          </a:bodyPr>
          <a:lstStyle/>
          <a:p>
            <a:pPr algn="ctr">
              <a:lnSpc>
                <a:spcPct val="200000"/>
              </a:lnSpc>
            </a:pPr>
            <a:r>
              <a:rPr lang="es-CO" sz="1600" b="1" dirty="0">
                <a:solidFill>
                  <a:schemeClr val="bg1"/>
                </a:solidFill>
                <a:latin typeface="Bio Sans" panose="020B0506020202040204" pitchFamily="34" charset="0"/>
                <a:ea typeface="Malgun Gothic Semilight" panose="020B0502040204020203" pitchFamily="34" charset="-128"/>
                <a:cs typeface="Malgun Gothic Semilight" panose="020B0502040204020203" pitchFamily="34" charset="-128"/>
              </a:rPr>
              <a:t>SECTORES PRIORIZADOS: </a:t>
            </a:r>
          </a:p>
          <a:p>
            <a:pPr marL="800100" lvl="1" indent="-342900">
              <a:lnSpc>
                <a:spcPct val="20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ARROZ</a:t>
            </a:r>
          </a:p>
          <a:p>
            <a:pPr marL="800100" lvl="1" indent="-342900">
              <a:lnSpc>
                <a:spcPct val="20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PALMA</a:t>
            </a:r>
          </a:p>
          <a:p>
            <a:pPr marL="800100" lvl="1" indent="-342900">
              <a:lnSpc>
                <a:spcPct val="20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PLÁTANO</a:t>
            </a:r>
          </a:p>
          <a:p>
            <a:pPr marL="800100" lvl="1" indent="-342900">
              <a:lnSpc>
                <a:spcPct val="20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CACAO</a:t>
            </a:r>
          </a:p>
          <a:p>
            <a:pPr marL="800100" lvl="1" indent="-342900">
              <a:lnSpc>
                <a:spcPct val="20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CAFÉ</a:t>
            </a:r>
          </a:p>
          <a:p>
            <a:pPr marL="800100" lvl="1" indent="-342900">
              <a:lnSpc>
                <a:spcPct val="20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PIÑA</a:t>
            </a:r>
          </a:p>
          <a:p>
            <a:pPr marL="800100" lvl="1" indent="-342900">
              <a:lnSpc>
                <a:spcPct val="20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Frutales</a:t>
            </a:r>
          </a:p>
          <a:p>
            <a:pPr marL="800100" lvl="1" indent="-342900">
              <a:lnSpc>
                <a:spcPct val="20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Legumbres</a:t>
            </a:r>
          </a:p>
          <a:p>
            <a:pPr marL="800100" lvl="1" indent="-342900">
              <a:lnSpc>
                <a:spcPct val="20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SÁBILA</a:t>
            </a:r>
          </a:p>
          <a:p>
            <a:pPr marL="800100" lvl="1" indent="-342900">
              <a:lnSpc>
                <a:spcPct val="200000"/>
              </a:lnSpc>
              <a:buFont typeface="Arial" panose="020B0604020202020204" pitchFamily="34" charset="0"/>
              <a:buChar char="•"/>
            </a:pPr>
            <a:r>
              <a:rPr lang="es-CO" sz="1600" dirty="0">
                <a:solidFill>
                  <a:schemeClr val="bg1"/>
                </a:solidFill>
                <a:latin typeface="Bio Sans Light" panose="020B0406020202040204" pitchFamily="34" charset="0"/>
                <a:ea typeface="Malgun Gothic Semilight" panose="020B0502040204020203" pitchFamily="34" charset="-128"/>
                <a:cs typeface="Malgun Gothic Semilight" panose="020B0502040204020203" pitchFamily="34" charset="-128"/>
              </a:rPr>
              <a:t>CANNABIS</a:t>
            </a:r>
          </a:p>
        </p:txBody>
      </p:sp>
      <p:sp>
        <p:nvSpPr>
          <p:cNvPr id="8" name="CuadroTexto 7">
            <a:extLst>
              <a:ext uri="{FF2B5EF4-FFF2-40B4-BE49-F238E27FC236}">
                <a16:creationId xmlns:a16="http://schemas.microsoft.com/office/drawing/2014/main" id="{6F4EC1A4-CC2F-DA23-5610-F0BF23B03D36}"/>
              </a:ext>
            </a:extLst>
          </p:cNvPr>
          <p:cNvSpPr txBox="1"/>
          <p:nvPr/>
        </p:nvSpPr>
        <p:spPr>
          <a:xfrm>
            <a:off x="3628427" y="5070919"/>
            <a:ext cx="7968541" cy="1323439"/>
          </a:xfrm>
          <a:prstGeom prst="rect">
            <a:avLst/>
          </a:prstGeom>
          <a:solidFill>
            <a:schemeClr val="tx1">
              <a:lumMod val="75000"/>
              <a:lumOff val="25000"/>
            </a:schemeClr>
          </a:solidFill>
          <a:ln w="38100">
            <a:noFill/>
          </a:ln>
        </p:spPr>
        <p:txBody>
          <a:bodyPr wrap="square">
            <a:spAutoFit/>
          </a:bodyPr>
          <a:lstStyle/>
          <a:p>
            <a:pPr marL="304792" indent="-304792">
              <a:buFont typeface="Wingdings" panose="05000000000000000000" pitchFamily="2" charset="2"/>
              <a:buChar char="ü"/>
            </a:pPr>
            <a:endParaRPr lang="es-CO" sz="1600" dirty="0">
              <a:solidFill>
                <a:schemeClr val="bg1"/>
              </a:solidFill>
              <a:latin typeface="Bio Sans Light" panose="020B0406020202040204" pitchFamily="34" charset="0"/>
              <a:ea typeface="Malgun Gothic Semilight" panose="020B0502040204020203" pitchFamily="34" charset="-128"/>
              <a:cs typeface="Microsoft Tai Le" panose="020B0502040204020203" pitchFamily="34" charset="0"/>
            </a:endParaRPr>
          </a:p>
          <a:p>
            <a:pPr marL="304792" indent="-304792">
              <a:buFont typeface="Wingdings" panose="05000000000000000000" pitchFamily="2" charset="2"/>
              <a:buChar char="ü"/>
            </a:pPr>
            <a:r>
              <a:rPr lang="es-CO" sz="1600" b="1" dirty="0">
                <a:solidFill>
                  <a:schemeClr val="bg1"/>
                </a:solidFill>
                <a:latin typeface="Bio Sans Light" panose="020B0406020202040204" pitchFamily="34" charset="0"/>
                <a:ea typeface="Malgun Gothic Semilight" panose="020B0502040204020203" pitchFamily="34" charset="-128"/>
                <a:cs typeface="Microsoft Tai Le" panose="020B0502040204020203" pitchFamily="34" charset="0"/>
              </a:rPr>
              <a:t>A partir del gas natural producir fertilizantes nitrogenados (urea y amoníaco)</a:t>
            </a:r>
          </a:p>
          <a:p>
            <a:pPr marL="304792" indent="-304792">
              <a:buFont typeface="Wingdings" panose="05000000000000000000" pitchFamily="2" charset="2"/>
              <a:buChar char="ü"/>
            </a:pPr>
            <a:endParaRPr lang="es-CO" sz="1600" b="1" dirty="0">
              <a:solidFill>
                <a:schemeClr val="bg1"/>
              </a:solidFill>
              <a:latin typeface="Bio Sans Light" panose="020B0406020202040204" pitchFamily="34" charset="0"/>
              <a:ea typeface="Malgun Gothic Semilight" panose="020B0502040204020203" pitchFamily="34" charset="-128"/>
              <a:cs typeface="Microsoft Tai Le" panose="020B0502040204020203" pitchFamily="34" charset="0"/>
            </a:endParaRPr>
          </a:p>
          <a:p>
            <a:pPr marL="304792" indent="-304792">
              <a:buFont typeface="Wingdings" panose="05000000000000000000" pitchFamily="2" charset="2"/>
              <a:buChar char="ü"/>
            </a:pPr>
            <a:r>
              <a:rPr lang="es-CO" sz="1600" b="1" dirty="0">
                <a:solidFill>
                  <a:schemeClr val="bg1"/>
                </a:solidFill>
                <a:latin typeface="Bio Sans Light" panose="020B0406020202040204" pitchFamily="34" charset="0"/>
                <a:ea typeface="Malgun Gothic Semilight" panose="020B0502040204020203" pitchFamily="34" charset="-128"/>
                <a:cs typeface="Microsoft Tai Le" panose="020B0502040204020203" pitchFamily="34" charset="0"/>
              </a:rPr>
              <a:t>Distrito de Riego</a:t>
            </a:r>
          </a:p>
          <a:p>
            <a:pPr marL="304792" indent="-304792">
              <a:buFont typeface="Wingdings" panose="05000000000000000000" pitchFamily="2" charset="2"/>
              <a:buChar char="ü"/>
            </a:pPr>
            <a:endParaRPr lang="es-CO" sz="1600" dirty="0">
              <a:solidFill>
                <a:schemeClr val="bg1"/>
              </a:solidFill>
              <a:latin typeface="Microsoft Tai Le" panose="020B0502040204020203" pitchFamily="34" charset="0"/>
              <a:ea typeface="Malgun Gothic Semilight" panose="020B0502040204020203" pitchFamily="34" charset="-128"/>
              <a:cs typeface="Microsoft Tai Le" panose="020B0502040204020203" pitchFamily="34" charset="0"/>
            </a:endParaRPr>
          </a:p>
        </p:txBody>
      </p:sp>
      <p:sp>
        <p:nvSpPr>
          <p:cNvPr id="10" name="CuadroTexto 9">
            <a:extLst>
              <a:ext uri="{FF2B5EF4-FFF2-40B4-BE49-F238E27FC236}">
                <a16:creationId xmlns:a16="http://schemas.microsoft.com/office/drawing/2014/main" id="{3AA28AD2-9AFB-4564-95A1-EDD18B7676CA}"/>
              </a:ext>
            </a:extLst>
          </p:cNvPr>
          <p:cNvSpPr txBox="1"/>
          <p:nvPr/>
        </p:nvSpPr>
        <p:spPr>
          <a:xfrm>
            <a:off x="4802301" y="238890"/>
            <a:ext cx="2587568"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AGROINDUSTRIA</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1280594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A37FD6B1-6EFF-FE1D-4D3E-B7F2D451D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818D98DD-1D4E-081A-EFC5-098ABAD94D87}"/>
              </a:ext>
            </a:extLst>
          </p:cNvPr>
          <p:cNvSpPr txBox="1"/>
          <p:nvPr/>
        </p:nvSpPr>
        <p:spPr>
          <a:xfrm>
            <a:off x="1450113" y="4481584"/>
            <a:ext cx="9291774" cy="1323439"/>
          </a:xfrm>
          <a:prstGeom prst="rect">
            <a:avLst/>
          </a:prstGeom>
          <a:noFill/>
        </p:spPr>
        <p:txBody>
          <a:bodyPr wrap="square">
            <a:spAutoFit/>
          </a:bodyPr>
          <a:lstStyle>
            <a:defPPr>
              <a:defRPr lang="es-CO"/>
            </a:defPPr>
            <a:lvl1pPr>
              <a:lnSpc>
                <a:spcPct val="200000"/>
              </a:lnSpc>
              <a:defRPr>
                <a:solidFill>
                  <a:srgbClr val="0070C0"/>
                </a:solidFill>
                <a:latin typeface="Bio Sans Light" panose="020B0406020202040204" pitchFamily="34" charset="0"/>
              </a:defRPr>
            </a:lvl1pPr>
          </a:lstStyle>
          <a:p>
            <a:pPr marL="285750" indent="-285750" algn="just">
              <a:lnSpc>
                <a:spcPct val="100000"/>
              </a:lnSpc>
              <a:buFont typeface="Wingdings" panose="05000000000000000000" pitchFamily="2" charset="2"/>
              <a:buChar char="Ø"/>
            </a:pPr>
            <a:r>
              <a:rPr lang="es-CO" sz="1600" dirty="0">
                <a:solidFill>
                  <a:schemeClr val="tx1"/>
                </a:solidFill>
                <a:cs typeface="Microsoft Tai Le" panose="020B0502040204020203" pitchFamily="34" charset="0"/>
              </a:rPr>
              <a:t>Incrementar el Número de Empresas de Casanare con diagnóstico de Procolombia para exportar</a:t>
            </a:r>
          </a:p>
          <a:p>
            <a:pPr marL="285750" indent="-285750" algn="just">
              <a:lnSpc>
                <a:spcPct val="100000"/>
              </a:lnSpc>
              <a:buFont typeface="Wingdings" panose="05000000000000000000" pitchFamily="2" charset="2"/>
              <a:buChar char="Ø"/>
            </a:pPr>
            <a:endParaRPr lang="es-CO" sz="1600" dirty="0">
              <a:solidFill>
                <a:schemeClr val="tx1"/>
              </a:solidFill>
              <a:cs typeface="Microsoft Tai Le" panose="020B0502040204020203" pitchFamily="34" charset="0"/>
            </a:endParaRPr>
          </a:p>
          <a:p>
            <a:pPr marL="285750" indent="-285750" algn="just">
              <a:lnSpc>
                <a:spcPct val="100000"/>
              </a:lnSpc>
              <a:buFont typeface="Wingdings" panose="05000000000000000000" pitchFamily="2" charset="2"/>
              <a:buChar char="Ø"/>
            </a:pPr>
            <a:r>
              <a:rPr lang="es-CO" sz="1600" dirty="0">
                <a:solidFill>
                  <a:schemeClr val="tx1"/>
                </a:solidFill>
                <a:cs typeface="Microsoft Tai Le" panose="020B0502040204020203" pitchFamily="34" charset="0"/>
              </a:rPr>
              <a:t>Productos Tangibles para las empresas diagnosticadas: </a:t>
            </a:r>
            <a:r>
              <a:rPr lang="es-CO" sz="1600" dirty="0">
                <a:latin typeface="Bio Sans Light" panose="020B0406020202040204" pitchFamily="34" charset="0"/>
                <a:cs typeface="Microsoft Tai Le" panose="020B0502040204020203" pitchFamily="34" charset="0"/>
              </a:rPr>
              <a:t>Certificados, páginas web, videos promocionales, etiquetas, empaques, portafolio de productos y servicios en otros idiomas, entre otros. </a:t>
            </a:r>
          </a:p>
        </p:txBody>
      </p:sp>
      <p:sp>
        <p:nvSpPr>
          <p:cNvPr id="8" name="CuadroTexto 7">
            <a:extLst>
              <a:ext uri="{FF2B5EF4-FFF2-40B4-BE49-F238E27FC236}">
                <a16:creationId xmlns:a16="http://schemas.microsoft.com/office/drawing/2014/main" id="{FB364D00-441C-AEC1-F297-EB5B1C20CBA3}"/>
              </a:ext>
            </a:extLst>
          </p:cNvPr>
          <p:cNvSpPr txBox="1"/>
          <p:nvPr/>
        </p:nvSpPr>
        <p:spPr>
          <a:xfrm>
            <a:off x="2757180" y="1199363"/>
            <a:ext cx="6983691" cy="338554"/>
          </a:xfrm>
          <a:prstGeom prst="rect">
            <a:avLst/>
          </a:prstGeom>
          <a:noFill/>
        </p:spPr>
        <p:txBody>
          <a:bodyPr wrap="square">
            <a:spAutoFit/>
          </a:bodyPr>
          <a:lstStyle/>
          <a:p>
            <a:pPr algn="ctr"/>
            <a:r>
              <a:rPr lang="es-ES" sz="1600" dirty="0">
                <a:latin typeface="Bio Sans" panose="020B0506020202040204" pitchFamily="34" charset="0"/>
                <a:cs typeface="Microsoft Tai Le" panose="020B0502040204020203" pitchFamily="34" charset="0"/>
              </a:rPr>
              <a:t>Oportunidades de inversión identificadas por Procolombia para Casanare:</a:t>
            </a:r>
          </a:p>
        </p:txBody>
      </p:sp>
      <p:graphicFrame>
        <p:nvGraphicFramePr>
          <p:cNvPr id="9" name="Tabla 8">
            <a:extLst>
              <a:ext uri="{FF2B5EF4-FFF2-40B4-BE49-F238E27FC236}">
                <a16:creationId xmlns:a16="http://schemas.microsoft.com/office/drawing/2014/main" id="{19FCF196-8022-1C00-E983-54EB34324824}"/>
              </a:ext>
            </a:extLst>
          </p:cNvPr>
          <p:cNvGraphicFramePr>
            <a:graphicFrameLocks noGrp="1"/>
          </p:cNvGraphicFramePr>
          <p:nvPr>
            <p:extLst>
              <p:ext uri="{D42A27DB-BD31-4B8C-83A1-F6EECF244321}">
                <p14:modId xmlns:p14="http://schemas.microsoft.com/office/powerpoint/2010/main" val="3748038935"/>
              </p:ext>
            </p:extLst>
          </p:nvPr>
        </p:nvGraphicFramePr>
        <p:xfrm>
          <a:off x="1688123" y="1728392"/>
          <a:ext cx="9053763" cy="2393440"/>
        </p:xfrm>
        <a:graphic>
          <a:graphicData uri="http://schemas.openxmlformats.org/drawingml/2006/table">
            <a:tbl>
              <a:tblPr firstRow="1" bandRow="1">
                <a:tableStyleId>{D7AC3CCA-C797-4891-BE02-D94E43425B78}</a:tableStyleId>
              </a:tblPr>
              <a:tblGrid>
                <a:gridCol w="2523710">
                  <a:extLst>
                    <a:ext uri="{9D8B030D-6E8A-4147-A177-3AD203B41FA5}">
                      <a16:colId xmlns:a16="http://schemas.microsoft.com/office/drawing/2014/main" val="1882094907"/>
                    </a:ext>
                  </a:extLst>
                </a:gridCol>
                <a:gridCol w="6530053">
                  <a:extLst>
                    <a:ext uri="{9D8B030D-6E8A-4147-A177-3AD203B41FA5}">
                      <a16:colId xmlns:a16="http://schemas.microsoft.com/office/drawing/2014/main" val="1903156517"/>
                    </a:ext>
                  </a:extLst>
                </a:gridCol>
              </a:tblGrid>
              <a:tr h="919867">
                <a:tc>
                  <a:txBody>
                    <a:bodyPr/>
                    <a:lstStyle/>
                    <a:p>
                      <a:r>
                        <a:rPr lang="es-ES" sz="1600" b="1" dirty="0"/>
                        <a:t>Agroindustria</a:t>
                      </a:r>
                      <a:endParaRPr lang="es-CO" sz="1600" b="1" dirty="0">
                        <a:latin typeface="Bio Sans" panose="020B0506020202040204" pitchFamily="34" charset="0"/>
                        <a:cs typeface="Microsoft Tai Le" panose="020B0502040204020203"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ES" sz="1600" b="0" dirty="0"/>
                        <a:t>C</a:t>
                      </a:r>
                      <a:r>
                        <a:rPr lang="es-CO" sz="1600" b="0" dirty="0" err="1"/>
                        <a:t>ereales</a:t>
                      </a:r>
                      <a:r>
                        <a:rPr lang="es-CO" sz="1600" b="0" dirty="0"/>
                        <a:t>, frutas frescas, </a:t>
                      </a:r>
                      <a:r>
                        <a:rPr lang="es-ES" sz="1600" b="0" dirty="0"/>
                        <a:t>aceites y grasas, cacao, chocolatería y confitería, filetes de pescado, forestal. </a:t>
                      </a:r>
                      <a:endParaRPr lang="es-ES" sz="1600" b="0" dirty="0">
                        <a:latin typeface="Bio Sans Light" panose="020B0406020202040204" pitchFamily="34" charset="0"/>
                        <a:cs typeface="Microsoft Tai Le" panose="020B0502040204020203" pitchFamily="34" charset="0"/>
                      </a:endParaRPr>
                    </a:p>
                  </a:txBody>
                  <a:tcPr marL="180000"/>
                </a:tc>
                <a:extLst>
                  <a:ext uri="{0D108BD9-81ED-4DB2-BD59-A6C34878D82A}">
                    <a16:rowId xmlns:a16="http://schemas.microsoft.com/office/drawing/2014/main" val="2448510257"/>
                  </a:ext>
                </a:extLst>
              </a:tr>
              <a:tr h="491191">
                <a:tc>
                  <a:txBody>
                    <a:bodyPr/>
                    <a:lstStyle/>
                    <a:p>
                      <a:r>
                        <a:rPr lang="es-ES" sz="1600" b="1" dirty="0"/>
                        <a:t>Competitividad</a:t>
                      </a:r>
                      <a:endParaRPr lang="es-CO" sz="1600" b="1" dirty="0">
                        <a:latin typeface="Bio Sans" panose="020B0506020202040204" pitchFamily="34" charset="0"/>
                        <a:cs typeface="Microsoft Tai Le" panose="020B0502040204020203"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ES" sz="1600" b="0" dirty="0"/>
                        <a:t>Energía eléctrica, Infraestructura de transporte y logística. </a:t>
                      </a:r>
                      <a:endParaRPr lang="es-ES" sz="1600" b="0" dirty="0">
                        <a:latin typeface="Bio Sans Light" panose="020B0406020202040204" pitchFamily="34" charset="0"/>
                        <a:cs typeface="Microsoft Tai Le" panose="020B0502040204020203" pitchFamily="34" charset="0"/>
                      </a:endParaRPr>
                    </a:p>
                  </a:txBody>
                  <a:tcPr marL="180000"/>
                </a:tc>
                <a:extLst>
                  <a:ext uri="{0D108BD9-81ED-4DB2-BD59-A6C34878D82A}">
                    <a16:rowId xmlns:a16="http://schemas.microsoft.com/office/drawing/2014/main" val="4012808822"/>
                  </a:ext>
                </a:extLst>
              </a:tr>
              <a:tr h="491191">
                <a:tc>
                  <a:txBody>
                    <a:bodyPr/>
                    <a:lstStyle/>
                    <a:p>
                      <a:r>
                        <a:rPr lang="es-ES" sz="1600" b="1" dirty="0"/>
                        <a:t>Turismo</a:t>
                      </a:r>
                      <a:endParaRPr lang="es-CO" sz="1600" b="1" dirty="0">
                        <a:latin typeface="Bio Sans" panose="020B0506020202040204" pitchFamily="34" charset="0"/>
                        <a:cs typeface="Microsoft Tai Le" panose="020B0502040204020203"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ES" sz="1600" b="0" dirty="0"/>
                        <a:t>Infraestructura de turismo (ecoturismo) y hotelera</a:t>
                      </a:r>
                      <a:endParaRPr lang="es-ES" sz="1600" b="0" dirty="0">
                        <a:latin typeface="Bio Sans Light" panose="020B0406020202040204" pitchFamily="34" charset="0"/>
                        <a:cs typeface="Microsoft Tai Le" panose="020B0502040204020203" pitchFamily="34" charset="0"/>
                      </a:endParaRPr>
                    </a:p>
                  </a:txBody>
                  <a:tcPr marL="180000"/>
                </a:tc>
                <a:extLst>
                  <a:ext uri="{0D108BD9-81ED-4DB2-BD59-A6C34878D82A}">
                    <a16:rowId xmlns:a16="http://schemas.microsoft.com/office/drawing/2014/main" val="821731138"/>
                  </a:ext>
                </a:extLst>
              </a:tr>
              <a:tr h="491191">
                <a:tc>
                  <a:txBody>
                    <a:bodyPr/>
                    <a:lstStyle/>
                    <a:p>
                      <a:r>
                        <a:rPr lang="es-ES" sz="1600" b="1" dirty="0"/>
                        <a:t>Metalmecánica</a:t>
                      </a:r>
                      <a:endParaRPr lang="es-CO" sz="1600" b="1" dirty="0">
                        <a:latin typeface="Bio Sans" panose="020B0506020202040204" pitchFamily="34" charset="0"/>
                        <a:cs typeface="Microsoft Tai Le" panose="020B0502040204020203"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CO" sz="1600" b="0" dirty="0"/>
                        <a:t>Maquinaria industrial.</a:t>
                      </a:r>
                      <a:endParaRPr lang="es-ES" sz="1600" b="0" dirty="0">
                        <a:latin typeface="Bio Sans Light" panose="020B0406020202040204" pitchFamily="34" charset="0"/>
                        <a:cs typeface="Microsoft Tai Le" panose="020B0502040204020203" pitchFamily="34" charset="0"/>
                      </a:endParaRPr>
                    </a:p>
                  </a:txBody>
                  <a:tcPr marL="180000"/>
                </a:tc>
                <a:extLst>
                  <a:ext uri="{0D108BD9-81ED-4DB2-BD59-A6C34878D82A}">
                    <a16:rowId xmlns:a16="http://schemas.microsoft.com/office/drawing/2014/main" val="1786004656"/>
                  </a:ext>
                </a:extLst>
              </a:tr>
            </a:tbl>
          </a:graphicData>
        </a:graphic>
      </p:graphicFrame>
      <p:sp>
        <p:nvSpPr>
          <p:cNvPr id="11" name="CuadroTexto 10">
            <a:extLst>
              <a:ext uri="{FF2B5EF4-FFF2-40B4-BE49-F238E27FC236}">
                <a16:creationId xmlns:a16="http://schemas.microsoft.com/office/drawing/2014/main" id="{61E287F5-5079-4638-AF4E-F6EB0D7DD463}"/>
              </a:ext>
            </a:extLst>
          </p:cNvPr>
          <p:cNvSpPr txBox="1"/>
          <p:nvPr/>
        </p:nvSpPr>
        <p:spPr>
          <a:xfrm>
            <a:off x="5292108" y="619377"/>
            <a:ext cx="2452018"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EXPORTACIONES</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2521726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exto&#10;&#10;Descripción generada automáticamente con confianza media">
            <a:extLst>
              <a:ext uri="{FF2B5EF4-FFF2-40B4-BE49-F238E27FC236}">
                <a16:creationId xmlns:a16="http://schemas.microsoft.com/office/drawing/2014/main" id="{7F7B85D0-033E-18E7-071E-EF6ABBBAC4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uadroTexto 6">
            <a:extLst>
              <a:ext uri="{FF2B5EF4-FFF2-40B4-BE49-F238E27FC236}">
                <a16:creationId xmlns:a16="http://schemas.microsoft.com/office/drawing/2014/main" id="{3FE54B53-E143-38CA-9530-748870F8D444}"/>
              </a:ext>
            </a:extLst>
          </p:cNvPr>
          <p:cNvSpPr txBox="1"/>
          <p:nvPr/>
        </p:nvSpPr>
        <p:spPr>
          <a:xfrm>
            <a:off x="7083390" y="1110027"/>
            <a:ext cx="4729018" cy="3095143"/>
          </a:xfrm>
          <a:prstGeom prst="rect">
            <a:avLst/>
          </a:prstGeom>
          <a:noFill/>
        </p:spPr>
        <p:txBody>
          <a:bodyPr wrap="square">
            <a:spAutoFit/>
          </a:bodyPr>
          <a:lstStyle>
            <a:defPPr>
              <a:defRPr lang="es-CO"/>
            </a:defPPr>
            <a:lvl1pPr>
              <a:lnSpc>
                <a:spcPct val="150000"/>
              </a:lnSpc>
              <a:defRPr b="1">
                <a:latin typeface="Bio Sans" panose="020B0506020202040204" pitchFamily="34" charset="0"/>
                <a:cs typeface="Microsoft Tai Le" panose="020B0502040204020203" pitchFamily="34" charset="0"/>
              </a:defRPr>
            </a:lvl1pPr>
          </a:lstStyle>
          <a:p>
            <a:r>
              <a:rPr lang="es-ES" sz="1600" dirty="0">
                <a:solidFill>
                  <a:schemeClr val="tx1">
                    <a:lumMod val="75000"/>
                    <a:lumOff val="25000"/>
                  </a:schemeClr>
                </a:solidFill>
              </a:rPr>
              <a:t>Programas de apoyo a:</a:t>
            </a:r>
            <a:endParaRPr lang="es-CO" sz="1600" dirty="0">
              <a:solidFill>
                <a:schemeClr val="tx1">
                  <a:lumMod val="75000"/>
                  <a:lumOff val="25000"/>
                </a:schemeClr>
              </a:solidFill>
            </a:endParaRPr>
          </a:p>
          <a:p>
            <a:pPr marL="285750" indent="-285750" algn="just">
              <a:buFont typeface="Arial" panose="020B0604020202020204" pitchFamily="34" charset="0"/>
              <a:buChar char="•"/>
            </a:pPr>
            <a:r>
              <a:rPr lang="es-CO" sz="1600" b="0" dirty="0">
                <a:solidFill>
                  <a:schemeClr val="tx1">
                    <a:lumMod val="75000"/>
                    <a:lumOff val="25000"/>
                  </a:schemeClr>
                </a:solidFill>
              </a:rPr>
              <a:t>Ruedas de Negocio</a:t>
            </a:r>
          </a:p>
          <a:p>
            <a:pPr marL="285750" indent="-285750" algn="just">
              <a:buFont typeface="Arial" panose="020B0604020202020204" pitchFamily="34" charset="0"/>
              <a:buChar char="•"/>
            </a:pPr>
            <a:r>
              <a:rPr lang="es-CO" sz="1600" b="0" dirty="0">
                <a:solidFill>
                  <a:schemeClr val="tx1">
                    <a:lumMod val="75000"/>
                    <a:lumOff val="25000"/>
                  </a:schemeClr>
                </a:solidFill>
              </a:rPr>
              <a:t>Créditos con periodos de gracia</a:t>
            </a:r>
          </a:p>
          <a:p>
            <a:pPr marL="285750" indent="-285750" algn="just">
              <a:buFont typeface="Arial" panose="020B0604020202020204" pitchFamily="34" charset="0"/>
              <a:buChar char="•"/>
            </a:pPr>
            <a:r>
              <a:rPr lang="es-CO" sz="1600" b="0" dirty="0">
                <a:solidFill>
                  <a:schemeClr val="tx1">
                    <a:lumMod val="75000"/>
                    <a:lumOff val="25000"/>
                  </a:schemeClr>
                </a:solidFill>
              </a:rPr>
              <a:t>Infraestructura “Verde”, Señalización</a:t>
            </a:r>
          </a:p>
          <a:p>
            <a:pPr marL="285750" indent="-285750" algn="just">
              <a:buFont typeface="Arial" panose="020B0604020202020204" pitchFamily="34" charset="0"/>
              <a:buChar char="•"/>
            </a:pPr>
            <a:r>
              <a:rPr lang="es-CO" sz="1600" b="0" dirty="0">
                <a:solidFill>
                  <a:schemeClr val="tx1">
                    <a:lumMod val="75000"/>
                    <a:lumOff val="25000"/>
                  </a:schemeClr>
                </a:solidFill>
              </a:rPr>
              <a:t>Aerolíneas de bajo costo</a:t>
            </a:r>
          </a:p>
          <a:p>
            <a:pPr marL="285750" indent="-285750" algn="just">
              <a:buFont typeface="Arial" panose="020B0604020202020204" pitchFamily="34" charset="0"/>
              <a:buChar char="•"/>
            </a:pPr>
            <a:r>
              <a:rPr lang="es-CO" sz="1600" b="0" dirty="0">
                <a:solidFill>
                  <a:schemeClr val="tx1">
                    <a:lumMod val="75000"/>
                    <a:lumOff val="25000"/>
                  </a:schemeClr>
                </a:solidFill>
              </a:rPr>
              <a:t>Visitas de Referencia a otras ciudades</a:t>
            </a:r>
          </a:p>
          <a:p>
            <a:pPr marL="285750" indent="-285750" algn="just">
              <a:buFont typeface="Arial" panose="020B0604020202020204" pitchFamily="34" charset="0"/>
              <a:buChar char="•"/>
            </a:pPr>
            <a:r>
              <a:rPr lang="es-CO" sz="1600" b="0" dirty="0">
                <a:solidFill>
                  <a:schemeClr val="tx1">
                    <a:lumMod val="75000"/>
                    <a:lumOff val="25000"/>
                  </a:schemeClr>
                </a:solidFill>
              </a:rPr>
              <a:t>Aumentar el número de reservas</a:t>
            </a:r>
          </a:p>
          <a:p>
            <a:pPr algn="just"/>
            <a:r>
              <a:rPr lang="es-CO" sz="1600" b="0" dirty="0">
                <a:solidFill>
                  <a:schemeClr val="tx1">
                    <a:lumMod val="75000"/>
                    <a:lumOff val="25000"/>
                  </a:schemeClr>
                </a:solidFill>
              </a:rPr>
              <a:t> naturales</a:t>
            </a:r>
          </a:p>
        </p:txBody>
      </p:sp>
      <p:sp>
        <p:nvSpPr>
          <p:cNvPr id="8" name="CuadroTexto 7">
            <a:extLst>
              <a:ext uri="{FF2B5EF4-FFF2-40B4-BE49-F238E27FC236}">
                <a16:creationId xmlns:a16="http://schemas.microsoft.com/office/drawing/2014/main" id="{BD0908DB-A5F1-57B3-DE65-060057532EE1}"/>
              </a:ext>
            </a:extLst>
          </p:cNvPr>
          <p:cNvSpPr txBox="1"/>
          <p:nvPr/>
        </p:nvSpPr>
        <p:spPr>
          <a:xfrm>
            <a:off x="1108813" y="1124755"/>
            <a:ext cx="5110092" cy="4987969"/>
          </a:xfrm>
          <a:prstGeom prst="rect">
            <a:avLst/>
          </a:prstGeom>
          <a:noFill/>
        </p:spPr>
        <p:txBody>
          <a:bodyPr wrap="square">
            <a:spAutoFit/>
          </a:bodyPr>
          <a:lstStyle/>
          <a:p>
            <a:pPr>
              <a:lnSpc>
                <a:spcPct val="150000"/>
              </a:lnSpc>
            </a:pPr>
            <a:r>
              <a:rPr lang="es-ES" b="1" dirty="0">
                <a:latin typeface="Bio Sans" panose="020B0506020202040204" pitchFamily="34" charset="0"/>
                <a:cs typeface="Microsoft Tai Le" panose="020B0502040204020203" pitchFamily="34" charset="0"/>
              </a:rPr>
              <a:t>Programas para:</a:t>
            </a:r>
          </a:p>
          <a:p>
            <a:pPr marL="285750" indent="-285750">
              <a:lnSpc>
                <a:spcPct val="150000"/>
              </a:lnSpc>
              <a:buFont typeface="Wingdings" panose="05000000000000000000" pitchFamily="2" charset="2"/>
              <a:buChar char="Ø"/>
            </a:pPr>
            <a:r>
              <a:rPr lang="es-ES" sz="1600" dirty="0">
                <a:latin typeface="Bio Sans Light" panose="020B0406020202040204" pitchFamily="34" charset="0"/>
                <a:cs typeface="Microsoft Tai Le" panose="020B0502040204020203" pitchFamily="34" charset="0"/>
              </a:rPr>
              <a:t>Obtener reconocimientos ambientales internacionales</a:t>
            </a:r>
          </a:p>
          <a:p>
            <a:pPr marL="285750" indent="-285750">
              <a:lnSpc>
                <a:spcPct val="150000"/>
              </a:lnSpc>
              <a:buFont typeface="Wingdings" panose="05000000000000000000" pitchFamily="2" charset="2"/>
              <a:buChar char="Ø"/>
            </a:pPr>
            <a:r>
              <a:rPr lang="es-ES" sz="1600" dirty="0">
                <a:latin typeface="Bio Sans Light" panose="020B0406020202040204" pitchFamily="34" charset="0"/>
                <a:cs typeface="Microsoft Tai Le" panose="020B0502040204020203" pitchFamily="34" charset="0"/>
              </a:rPr>
              <a:t>Producción de información estadística de viajes y turismo</a:t>
            </a:r>
          </a:p>
          <a:p>
            <a:pPr marL="285750" indent="-285750">
              <a:lnSpc>
                <a:spcPct val="150000"/>
              </a:lnSpc>
              <a:buFont typeface="Wingdings" panose="05000000000000000000" pitchFamily="2" charset="2"/>
              <a:buChar char="Ø"/>
            </a:pPr>
            <a:r>
              <a:rPr lang="es-ES" sz="1600" dirty="0">
                <a:latin typeface="Bio Sans Light" panose="020B0406020202040204" pitchFamily="34" charset="0"/>
                <a:cs typeface="Microsoft Tai Le" panose="020B0502040204020203" pitchFamily="34" charset="0"/>
              </a:rPr>
              <a:t>Promoción a través de guías turísticas</a:t>
            </a:r>
          </a:p>
          <a:p>
            <a:pPr marL="285750" indent="-285750">
              <a:lnSpc>
                <a:spcPct val="150000"/>
              </a:lnSpc>
              <a:buFont typeface="Wingdings" panose="05000000000000000000" pitchFamily="2" charset="2"/>
              <a:buChar char="Ø"/>
            </a:pPr>
            <a:r>
              <a:rPr lang="es-ES" sz="1600" dirty="0">
                <a:latin typeface="Bio Sans Light" panose="020B0406020202040204" pitchFamily="34" charset="0"/>
                <a:cs typeface="Microsoft Tai Le" panose="020B0502040204020203" pitchFamily="34" charset="0"/>
              </a:rPr>
              <a:t>Participación en ferias internacionales especializadas en turismo</a:t>
            </a:r>
          </a:p>
          <a:p>
            <a:pPr marL="285750" indent="-285750">
              <a:lnSpc>
                <a:spcPct val="150000"/>
              </a:lnSpc>
              <a:buFont typeface="Wingdings" panose="05000000000000000000" pitchFamily="2" charset="2"/>
              <a:buChar char="Ø"/>
            </a:pPr>
            <a:r>
              <a:rPr lang="es-ES" sz="1600" dirty="0">
                <a:latin typeface="Bio Sans Light" panose="020B0406020202040204" pitchFamily="34" charset="0"/>
                <a:cs typeface="Microsoft Tai Le" panose="020B0502040204020203" pitchFamily="34" charset="0"/>
              </a:rPr>
              <a:t>Vías pavimentadas en buen estado</a:t>
            </a:r>
          </a:p>
          <a:p>
            <a:pPr marL="285750" indent="-285750">
              <a:lnSpc>
                <a:spcPct val="150000"/>
              </a:lnSpc>
              <a:buFont typeface="Wingdings" panose="05000000000000000000" pitchFamily="2" charset="2"/>
              <a:buChar char="Ø"/>
            </a:pPr>
            <a:r>
              <a:rPr lang="es-ES" sz="1600" dirty="0">
                <a:latin typeface="Bio Sans Light" panose="020B0406020202040204" pitchFamily="34" charset="0"/>
                <a:cs typeface="Microsoft Tai Le" panose="020B0502040204020203" pitchFamily="34" charset="0"/>
              </a:rPr>
              <a:t>Accesibilidad para personas en condición de discapacidad</a:t>
            </a:r>
          </a:p>
          <a:p>
            <a:pPr marL="285750" indent="-285750">
              <a:lnSpc>
                <a:spcPct val="150000"/>
              </a:lnSpc>
              <a:buFont typeface="Wingdings" panose="05000000000000000000" pitchFamily="2" charset="2"/>
              <a:buChar char="Ø"/>
            </a:pPr>
            <a:r>
              <a:rPr lang="es-ES" sz="1600" dirty="0">
                <a:latin typeface="Bio Sans Light" panose="020B0406020202040204" pitchFamily="34" charset="0"/>
                <a:cs typeface="Microsoft Tai Le" panose="020B0502040204020203" pitchFamily="34" charset="0"/>
              </a:rPr>
              <a:t>Bilingüismo</a:t>
            </a:r>
          </a:p>
          <a:p>
            <a:pPr marL="285750" indent="-285750">
              <a:lnSpc>
                <a:spcPct val="150000"/>
              </a:lnSpc>
              <a:buFont typeface="Wingdings" panose="05000000000000000000" pitchFamily="2" charset="2"/>
              <a:buChar char="Ø"/>
            </a:pPr>
            <a:r>
              <a:rPr lang="es-ES" sz="1600" dirty="0">
                <a:latin typeface="Bio Sans Light" panose="020B0406020202040204" pitchFamily="34" charset="0"/>
                <a:cs typeface="Microsoft Tai Le" panose="020B0502040204020203" pitchFamily="34" charset="0"/>
              </a:rPr>
              <a:t>Apoyo a las fincas turísticas</a:t>
            </a:r>
          </a:p>
        </p:txBody>
      </p:sp>
      <p:sp>
        <p:nvSpPr>
          <p:cNvPr id="10" name="CuadroTexto 9">
            <a:extLst>
              <a:ext uri="{FF2B5EF4-FFF2-40B4-BE49-F238E27FC236}">
                <a16:creationId xmlns:a16="http://schemas.microsoft.com/office/drawing/2014/main" id="{D14E218D-498B-4AC7-83FB-48695ED075B2}"/>
              </a:ext>
            </a:extLst>
          </p:cNvPr>
          <p:cNvSpPr txBox="1"/>
          <p:nvPr/>
        </p:nvSpPr>
        <p:spPr>
          <a:xfrm>
            <a:off x="5332894" y="238890"/>
            <a:ext cx="1526380"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TURISMO</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cxnSp>
        <p:nvCxnSpPr>
          <p:cNvPr id="3" name="Conector recto 2">
            <a:extLst>
              <a:ext uri="{FF2B5EF4-FFF2-40B4-BE49-F238E27FC236}">
                <a16:creationId xmlns:a16="http://schemas.microsoft.com/office/drawing/2014/main" id="{65D95207-6C1A-9EA9-128E-C11CC94ADC9C}"/>
              </a:ext>
            </a:extLst>
          </p:cNvPr>
          <p:cNvCxnSpPr>
            <a:cxnSpLocks/>
          </p:cNvCxnSpPr>
          <p:nvPr/>
        </p:nvCxnSpPr>
        <p:spPr>
          <a:xfrm flipH="1">
            <a:off x="6326928" y="905453"/>
            <a:ext cx="19523" cy="571365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726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6A5DB85D-0522-A719-F553-F082865993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474AAD0E-6B0E-81B6-FD0B-1C52BF8FC074}"/>
              </a:ext>
            </a:extLst>
          </p:cNvPr>
          <p:cNvSpPr txBox="1"/>
          <p:nvPr/>
        </p:nvSpPr>
        <p:spPr>
          <a:xfrm>
            <a:off x="1617828" y="1661714"/>
            <a:ext cx="9856858" cy="3891515"/>
          </a:xfrm>
          <a:prstGeom prst="rect">
            <a:avLst/>
          </a:prstGeom>
          <a:noFill/>
        </p:spPr>
        <p:txBody>
          <a:bodyPr wrap="square">
            <a:spAutoFit/>
          </a:bodyPr>
          <a:lstStyle/>
          <a:p>
            <a:pPr>
              <a:lnSpc>
                <a:spcPct val="200000"/>
              </a:lnSpc>
            </a:pPr>
            <a:r>
              <a:rPr lang="es-CO" b="1" dirty="0">
                <a:latin typeface="Bio Sans" panose="020B0506020202040204" pitchFamily="34" charset="0"/>
                <a:cs typeface="Microsoft Tai Le" panose="020B0502040204020203" pitchFamily="34" charset="0"/>
              </a:rPr>
              <a:t>Programas y Proyectos para:</a:t>
            </a:r>
          </a:p>
          <a:p>
            <a:pPr marL="285750" indent="-285750">
              <a:lnSpc>
                <a:spcPct val="20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Implementar programas de economía circular</a:t>
            </a:r>
          </a:p>
          <a:p>
            <a:pPr marL="285750" indent="-285750">
              <a:lnSpc>
                <a:spcPct val="20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Promover procesos de Transición Energética aprovechando la luminosidad solar y las reservas de gas en la región, así como las posibilidades con hidrógeno verde</a:t>
            </a:r>
          </a:p>
          <a:p>
            <a:pPr marL="285750" indent="-285750">
              <a:lnSpc>
                <a:spcPct val="20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Reducir la deforestación</a:t>
            </a:r>
          </a:p>
          <a:p>
            <a:pPr marL="285750" indent="-285750">
              <a:lnSpc>
                <a:spcPct val="20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Proteger los cuerpos de agua</a:t>
            </a:r>
          </a:p>
          <a:p>
            <a:pPr marL="285750" indent="-285750">
              <a:lnSpc>
                <a:spcPct val="20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Aumentar las áreas protegidas</a:t>
            </a:r>
          </a:p>
        </p:txBody>
      </p:sp>
      <p:sp>
        <p:nvSpPr>
          <p:cNvPr id="9" name="CuadroTexto 8">
            <a:extLst>
              <a:ext uri="{FF2B5EF4-FFF2-40B4-BE49-F238E27FC236}">
                <a16:creationId xmlns:a16="http://schemas.microsoft.com/office/drawing/2014/main" id="{DB9F0432-9939-4A4A-BEFF-D0997E9037F8}"/>
              </a:ext>
            </a:extLst>
          </p:cNvPr>
          <p:cNvSpPr txBox="1"/>
          <p:nvPr/>
        </p:nvSpPr>
        <p:spPr>
          <a:xfrm>
            <a:off x="4806642" y="1104716"/>
            <a:ext cx="2803974"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MEDIO AMBIENTE</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3400745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06EDA651-602C-F6CA-07AD-F1D8C27DB4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5633FF25-2F92-1249-B888-0DDEBD75D171}"/>
              </a:ext>
            </a:extLst>
          </p:cNvPr>
          <p:cNvSpPr txBox="1"/>
          <p:nvPr/>
        </p:nvSpPr>
        <p:spPr>
          <a:xfrm>
            <a:off x="1286311" y="2056701"/>
            <a:ext cx="10089901" cy="3373103"/>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Completa cobertura Rural de Internet</a:t>
            </a:r>
          </a:p>
          <a:p>
            <a:pPr marL="285750" indent="-285750" algn="just">
              <a:lnSpc>
                <a:spcPct val="15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Programas de apropiación digital para los sectores productivos y educación</a:t>
            </a:r>
          </a:p>
          <a:p>
            <a:pPr marL="285750" indent="-285750" algn="just">
              <a:lnSpc>
                <a:spcPct val="15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Equipos de cómputo para estudiantes</a:t>
            </a:r>
          </a:p>
          <a:p>
            <a:pPr marL="285750" indent="-285750" algn="just">
              <a:lnSpc>
                <a:spcPct val="15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Programas de formación en programación para todas las edades</a:t>
            </a:r>
          </a:p>
          <a:p>
            <a:pPr marL="285750" indent="-285750" algn="just">
              <a:lnSpc>
                <a:spcPct val="15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Incentivos para las empresas de software</a:t>
            </a:r>
          </a:p>
          <a:p>
            <a:pPr marL="285750" indent="-285750" algn="just">
              <a:lnSpc>
                <a:spcPct val="15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Programas de aprovechamiento de la tecnología 5 g para la región</a:t>
            </a:r>
          </a:p>
          <a:p>
            <a:pPr marL="285750" indent="-285750" algn="just">
              <a:lnSpc>
                <a:spcPct val="15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Planificar y comenzar a implementar el concepto de ciudad inteligente </a:t>
            </a:r>
          </a:p>
          <a:p>
            <a:pPr marL="285750" indent="-285750" algn="just">
              <a:lnSpc>
                <a:spcPct val="150000"/>
              </a:lnSpc>
              <a:buFont typeface="Wingdings" panose="05000000000000000000" pitchFamily="2" charset="2"/>
              <a:buChar char="Ø"/>
            </a:pPr>
            <a:r>
              <a:rPr lang="es-ES" dirty="0"/>
              <a:t>Mejoramiento de la conectividad integral urbana y rural</a:t>
            </a:r>
            <a:endParaRPr lang="es-CO" dirty="0">
              <a:latin typeface="Bio Sans Light" panose="020B0406020202040204" pitchFamily="34" charset="0"/>
              <a:cs typeface="Microsoft Tai Le" panose="020B0502040204020203" pitchFamily="34" charset="0"/>
            </a:endParaRPr>
          </a:p>
        </p:txBody>
      </p:sp>
      <p:sp>
        <p:nvSpPr>
          <p:cNvPr id="8" name="CuadroTexto 7">
            <a:extLst>
              <a:ext uri="{FF2B5EF4-FFF2-40B4-BE49-F238E27FC236}">
                <a16:creationId xmlns:a16="http://schemas.microsoft.com/office/drawing/2014/main" id="{FE3C51A8-A21C-4122-BD37-BA0135D08477}"/>
              </a:ext>
            </a:extLst>
          </p:cNvPr>
          <p:cNvSpPr txBox="1"/>
          <p:nvPr/>
        </p:nvSpPr>
        <p:spPr>
          <a:xfrm>
            <a:off x="1541708" y="1228141"/>
            <a:ext cx="9108584"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TECNOLOGÍAS DE LA INFORMACIÓN Y LAS COMUNICACIONES</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34457538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8FFF87FD-DC23-D46D-DE36-D0068F45F7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955EB45F-D909-A4C1-E0F1-4153EEE4B41C}"/>
              </a:ext>
            </a:extLst>
          </p:cNvPr>
          <p:cNvSpPr txBox="1"/>
          <p:nvPr/>
        </p:nvSpPr>
        <p:spPr>
          <a:xfrm>
            <a:off x="1472237" y="2013444"/>
            <a:ext cx="9950824" cy="3274871"/>
          </a:xfrm>
          <a:prstGeom prst="rect">
            <a:avLst/>
          </a:prstGeom>
          <a:noFill/>
        </p:spPr>
        <p:txBody>
          <a:bodyPr wrap="square">
            <a:spAutoFit/>
          </a:bodyPr>
          <a:lstStyle/>
          <a:p>
            <a:pPr algn="just">
              <a:lnSpc>
                <a:spcPct val="150000"/>
              </a:lnSpc>
            </a:pPr>
            <a:r>
              <a:rPr lang="es-CO" sz="2000" b="1" dirty="0">
                <a:latin typeface="Bio Sans" panose="020B0506020202040204" pitchFamily="34" charset="0"/>
                <a:cs typeface="Microsoft Tai Le" panose="020B0502040204020203" pitchFamily="34" charset="0"/>
              </a:rPr>
              <a:t>Programas para</a:t>
            </a:r>
          </a:p>
          <a:p>
            <a:pPr marL="285750" indent="-285750" algn="just">
              <a:lnSpc>
                <a:spcPct val="15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Implementar Telemedicina y Telesalud, especialmente en las zonas rurales</a:t>
            </a:r>
          </a:p>
          <a:p>
            <a:pPr marL="285750" indent="-285750" algn="just">
              <a:lnSpc>
                <a:spcPct val="15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Prevención en mental.</a:t>
            </a:r>
          </a:p>
          <a:p>
            <a:pPr marL="285750" indent="-285750" algn="just">
              <a:lnSpc>
                <a:spcPct val="15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Estilos de vida saludable</a:t>
            </a:r>
          </a:p>
          <a:p>
            <a:pPr marL="285750" indent="-285750" algn="just">
              <a:lnSpc>
                <a:spcPct val="15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Iniciativa clúster de salud.</a:t>
            </a:r>
          </a:p>
          <a:p>
            <a:pPr marL="285750" indent="-285750" algn="just">
              <a:lnSpc>
                <a:spcPct val="15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Aprovechamiento de la tecnología 5 g para la Salud</a:t>
            </a:r>
          </a:p>
          <a:p>
            <a:pPr marL="285750" indent="-285750" algn="just">
              <a:lnSpc>
                <a:spcPct val="150000"/>
              </a:lnSpc>
              <a:buFont typeface="Wingdings" panose="05000000000000000000" pitchFamily="2" charset="2"/>
              <a:buChar char="Ø"/>
            </a:pPr>
            <a:r>
              <a:rPr lang="es-CO" sz="2000" dirty="0">
                <a:latin typeface="Bio Sans Light" panose="020B0406020202040204" pitchFamily="34" charset="0"/>
                <a:cs typeface="Microsoft Tai Le" panose="020B0502040204020203" pitchFamily="34" charset="0"/>
              </a:rPr>
              <a:t>Entrega de medicamentos y diagnósticos a las zonas rurales</a:t>
            </a:r>
          </a:p>
        </p:txBody>
      </p:sp>
      <p:sp>
        <p:nvSpPr>
          <p:cNvPr id="8" name="CuadroTexto 7">
            <a:extLst>
              <a:ext uri="{FF2B5EF4-FFF2-40B4-BE49-F238E27FC236}">
                <a16:creationId xmlns:a16="http://schemas.microsoft.com/office/drawing/2014/main" id="{9B763302-E920-41DB-B3EE-7152536EB012}"/>
              </a:ext>
            </a:extLst>
          </p:cNvPr>
          <p:cNvSpPr txBox="1"/>
          <p:nvPr/>
        </p:nvSpPr>
        <p:spPr>
          <a:xfrm>
            <a:off x="5703853" y="1369630"/>
            <a:ext cx="1138453"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SALUD</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33393050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152473C6-9DB1-26F5-6169-603F83E44A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E2AF49C8-9EFC-8661-EA24-8C2AC387D798}"/>
              </a:ext>
            </a:extLst>
          </p:cNvPr>
          <p:cNvSpPr txBox="1"/>
          <p:nvPr/>
        </p:nvSpPr>
        <p:spPr>
          <a:xfrm>
            <a:off x="1374393" y="1275790"/>
            <a:ext cx="9627903" cy="4445512"/>
          </a:xfrm>
          <a:prstGeom prst="rect">
            <a:avLst/>
          </a:prstGeom>
          <a:noFill/>
        </p:spPr>
        <p:txBody>
          <a:bodyPr wrap="square">
            <a:spAutoFit/>
          </a:bodyPr>
          <a:lstStyle/>
          <a:p>
            <a:pPr marL="285750" indent="-285750" algn="just">
              <a:lnSpc>
                <a:spcPct val="20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Educación dual para articular la demanda y la oferta laborar en los sectores productivos</a:t>
            </a:r>
          </a:p>
          <a:p>
            <a:pPr marL="285750" indent="-285750" algn="just">
              <a:lnSpc>
                <a:spcPct val="20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Mejoramiento de infraestructura y dotación de instituciones educativas</a:t>
            </a:r>
          </a:p>
          <a:p>
            <a:pPr marL="285750" indent="-285750" algn="just">
              <a:lnSpc>
                <a:spcPct val="20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Capacitación en habilidades blandas y formación académica para profesores</a:t>
            </a:r>
          </a:p>
          <a:p>
            <a:pPr marL="285750" indent="-285750" algn="just">
              <a:lnSpc>
                <a:spcPct val="20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Transporte escolar para zona rural</a:t>
            </a:r>
          </a:p>
          <a:p>
            <a:pPr marL="285750" indent="-285750" algn="just">
              <a:lnSpc>
                <a:spcPct val="20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Garantizar alimentación (de calidad) para estudiantes de primaria y secundaria</a:t>
            </a:r>
          </a:p>
          <a:p>
            <a:pPr marL="285750" indent="-285750" algn="just">
              <a:lnSpc>
                <a:spcPct val="200000"/>
              </a:lnSpc>
              <a:buFont typeface="Wingdings" panose="05000000000000000000" pitchFamily="2" charset="2"/>
              <a:buChar char="Ø"/>
            </a:pPr>
            <a:r>
              <a:rPr lang="es-ES" dirty="0">
                <a:latin typeface="Bio Sans Light" panose="020B0406020202040204" pitchFamily="34" charset="0"/>
                <a:cs typeface="Microsoft Tai Le" panose="020B0502040204020203" pitchFamily="34" charset="0"/>
              </a:rPr>
              <a:t>Emplear plataformas digitales, aplicaciones, herramientas de aprendizaje en línea y otras tecnologías en el proceso educativo.</a:t>
            </a:r>
            <a:endParaRPr lang="es-CO" dirty="0">
              <a:latin typeface="Bio Sans Light" panose="020B0406020202040204" pitchFamily="34" charset="0"/>
              <a:cs typeface="Microsoft Tai Le" panose="020B0502040204020203" pitchFamily="34" charset="0"/>
            </a:endParaRPr>
          </a:p>
          <a:p>
            <a:pPr marL="285750" indent="-285750" algn="just">
              <a:lnSpc>
                <a:spcPct val="20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Apoyo económico a la demanda de educación superior (desde pregrado hasta PHD)</a:t>
            </a:r>
          </a:p>
        </p:txBody>
      </p:sp>
      <p:sp>
        <p:nvSpPr>
          <p:cNvPr id="8" name="CuadroTexto 7">
            <a:extLst>
              <a:ext uri="{FF2B5EF4-FFF2-40B4-BE49-F238E27FC236}">
                <a16:creationId xmlns:a16="http://schemas.microsoft.com/office/drawing/2014/main" id="{EFFC8FCD-51E0-44B1-AD45-225B34C5F5F6}"/>
              </a:ext>
            </a:extLst>
          </p:cNvPr>
          <p:cNvSpPr txBox="1"/>
          <p:nvPr/>
        </p:nvSpPr>
        <p:spPr>
          <a:xfrm>
            <a:off x="5146861" y="735003"/>
            <a:ext cx="1898277"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EDUCACIÓN</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3308271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BB6897B6-A6DD-7062-1140-A1B13C2260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BED8810B-40C6-6365-43BD-E357A2D5BA5D}"/>
              </a:ext>
            </a:extLst>
          </p:cNvPr>
          <p:cNvSpPr txBox="1"/>
          <p:nvPr/>
        </p:nvSpPr>
        <p:spPr>
          <a:xfrm>
            <a:off x="1425267" y="1625649"/>
            <a:ext cx="9503288" cy="3891515"/>
          </a:xfrm>
          <a:prstGeom prst="rect">
            <a:avLst/>
          </a:prstGeom>
          <a:noFill/>
        </p:spPr>
        <p:txBody>
          <a:bodyPr wrap="square" numCol="1">
            <a:spAutoFit/>
          </a:bodyPr>
          <a:lstStyle/>
          <a:p>
            <a:pPr marL="285750" indent="-285750" algn="just">
              <a:lnSpc>
                <a:spcPct val="20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Suministro e instalación de Antenas de Comunicación para radios oficiales, de acuerdo con diagnóstico (Gob. Casanare)</a:t>
            </a:r>
          </a:p>
          <a:p>
            <a:pPr marL="285750" indent="-285750" algn="just">
              <a:lnSpc>
                <a:spcPct val="20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Drones y cámaras de vigilancia</a:t>
            </a:r>
          </a:p>
          <a:p>
            <a:pPr marL="285750" indent="-285750" algn="just">
              <a:lnSpc>
                <a:spcPct val="20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Alarmas comunitarias</a:t>
            </a:r>
          </a:p>
          <a:p>
            <a:pPr marL="285750" indent="-285750" algn="just">
              <a:lnSpc>
                <a:spcPct val="20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Fortalecer la Inteligencia contra el crimen</a:t>
            </a:r>
          </a:p>
          <a:p>
            <a:pPr marL="285750" indent="-285750" algn="just">
              <a:lnSpc>
                <a:spcPct val="20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Programas de </a:t>
            </a:r>
            <a:r>
              <a:rPr lang="es-ES" dirty="0">
                <a:latin typeface="Bio Sans Light" panose="020B0406020202040204" pitchFamily="34" charset="0"/>
                <a:cs typeface="Microsoft Tai Le" panose="020B0502040204020203" pitchFamily="34" charset="0"/>
              </a:rPr>
              <a:t>convivencia y la solución anticipada de conflicto</a:t>
            </a:r>
            <a:r>
              <a:rPr lang="es-CO" dirty="0">
                <a:latin typeface="Bio Sans Light" panose="020B0406020202040204" pitchFamily="34" charset="0"/>
                <a:cs typeface="Microsoft Tai Le" panose="020B0502040204020203" pitchFamily="34" charset="0"/>
              </a:rPr>
              <a:t>s</a:t>
            </a:r>
          </a:p>
          <a:p>
            <a:pPr marL="285750" indent="-285750" algn="just">
              <a:lnSpc>
                <a:spcPct val="200000"/>
              </a:lnSpc>
              <a:buFont typeface="Wingdings" panose="05000000000000000000" pitchFamily="2" charset="2"/>
              <a:buChar char="Ø"/>
            </a:pPr>
            <a:r>
              <a:rPr lang="es-CO" dirty="0">
                <a:latin typeface="Bio Sans Light" panose="020B0406020202040204" pitchFamily="34" charset="0"/>
                <a:cs typeface="Microsoft Tai Le" panose="020B0502040204020203" pitchFamily="34" charset="0"/>
              </a:rPr>
              <a:t>Programas de asociatividad para la cooperación</a:t>
            </a:r>
          </a:p>
        </p:txBody>
      </p:sp>
      <p:sp>
        <p:nvSpPr>
          <p:cNvPr id="9" name="CuadroTexto 8">
            <a:extLst>
              <a:ext uri="{FF2B5EF4-FFF2-40B4-BE49-F238E27FC236}">
                <a16:creationId xmlns:a16="http://schemas.microsoft.com/office/drawing/2014/main" id="{F2FE1E24-ED65-4A5F-B26C-509265B92DF8}"/>
              </a:ext>
            </a:extLst>
          </p:cNvPr>
          <p:cNvSpPr txBox="1"/>
          <p:nvPr/>
        </p:nvSpPr>
        <p:spPr>
          <a:xfrm>
            <a:off x="5269823" y="1140781"/>
            <a:ext cx="1877437" cy="400110"/>
          </a:xfrm>
          <a:prstGeom prst="rect">
            <a:avLst/>
          </a:prstGeom>
          <a:solidFill>
            <a:srgbClr val="C00000"/>
          </a:solidFill>
        </p:spPr>
        <p:txBody>
          <a:bodyPr wrap="non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SEGURIDAD</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Tree>
    <p:extLst>
      <p:ext uri="{BB962C8B-B14F-4D97-AF65-F5344CB8AC3E}">
        <p14:creationId xmlns:p14="http://schemas.microsoft.com/office/powerpoint/2010/main" val="658217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1CCA03AE-76C9-1FD5-8860-6C1A82E5BD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FEE99505-8F6D-E04C-571E-8E5726E3ECD2}"/>
              </a:ext>
            </a:extLst>
          </p:cNvPr>
          <p:cNvSpPr txBox="1"/>
          <p:nvPr/>
        </p:nvSpPr>
        <p:spPr>
          <a:xfrm>
            <a:off x="880066" y="1562330"/>
            <a:ext cx="10431867" cy="5770811"/>
          </a:xfrm>
          <a:prstGeom prst="rect">
            <a:avLst/>
          </a:prstGeom>
          <a:noFill/>
        </p:spPr>
        <p:txBody>
          <a:bodyPr wrap="square" numCol="2">
            <a:spAutoFit/>
          </a:bodyPr>
          <a:lstStyle/>
          <a:p>
            <a:pPr marL="1257300" lvl="2" indent="-342900">
              <a:lnSpc>
                <a:spcPct val="150000"/>
              </a:lnSpc>
              <a:buFont typeface="Wingdings" panose="05000000000000000000" pitchFamily="2" charset="2"/>
              <a:buChar char="ü"/>
            </a:pPr>
            <a:r>
              <a:rPr lang="es-ES" sz="1600" i="0" dirty="0">
                <a:solidFill>
                  <a:srgbClr val="000000"/>
                </a:solidFill>
                <a:effectLst/>
                <a:latin typeface="Bio Sans Light" panose="020B0406020202040204" pitchFamily="34" charset="0"/>
              </a:rPr>
              <a:t>Recinto </a:t>
            </a:r>
            <a:r>
              <a:rPr lang="es-ES" sz="1600" dirty="0">
                <a:solidFill>
                  <a:srgbClr val="000000"/>
                </a:solidFill>
                <a:latin typeface="Bio Sans Light" panose="020B0406020202040204" pitchFamily="34" charset="0"/>
              </a:rPr>
              <a:t>F</a:t>
            </a:r>
            <a:r>
              <a:rPr lang="es-ES" sz="1600" i="0" dirty="0">
                <a:solidFill>
                  <a:srgbClr val="000000"/>
                </a:solidFill>
                <a:effectLst/>
                <a:latin typeface="Bio Sans Light" panose="020B0406020202040204" pitchFamily="34" charset="0"/>
              </a:rPr>
              <a:t>erial</a:t>
            </a:r>
          </a:p>
          <a:p>
            <a:pPr marL="1257300" lvl="2" indent="-342900">
              <a:lnSpc>
                <a:spcPct val="150000"/>
              </a:lnSpc>
              <a:buFont typeface="Wingdings" panose="05000000000000000000" pitchFamily="2" charset="2"/>
              <a:buChar char="ü"/>
            </a:pPr>
            <a:r>
              <a:rPr lang="es-ES" sz="1600" i="0" dirty="0">
                <a:solidFill>
                  <a:srgbClr val="000000"/>
                </a:solidFill>
                <a:effectLst/>
                <a:latin typeface="Bio Sans Light" panose="020B0406020202040204" pitchFamily="34" charset="0"/>
              </a:rPr>
              <a:t>Parque Expresión </a:t>
            </a:r>
            <a:r>
              <a:rPr lang="es-ES" sz="1600" dirty="0" err="1">
                <a:solidFill>
                  <a:srgbClr val="000000"/>
                </a:solidFill>
                <a:latin typeface="Bio Sans Light" panose="020B0406020202040204" pitchFamily="34" charset="0"/>
              </a:rPr>
              <a:t>C</a:t>
            </a:r>
            <a:r>
              <a:rPr lang="es-ES" sz="1600" i="0" dirty="0" err="1">
                <a:solidFill>
                  <a:srgbClr val="000000"/>
                </a:solidFill>
                <a:effectLst/>
                <a:latin typeface="Bio Sans Light" panose="020B0406020202040204" pitchFamily="34" charset="0"/>
              </a:rPr>
              <a:t>higuiro</a:t>
            </a:r>
            <a:endParaRPr lang="es-ES" sz="1600" i="0" dirty="0">
              <a:solidFill>
                <a:srgbClr val="000000"/>
              </a:solidFill>
              <a:effectLst/>
              <a:latin typeface="Bio Sans Light" panose="020B0406020202040204" pitchFamily="34" charset="0"/>
            </a:endParaRPr>
          </a:p>
          <a:p>
            <a:pPr marL="1257300" lvl="2" indent="-342900">
              <a:lnSpc>
                <a:spcPct val="150000"/>
              </a:lnSpc>
              <a:buFont typeface="Wingdings" panose="05000000000000000000" pitchFamily="2" charset="2"/>
              <a:buChar char="ü"/>
            </a:pPr>
            <a:r>
              <a:rPr lang="es-ES" sz="1600" i="0" dirty="0">
                <a:solidFill>
                  <a:srgbClr val="000000"/>
                </a:solidFill>
                <a:effectLst/>
                <a:latin typeface="Bio Sans Light" panose="020B0406020202040204" pitchFamily="34" charset="0"/>
              </a:rPr>
              <a:t>Terminal de transporte</a:t>
            </a:r>
          </a:p>
          <a:p>
            <a:pPr marL="1257300" lvl="2" indent="-342900">
              <a:lnSpc>
                <a:spcPct val="150000"/>
              </a:lnSpc>
              <a:buFont typeface="Wingdings" panose="05000000000000000000" pitchFamily="2" charset="2"/>
              <a:buChar char="ü"/>
            </a:pPr>
            <a:r>
              <a:rPr lang="es-ES" sz="1600" i="0" dirty="0">
                <a:solidFill>
                  <a:srgbClr val="000000"/>
                </a:solidFill>
                <a:effectLst/>
                <a:latin typeface="Bio Sans Light" panose="020B0406020202040204" pitchFamily="34" charset="0"/>
              </a:rPr>
              <a:t>Yopal ciudad bilingüe</a:t>
            </a:r>
          </a:p>
          <a:p>
            <a:pPr marL="1257300" lvl="2" indent="-342900">
              <a:lnSpc>
                <a:spcPct val="150000"/>
              </a:lnSpc>
              <a:buFont typeface="Wingdings" panose="05000000000000000000" pitchFamily="2" charset="2"/>
              <a:buChar char="ü"/>
            </a:pPr>
            <a:r>
              <a:rPr lang="es-ES" sz="1600" i="0" dirty="0">
                <a:solidFill>
                  <a:srgbClr val="000000"/>
                </a:solidFill>
                <a:effectLst/>
                <a:latin typeface="Bio Sans Light" panose="020B0406020202040204" pitchFamily="34" charset="0"/>
              </a:rPr>
              <a:t>Arte Yopal, esculturas</a:t>
            </a:r>
          </a:p>
          <a:p>
            <a:pPr marL="1257300" lvl="2" indent="-342900">
              <a:lnSpc>
                <a:spcPct val="150000"/>
              </a:lnSpc>
              <a:buFont typeface="Wingdings" panose="05000000000000000000" pitchFamily="2" charset="2"/>
              <a:buChar char="ü"/>
            </a:pPr>
            <a:r>
              <a:rPr lang="es-ES" sz="1600" i="0" dirty="0">
                <a:solidFill>
                  <a:srgbClr val="000000"/>
                </a:solidFill>
                <a:effectLst/>
                <a:latin typeface="Bio Sans Light" panose="020B0406020202040204" pitchFamily="34" charset="0"/>
              </a:rPr>
              <a:t>Equipo de fútbol</a:t>
            </a:r>
          </a:p>
          <a:p>
            <a:pPr marL="1257300" lvl="2" indent="-342900">
              <a:lnSpc>
                <a:spcPct val="150000"/>
              </a:lnSpc>
              <a:buFont typeface="Wingdings" panose="05000000000000000000" pitchFamily="2" charset="2"/>
              <a:buChar char="ü"/>
            </a:pPr>
            <a:r>
              <a:rPr lang="es-ES" sz="1600" dirty="0">
                <a:solidFill>
                  <a:srgbClr val="000000"/>
                </a:solidFill>
                <a:latin typeface="Bio Sans Light" panose="020B0406020202040204" pitchFamily="34" charset="0"/>
              </a:rPr>
              <a:t>M</a:t>
            </a:r>
            <a:r>
              <a:rPr lang="es-ES" sz="1600" i="0" dirty="0">
                <a:solidFill>
                  <a:srgbClr val="000000"/>
                </a:solidFill>
                <a:effectLst/>
                <a:latin typeface="Bio Sans Light" panose="020B0406020202040204" pitchFamily="34" charset="0"/>
              </a:rPr>
              <a:t>odernización plaza de mercado</a:t>
            </a:r>
          </a:p>
          <a:p>
            <a:pPr marL="1257300" lvl="2" indent="-342900">
              <a:lnSpc>
                <a:spcPct val="150000"/>
              </a:lnSpc>
              <a:buFont typeface="Wingdings" panose="05000000000000000000" pitchFamily="2" charset="2"/>
              <a:buChar char="ü"/>
            </a:pPr>
            <a:r>
              <a:rPr lang="es-ES" sz="1600" dirty="0">
                <a:solidFill>
                  <a:srgbClr val="000000"/>
                </a:solidFill>
                <a:latin typeface="Bio Sans Light" panose="020B0406020202040204" pitchFamily="34" charset="0"/>
              </a:rPr>
              <a:t>P</a:t>
            </a:r>
            <a:r>
              <a:rPr lang="es-ES" sz="1600" i="0" dirty="0">
                <a:solidFill>
                  <a:srgbClr val="000000"/>
                </a:solidFill>
                <a:effectLst/>
                <a:latin typeface="Bio Sans Light" panose="020B0406020202040204" pitchFamily="34" charset="0"/>
              </a:rPr>
              <a:t>lan centro</a:t>
            </a:r>
          </a:p>
          <a:p>
            <a:pPr marL="1257300" lvl="2" indent="-342900">
              <a:lnSpc>
                <a:spcPct val="150000"/>
              </a:lnSpc>
              <a:buFont typeface="Wingdings" panose="05000000000000000000" pitchFamily="2" charset="2"/>
              <a:buChar char="ü"/>
            </a:pPr>
            <a:r>
              <a:rPr lang="es-ES" sz="1600" dirty="0">
                <a:solidFill>
                  <a:srgbClr val="000000"/>
                </a:solidFill>
                <a:latin typeface="Bio Sans Light" panose="020B0406020202040204" pitchFamily="34" charset="0"/>
              </a:rPr>
              <a:t>C</a:t>
            </a:r>
            <a:r>
              <a:rPr lang="es-ES" sz="1600" i="0" dirty="0">
                <a:solidFill>
                  <a:srgbClr val="000000"/>
                </a:solidFill>
                <a:effectLst/>
                <a:latin typeface="Bio Sans Light" panose="020B0406020202040204" pitchFamily="34" charset="0"/>
              </a:rPr>
              <a:t>entro deportivo comuna 7</a:t>
            </a:r>
          </a:p>
          <a:p>
            <a:pPr marL="1257300" lvl="2" indent="-342900">
              <a:lnSpc>
                <a:spcPct val="150000"/>
              </a:lnSpc>
              <a:buFont typeface="Wingdings" panose="05000000000000000000" pitchFamily="2" charset="2"/>
              <a:buChar char="ü"/>
            </a:pPr>
            <a:r>
              <a:rPr lang="es-ES" sz="1600" dirty="0">
                <a:solidFill>
                  <a:srgbClr val="000000"/>
                </a:solidFill>
                <a:latin typeface="Bio Sans Light" panose="020B0406020202040204" pitchFamily="34" charset="0"/>
              </a:rPr>
              <a:t>A</a:t>
            </a:r>
            <a:r>
              <a:rPr lang="es-ES" sz="1600" i="0" dirty="0">
                <a:solidFill>
                  <a:srgbClr val="000000"/>
                </a:solidFill>
                <a:effectLst/>
                <a:latin typeface="Bio Sans Light" panose="020B0406020202040204" pitchFamily="34" charset="0"/>
              </a:rPr>
              <a:t>ndenes y espacio público para la gente</a:t>
            </a:r>
          </a:p>
          <a:p>
            <a:pPr marL="1257300" lvl="2" indent="-342900">
              <a:lnSpc>
                <a:spcPct val="150000"/>
              </a:lnSpc>
              <a:buFont typeface="Wingdings" panose="05000000000000000000" pitchFamily="2" charset="2"/>
              <a:buChar char="ü"/>
            </a:pPr>
            <a:r>
              <a:rPr lang="es-ES" sz="1600" i="0" dirty="0">
                <a:solidFill>
                  <a:srgbClr val="000000"/>
                </a:solidFill>
                <a:effectLst/>
                <a:latin typeface="Bio Sans Light" panose="020B0406020202040204" pitchFamily="34" charset="0"/>
              </a:rPr>
              <a:t>Yopal ciudad inteligente</a:t>
            </a:r>
          </a:p>
          <a:p>
            <a:pPr marL="1257300" lvl="2" indent="-342900">
              <a:lnSpc>
                <a:spcPct val="150000"/>
              </a:lnSpc>
              <a:buFont typeface="Wingdings" panose="05000000000000000000" pitchFamily="2" charset="2"/>
              <a:buChar char="ü"/>
            </a:pPr>
            <a:r>
              <a:rPr lang="es-ES" sz="1600" i="0" dirty="0">
                <a:solidFill>
                  <a:srgbClr val="000000"/>
                </a:solidFill>
                <a:effectLst/>
                <a:latin typeface="Bio Sans Light" panose="020B0406020202040204" pitchFamily="34" charset="0"/>
              </a:rPr>
              <a:t>Yopal ciudad eventos</a:t>
            </a:r>
          </a:p>
          <a:p>
            <a:pPr marL="1257300" lvl="2" indent="-342900">
              <a:lnSpc>
                <a:spcPct val="150000"/>
              </a:lnSpc>
              <a:buFont typeface="Wingdings" panose="05000000000000000000" pitchFamily="2" charset="2"/>
              <a:buChar char="ü"/>
            </a:pPr>
            <a:endParaRPr lang="es-ES" sz="1600" i="0" dirty="0">
              <a:solidFill>
                <a:srgbClr val="000000"/>
              </a:solidFill>
              <a:effectLst/>
              <a:latin typeface="Bio Sans Light" panose="020B0406020202040204" pitchFamily="34" charset="0"/>
            </a:endParaRPr>
          </a:p>
          <a:p>
            <a:pPr marL="1257300" lvl="2" indent="-342900">
              <a:lnSpc>
                <a:spcPct val="150000"/>
              </a:lnSpc>
              <a:buFont typeface="Wingdings" panose="05000000000000000000" pitchFamily="2" charset="2"/>
              <a:buChar char="ü"/>
            </a:pPr>
            <a:endParaRPr lang="es-ES" sz="1600" dirty="0">
              <a:solidFill>
                <a:srgbClr val="000000"/>
              </a:solidFill>
              <a:latin typeface="Bio Sans Light" panose="020B0406020202040204" pitchFamily="34" charset="0"/>
            </a:endParaRPr>
          </a:p>
          <a:p>
            <a:pPr marL="1257300" lvl="2" indent="-342900">
              <a:lnSpc>
                <a:spcPct val="150000"/>
              </a:lnSpc>
              <a:buFont typeface="Wingdings" panose="05000000000000000000" pitchFamily="2" charset="2"/>
              <a:buChar char="ü"/>
            </a:pPr>
            <a:endParaRPr lang="es-ES" sz="1600" dirty="0">
              <a:solidFill>
                <a:srgbClr val="000000"/>
              </a:solidFill>
              <a:latin typeface="Bio Sans Light" panose="020B0406020202040204" pitchFamily="34" charset="0"/>
            </a:endParaRPr>
          </a:p>
          <a:p>
            <a:pPr marL="342900" indent="-342900" algn="just">
              <a:lnSpc>
                <a:spcPct val="150000"/>
              </a:lnSpc>
              <a:buFont typeface="Wingdings" panose="05000000000000000000" pitchFamily="2" charset="2"/>
              <a:buChar char="ü"/>
            </a:pPr>
            <a:r>
              <a:rPr lang="es-ES" sz="1600" dirty="0">
                <a:solidFill>
                  <a:srgbClr val="000000"/>
                </a:solidFill>
                <a:latin typeface="Bio Sans Light" panose="020B0406020202040204" pitchFamily="34" charset="0"/>
              </a:rPr>
              <a:t>J</a:t>
            </a:r>
            <a:r>
              <a:rPr lang="es-ES" sz="1600" i="0" dirty="0">
                <a:solidFill>
                  <a:srgbClr val="000000"/>
                </a:solidFill>
                <a:effectLst/>
                <a:latin typeface="Bio Sans Light" panose="020B0406020202040204" pitchFamily="34" charset="0"/>
              </a:rPr>
              <a:t>ardín Botánico</a:t>
            </a:r>
          </a:p>
          <a:p>
            <a:pPr marL="342900" indent="-342900" algn="just">
              <a:lnSpc>
                <a:spcPct val="150000"/>
              </a:lnSpc>
              <a:buFont typeface="Wingdings" panose="05000000000000000000" pitchFamily="2" charset="2"/>
              <a:buChar char="ü"/>
            </a:pPr>
            <a:r>
              <a:rPr lang="es-ES" sz="1600" dirty="0">
                <a:solidFill>
                  <a:srgbClr val="000000"/>
                </a:solidFill>
                <a:latin typeface="Bio Sans Light" panose="020B0406020202040204" pitchFamily="34" charset="0"/>
              </a:rPr>
              <a:t>N</a:t>
            </a:r>
            <a:r>
              <a:rPr lang="es-ES" sz="1600" i="0" dirty="0">
                <a:solidFill>
                  <a:srgbClr val="000000"/>
                </a:solidFill>
                <a:effectLst/>
                <a:latin typeface="Bio Sans Light" panose="020B0406020202040204" pitchFamily="34" charset="0"/>
              </a:rPr>
              <a:t>ueva sede alcaldía</a:t>
            </a:r>
          </a:p>
          <a:p>
            <a:pPr marL="342900" indent="-342900" algn="just">
              <a:lnSpc>
                <a:spcPct val="150000"/>
              </a:lnSpc>
              <a:buFont typeface="Wingdings" panose="05000000000000000000" pitchFamily="2" charset="2"/>
              <a:buChar char="ü"/>
            </a:pPr>
            <a:r>
              <a:rPr lang="es-ES" sz="1600" i="0" dirty="0" err="1">
                <a:solidFill>
                  <a:srgbClr val="000000"/>
                </a:solidFill>
                <a:effectLst/>
                <a:latin typeface="Bio Sans Light" panose="020B0406020202040204" pitchFamily="34" charset="0"/>
              </a:rPr>
              <a:t>Invest</a:t>
            </a:r>
            <a:r>
              <a:rPr lang="es-ES" sz="1600" i="0" dirty="0">
                <a:solidFill>
                  <a:srgbClr val="000000"/>
                </a:solidFill>
                <a:effectLst/>
                <a:latin typeface="Bio Sans Light" panose="020B0406020202040204" pitchFamily="34" charset="0"/>
              </a:rPr>
              <a:t> in Yopal - industria avícola, energía solar, industria cárnica, industria </a:t>
            </a:r>
            <a:r>
              <a:rPr lang="es-ES" sz="1600" i="0" dirty="0" err="1">
                <a:solidFill>
                  <a:srgbClr val="000000"/>
                </a:solidFill>
                <a:effectLst/>
                <a:latin typeface="Bio Sans Light" panose="020B0406020202040204" pitchFamily="34" charset="0"/>
              </a:rPr>
              <a:t>piñícola</a:t>
            </a:r>
            <a:r>
              <a:rPr lang="es-ES" sz="1600" i="0" dirty="0">
                <a:solidFill>
                  <a:srgbClr val="000000"/>
                </a:solidFill>
                <a:effectLst/>
                <a:latin typeface="Bio Sans Light" panose="020B0406020202040204" pitchFamily="34" charset="0"/>
              </a:rPr>
              <a:t>, derivados de la palma, fincas llaneras, industria metalmecánica, industria arrocera y derivados, centro comercial viva, </a:t>
            </a:r>
          </a:p>
          <a:p>
            <a:pPr marL="342900" indent="-342900" algn="just">
              <a:lnSpc>
                <a:spcPct val="150000"/>
              </a:lnSpc>
              <a:buFont typeface="Wingdings" panose="05000000000000000000" pitchFamily="2" charset="2"/>
              <a:buChar char="ü"/>
            </a:pPr>
            <a:r>
              <a:rPr lang="es-ES" sz="1600" i="0" dirty="0">
                <a:solidFill>
                  <a:srgbClr val="000000"/>
                </a:solidFill>
                <a:effectLst/>
                <a:latin typeface="Bio Sans Light" panose="020B0406020202040204" pitchFamily="34" charset="0"/>
              </a:rPr>
              <a:t>Club social</a:t>
            </a:r>
          </a:p>
          <a:p>
            <a:pPr marL="342900" indent="-342900" algn="just">
              <a:lnSpc>
                <a:spcPct val="150000"/>
              </a:lnSpc>
              <a:buFont typeface="Wingdings" panose="05000000000000000000" pitchFamily="2" charset="2"/>
              <a:buChar char="ü"/>
            </a:pPr>
            <a:r>
              <a:rPr lang="es-ES" sz="1600" i="0" dirty="0">
                <a:solidFill>
                  <a:srgbClr val="000000"/>
                </a:solidFill>
                <a:effectLst/>
                <a:latin typeface="Bio Sans Light" panose="020B0406020202040204" pitchFamily="34" charset="0"/>
              </a:rPr>
              <a:t>Planta de </a:t>
            </a:r>
            <a:r>
              <a:rPr lang="es-ES" sz="1600" i="0" dirty="0" err="1">
                <a:solidFill>
                  <a:srgbClr val="000000"/>
                </a:solidFill>
                <a:effectLst/>
                <a:latin typeface="Bio Sans Light" panose="020B0406020202040204" pitchFamily="34" charset="0"/>
              </a:rPr>
              <a:t>úrea</a:t>
            </a:r>
            <a:endParaRPr lang="es-ES" sz="1600" i="0" dirty="0">
              <a:solidFill>
                <a:srgbClr val="000000"/>
              </a:solidFill>
              <a:effectLst/>
              <a:latin typeface="Bio Sans Light" panose="020B0406020202040204" pitchFamily="34" charset="0"/>
            </a:endParaRPr>
          </a:p>
          <a:p>
            <a:pPr marL="342900" indent="-342900" algn="just">
              <a:lnSpc>
                <a:spcPct val="150000"/>
              </a:lnSpc>
              <a:buFont typeface="Wingdings" panose="05000000000000000000" pitchFamily="2" charset="2"/>
              <a:buChar char="ü"/>
            </a:pPr>
            <a:r>
              <a:rPr lang="es-ES" sz="1600" i="0" dirty="0">
                <a:solidFill>
                  <a:srgbClr val="000000"/>
                </a:solidFill>
                <a:effectLst/>
                <a:latin typeface="Bio Sans Light" panose="020B0406020202040204" pitchFamily="34" charset="0"/>
              </a:rPr>
              <a:t>Tiendas de café Casanare</a:t>
            </a:r>
          </a:p>
          <a:p>
            <a:pPr marL="342900" indent="-342900" algn="just">
              <a:lnSpc>
                <a:spcPct val="150000"/>
              </a:lnSpc>
              <a:buFont typeface="Wingdings" panose="05000000000000000000" pitchFamily="2" charset="2"/>
              <a:buChar char="ü"/>
            </a:pPr>
            <a:r>
              <a:rPr lang="es-ES" sz="1600" i="0" dirty="0">
                <a:solidFill>
                  <a:srgbClr val="000000"/>
                </a:solidFill>
                <a:effectLst/>
                <a:latin typeface="Bio Sans Light" panose="020B0406020202040204" pitchFamily="34" charset="0"/>
              </a:rPr>
              <a:t>Apoyo industria emergente, zapatos, ropa, otros</a:t>
            </a:r>
          </a:p>
          <a:p>
            <a:pPr marL="342900" indent="-342900" algn="just">
              <a:lnSpc>
                <a:spcPct val="150000"/>
              </a:lnSpc>
              <a:buFont typeface="Wingdings" panose="05000000000000000000" pitchFamily="2" charset="2"/>
              <a:buChar char="ü"/>
            </a:pPr>
            <a:r>
              <a:rPr lang="es-ES" sz="1600" dirty="0">
                <a:solidFill>
                  <a:srgbClr val="000000"/>
                </a:solidFill>
                <a:latin typeface="Bio Sans Light" panose="020B0406020202040204" pitchFamily="34" charset="0"/>
              </a:rPr>
              <a:t>R</a:t>
            </a:r>
            <a:r>
              <a:rPr lang="es-ES" sz="1600" i="0" dirty="0">
                <a:solidFill>
                  <a:srgbClr val="000000"/>
                </a:solidFill>
                <a:effectLst/>
                <a:latin typeface="Bio Sans Light" panose="020B0406020202040204" pitchFamily="34" charset="0"/>
              </a:rPr>
              <a:t>elleno sanitario</a:t>
            </a:r>
          </a:p>
          <a:p>
            <a:pPr marL="342900" indent="-342900" algn="just">
              <a:lnSpc>
                <a:spcPct val="150000"/>
              </a:lnSpc>
              <a:buFont typeface="Wingdings" panose="05000000000000000000" pitchFamily="2" charset="2"/>
              <a:buChar char="ü"/>
            </a:pPr>
            <a:r>
              <a:rPr lang="es-ES" sz="1600" dirty="0">
                <a:solidFill>
                  <a:srgbClr val="000000"/>
                </a:solidFill>
                <a:latin typeface="Bio Sans Light" panose="020B0406020202040204" pitchFamily="34" charset="0"/>
              </a:rPr>
              <a:t>A</a:t>
            </a:r>
            <a:r>
              <a:rPr lang="es-ES" sz="1600" i="0" dirty="0">
                <a:solidFill>
                  <a:srgbClr val="000000"/>
                </a:solidFill>
                <a:effectLst/>
                <a:latin typeface="Bio Sans Light" panose="020B0406020202040204" pitchFamily="34" charset="0"/>
              </a:rPr>
              <a:t>padrinamiento de parques</a:t>
            </a:r>
          </a:p>
        </p:txBody>
      </p:sp>
      <p:sp>
        <p:nvSpPr>
          <p:cNvPr id="7" name="CuadroTexto 6">
            <a:extLst>
              <a:ext uri="{FF2B5EF4-FFF2-40B4-BE49-F238E27FC236}">
                <a16:creationId xmlns:a16="http://schemas.microsoft.com/office/drawing/2014/main" id="{97FC29FC-75ED-4200-96D1-CF96F00CAF0E}"/>
              </a:ext>
            </a:extLst>
          </p:cNvPr>
          <p:cNvSpPr txBox="1"/>
          <p:nvPr/>
        </p:nvSpPr>
        <p:spPr>
          <a:xfrm>
            <a:off x="2713704" y="238890"/>
            <a:ext cx="7123470" cy="400110"/>
          </a:xfrm>
          <a:prstGeom prst="rect">
            <a:avLst/>
          </a:prstGeom>
          <a:solidFill>
            <a:srgbClr val="C00000"/>
          </a:solidFill>
        </p:spPr>
        <p:txBody>
          <a:bodyPr wrap="square" rtlCol="0">
            <a:spAutoFit/>
          </a:bodyPr>
          <a:lstStyle/>
          <a:p>
            <a:pPr algn="ctr"/>
            <a:r>
              <a:rPr lang="es-ES" sz="2000" b="1" spc="300" dirty="0">
                <a:solidFill>
                  <a:schemeClr val="bg1"/>
                </a:solidFill>
                <a:latin typeface="Bio Sans" panose="020B0506020202040204" pitchFamily="34" charset="0"/>
                <a:ea typeface="Microsoft JhengHei" panose="020B0604030504040204" pitchFamily="34" charset="-120"/>
              </a:rPr>
              <a:t>PLAN DE DESARROLLO YOPAL 2024 - 2027</a:t>
            </a:r>
            <a:endParaRPr lang="es-CO" sz="2000" b="1" spc="300" baseline="30000" dirty="0">
              <a:solidFill>
                <a:schemeClr val="bg1"/>
              </a:solidFill>
              <a:latin typeface="Bio Sans" panose="020B0506020202040204" pitchFamily="34" charset="0"/>
              <a:ea typeface="Microsoft JhengHei" panose="020B0604030504040204" pitchFamily="34" charset="-120"/>
            </a:endParaRPr>
          </a:p>
        </p:txBody>
      </p:sp>
      <p:sp>
        <p:nvSpPr>
          <p:cNvPr id="9" name="CuadroTexto 8">
            <a:extLst>
              <a:ext uri="{FF2B5EF4-FFF2-40B4-BE49-F238E27FC236}">
                <a16:creationId xmlns:a16="http://schemas.microsoft.com/office/drawing/2014/main" id="{E402CB89-258E-4DAC-9BFE-426A046B6C40}"/>
              </a:ext>
            </a:extLst>
          </p:cNvPr>
          <p:cNvSpPr txBox="1"/>
          <p:nvPr/>
        </p:nvSpPr>
        <p:spPr>
          <a:xfrm>
            <a:off x="2713704" y="639000"/>
            <a:ext cx="7268835" cy="523220"/>
          </a:xfrm>
          <a:prstGeom prst="rect">
            <a:avLst/>
          </a:prstGeom>
          <a:noFill/>
        </p:spPr>
        <p:txBody>
          <a:bodyPr wrap="square">
            <a:spAutoFit/>
          </a:bodyPr>
          <a:lstStyle/>
          <a:p>
            <a:pPr algn="ctr"/>
            <a:r>
              <a:rPr lang="es-CO" sz="2800" b="1" dirty="0">
                <a:solidFill>
                  <a:srgbClr val="C00000"/>
                </a:solidFill>
                <a:latin typeface="Bio Sans" panose="020B0506020202040204" pitchFamily="34" charset="0"/>
              </a:rPr>
              <a:t>Proyectos Prioritarios Recomendados</a:t>
            </a:r>
          </a:p>
        </p:txBody>
      </p:sp>
    </p:spTree>
    <p:extLst>
      <p:ext uri="{BB962C8B-B14F-4D97-AF65-F5344CB8AC3E}">
        <p14:creationId xmlns:p14="http://schemas.microsoft.com/office/powerpoint/2010/main" val="497220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Imagen 49" descr="Texto&#10;&#10;Descripción generada automáticamente con confianza media">
            <a:extLst>
              <a:ext uri="{FF2B5EF4-FFF2-40B4-BE49-F238E27FC236}">
                <a16:creationId xmlns:a16="http://schemas.microsoft.com/office/drawing/2014/main" id="{C499E505-3A2E-DBA8-40F6-22D8D4581C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2" name="Gráfico 1">
            <a:extLst>
              <a:ext uri="{FF2B5EF4-FFF2-40B4-BE49-F238E27FC236}">
                <a16:creationId xmlns:a16="http://schemas.microsoft.com/office/drawing/2014/main" id="{B4F4B730-26BD-49FD-943A-47068580E8B4}"/>
              </a:ext>
            </a:extLst>
          </p:cNvPr>
          <p:cNvGraphicFramePr/>
          <p:nvPr>
            <p:extLst>
              <p:ext uri="{D42A27DB-BD31-4B8C-83A1-F6EECF244321}">
                <p14:modId xmlns:p14="http://schemas.microsoft.com/office/powerpoint/2010/main" val="2933936924"/>
              </p:ext>
            </p:extLst>
          </p:nvPr>
        </p:nvGraphicFramePr>
        <p:xfrm>
          <a:off x="596529" y="1461734"/>
          <a:ext cx="7796745" cy="4615270"/>
        </p:xfrm>
        <a:graphic>
          <a:graphicData uri="http://schemas.openxmlformats.org/drawingml/2006/chart">
            <c:chart xmlns:c="http://schemas.openxmlformats.org/drawingml/2006/chart" xmlns:r="http://schemas.openxmlformats.org/officeDocument/2006/relationships" r:id="rId5"/>
          </a:graphicData>
        </a:graphic>
      </p:graphicFrame>
      <p:grpSp>
        <p:nvGrpSpPr>
          <p:cNvPr id="3" name="Grupo 2">
            <a:extLst>
              <a:ext uri="{FF2B5EF4-FFF2-40B4-BE49-F238E27FC236}">
                <a16:creationId xmlns:a16="http://schemas.microsoft.com/office/drawing/2014/main" id="{0DDFA332-8298-4456-94F7-E8A4F14D01E9}"/>
              </a:ext>
            </a:extLst>
          </p:cNvPr>
          <p:cNvGrpSpPr/>
          <p:nvPr/>
        </p:nvGrpSpPr>
        <p:grpSpPr>
          <a:xfrm>
            <a:off x="8555388" y="1969725"/>
            <a:ext cx="3311030" cy="3997740"/>
            <a:chOff x="8486112" y="2079760"/>
            <a:chExt cx="3499542" cy="4237076"/>
          </a:xfrm>
        </p:grpSpPr>
        <p:sp>
          <p:nvSpPr>
            <p:cNvPr id="4" name="Freeform 15">
              <a:extLst>
                <a:ext uri="{FF2B5EF4-FFF2-40B4-BE49-F238E27FC236}">
                  <a16:creationId xmlns:a16="http://schemas.microsoft.com/office/drawing/2014/main" id="{839A84E6-5FBE-429C-88D6-8887B4A6465F}"/>
                </a:ext>
              </a:extLst>
            </p:cNvPr>
            <p:cNvSpPr>
              <a:spLocks noChangeArrowheads="1"/>
            </p:cNvSpPr>
            <p:nvPr/>
          </p:nvSpPr>
          <p:spPr bwMode="auto">
            <a:xfrm>
              <a:off x="8729528" y="3216328"/>
              <a:ext cx="530443" cy="1171438"/>
            </a:xfrm>
            <a:custGeom>
              <a:avLst/>
              <a:gdLst>
                <a:gd name="T0" fmla="*/ 2198 w 2305"/>
                <a:gd name="T1" fmla="*/ 3211 h 5092"/>
                <a:gd name="T2" fmla="*/ 2162 w 2305"/>
                <a:gd name="T3" fmla="*/ 2929 h 5092"/>
                <a:gd name="T4" fmla="*/ 1995 w 2305"/>
                <a:gd name="T5" fmla="*/ 2752 h 5092"/>
                <a:gd name="T6" fmla="*/ 1730 w 2305"/>
                <a:gd name="T7" fmla="*/ 2646 h 5092"/>
                <a:gd name="T8" fmla="*/ 1421 w 2305"/>
                <a:gd name="T9" fmla="*/ 2567 h 5092"/>
                <a:gd name="T10" fmla="*/ 1377 w 2305"/>
                <a:gd name="T11" fmla="*/ 2329 h 5092"/>
                <a:gd name="T12" fmla="*/ 1183 w 2305"/>
                <a:gd name="T13" fmla="*/ 2152 h 5092"/>
                <a:gd name="T14" fmla="*/ 1253 w 2305"/>
                <a:gd name="T15" fmla="*/ 1923 h 5092"/>
                <a:gd name="T16" fmla="*/ 1412 w 2305"/>
                <a:gd name="T17" fmla="*/ 1720 h 5092"/>
                <a:gd name="T18" fmla="*/ 1668 w 2305"/>
                <a:gd name="T19" fmla="*/ 1614 h 5092"/>
                <a:gd name="T20" fmla="*/ 1456 w 2305"/>
                <a:gd name="T21" fmla="*/ 1393 h 5092"/>
                <a:gd name="T22" fmla="*/ 945 w 2305"/>
                <a:gd name="T23" fmla="*/ 829 h 5092"/>
                <a:gd name="T24" fmla="*/ 1112 w 2305"/>
                <a:gd name="T25" fmla="*/ 618 h 5092"/>
                <a:gd name="T26" fmla="*/ 1059 w 2305"/>
                <a:gd name="T27" fmla="*/ 371 h 5092"/>
                <a:gd name="T28" fmla="*/ 768 w 2305"/>
                <a:gd name="T29" fmla="*/ 177 h 5092"/>
                <a:gd name="T30" fmla="*/ 503 w 2305"/>
                <a:gd name="T31" fmla="*/ 106 h 5092"/>
                <a:gd name="T32" fmla="*/ 627 w 2305"/>
                <a:gd name="T33" fmla="*/ 371 h 5092"/>
                <a:gd name="T34" fmla="*/ 786 w 2305"/>
                <a:gd name="T35" fmla="*/ 609 h 5092"/>
                <a:gd name="T36" fmla="*/ 742 w 2305"/>
                <a:gd name="T37" fmla="*/ 829 h 5092"/>
                <a:gd name="T38" fmla="*/ 283 w 2305"/>
                <a:gd name="T39" fmla="*/ 1120 h 5092"/>
                <a:gd name="T40" fmla="*/ 186 w 2305"/>
                <a:gd name="T41" fmla="*/ 1279 h 5092"/>
                <a:gd name="T42" fmla="*/ 71 w 2305"/>
                <a:gd name="T43" fmla="*/ 1605 h 5092"/>
                <a:gd name="T44" fmla="*/ 309 w 2305"/>
                <a:gd name="T45" fmla="*/ 1852 h 5092"/>
                <a:gd name="T46" fmla="*/ 389 w 2305"/>
                <a:gd name="T47" fmla="*/ 2011 h 5092"/>
                <a:gd name="T48" fmla="*/ 583 w 2305"/>
                <a:gd name="T49" fmla="*/ 2117 h 5092"/>
                <a:gd name="T50" fmla="*/ 671 w 2305"/>
                <a:gd name="T51" fmla="*/ 2346 h 5092"/>
                <a:gd name="T52" fmla="*/ 556 w 2305"/>
                <a:gd name="T53" fmla="*/ 2549 h 5092"/>
                <a:gd name="T54" fmla="*/ 662 w 2305"/>
                <a:gd name="T55" fmla="*/ 2805 h 5092"/>
                <a:gd name="T56" fmla="*/ 750 w 2305"/>
                <a:gd name="T57" fmla="*/ 3035 h 5092"/>
                <a:gd name="T58" fmla="*/ 697 w 2305"/>
                <a:gd name="T59" fmla="*/ 3317 h 5092"/>
                <a:gd name="T60" fmla="*/ 503 w 2305"/>
                <a:gd name="T61" fmla="*/ 3379 h 5092"/>
                <a:gd name="T62" fmla="*/ 618 w 2305"/>
                <a:gd name="T63" fmla="*/ 3546 h 5092"/>
                <a:gd name="T64" fmla="*/ 689 w 2305"/>
                <a:gd name="T65" fmla="*/ 3820 h 5092"/>
                <a:gd name="T66" fmla="*/ 750 w 2305"/>
                <a:gd name="T67" fmla="*/ 4146 h 5092"/>
                <a:gd name="T68" fmla="*/ 777 w 2305"/>
                <a:gd name="T69" fmla="*/ 4464 h 5092"/>
                <a:gd name="T70" fmla="*/ 653 w 2305"/>
                <a:gd name="T71" fmla="*/ 4746 h 5092"/>
                <a:gd name="T72" fmla="*/ 547 w 2305"/>
                <a:gd name="T73" fmla="*/ 4914 h 5092"/>
                <a:gd name="T74" fmla="*/ 768 w 2305"/>
                <a:gd name="T75" fmla="*/ 4870 h 5092"/>
                <a:gd name="T76" fmla="*/ 998 w 2305"/>
                <a:gd name="T77" fmla="*/ 4879 h 5092"/>
                <a:gd name="T78" fmla="*/ 1333 w 2305"/>
                <a:gd name="T79" fmla="*/ 5011 h 5092"/>
                <a:gd name="T80" fmla="*/ 1686 w 2305"/>
                <a:gd name="T81" fmla="*/ 5029 h 5092"/>
                <a:gd name="T82" fmla="*/ 1827 w 2305"/>
                <a:gd name="T83" fmla="*/ 4835 h 5092"/>
                <a:gd name="T84" fmla="*/ 1668 w 2305"/>
                <a:gd name="T85" fmla="*/ 4579 h 5092"/>
                <a:gd name="T86" fmla="*/ 1906 w 2305"/>
                <a:gd name="T87" fmla="*/ 4235 h 5092"/>
                <a:gd name="T88" fmla="*/ 2154 w 2305"/>
                <a:gd name="T89" fmla="*/ 3996 h 5092"/>
                <a:gd name="T90" fmla="*/ 2012 w 2305"/>
                <a:gd name="T91" fmla="*/ 3758 h 5092"/>
                <a:gd name="T92" fmla="*/ 2039 w 2305"/>
                <a:gd name="T93" fmla="*/ 3538 h 5092"/>
                <a:gd name="T94" fmla="*/ 2304 w 2305"/>
                <a:gd name="T95" fmla="*/ 3432 h 5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05" h="5092">
                  <a:moveTo>
                    <a:pt x="2277" y="3352"/>
                  </a:moveTo>
                  <a:lnTo>
                    <a:pt x="2268" y="3308"/>
                  </a:lnTo>
                  <a:lnTo>
                    <a:pt x="2233" y="3273"/>
                  </a:lnTo>
                  <a:lnTo>
                    <a:pt x="2198" y="3211"/>
                  </a:lnTo>
                  <a:lnTo>
                    <a:pt x="2207" y="3141"/>
                  </a:lnTo>
                  <a:lnTo>
                    <a:pt x="2171" y="3088"/>
                  </a:lnTo>
                  <a:lnTo>
                    <a:pt x="2127" y="3017"/>
                  </a:lnTo>
                  <a:lnTo>
                    <a:pt x="2162" y="2929"/>
                  </a:lnTo>
                  <a:lnTo>
                    <a:pt x="2171" y="2867"/>
                  </a:lnTo>
                  <a:lnTo>
                    <a:pt x="2145" y="2814"/>
                  </a:lnTo>
                  <a:lnTo>
                    <a:pt x="2039" y="2823"/>
                  </a:lnTo>
                  <a:lnTo>
                    <a:pt x="1995" y="2752"/>
                  </a:lnTo>
                  <a:lnTo>
                    <a:pt x="2004" y="2664"/>
                  </a:lnTo>
                  <a:lnTo>
                    <a:pt x="1977" y="2611"/>
                  </a:lnTo>
                  <a:lnTo>
                    <a:pt x="1871" y="2620"/>
                  </a:lnTo>
                  <a:lnTo>
                    <a:pt x="1730" y="2646"/>
                  </a:lnTo>
                  <a:lnTo>
                    <a:pt x="1633" y="2664"/>
                  </a:lnTo>
                  <a:lnTo>
                    <a:pt x="1527" y="2673"/>
                  </a:lnTo>
                  <a:lnTo>
                    <a:pt x="1448" y="2638"/>
                  </a:lnTo>
                  <a:lnTo>
                    <a:pt x="1421" y="2567"/>
                  </a:lnTo>
                  <a:lnTo>
                    <a:pt x="1359" y="2532"/>
                  </a:lnTo>
                  <a:lnTo>
                    <a:pt x="1351" y="2470"/>
                  </a:lnTo>
                  <a:lnTo>
                    <a:pt x="1351" y="2399"/>
                  </a:lnTo>
                  <a:lnTo>
                    <a:pt x="1377" y="2329"/>
                  </a:lnTo>
                  <a:lnTo>
                    <a:pt x="1324" y="2293"/>
                  </a:lnTo>
                  <a:lnTo>
                    <a:pt x="1262" y="2241"/>
                  </a:lnTo>
                  <a:lnTo>
                    <a:pt x="1236" y="2179"/>
                  </a:lnTo>
                  <a:lnTo>
                    <a:pt x="1183" y="2152"/>
                  </a:lnTo>
                  <a:lnTo>
                    <a:pt x="1174" y="2082"/>
                  </a:lnTo>
                  <a:lnTo>
                    <a:pt x="1121" y="2029"/>
                  </a:lnTo>
                  <a:lnTo>
                    <a:pt x="1121" y="1976"/>
                  </a:lnTo>
                  <a:lnTo>
                    <a:pt x="1253" y="1923"/>
                  </a:lnTo>
                  <a:lnTo>
                    <a:pt x="1315" y="1888"/>
                  </a:lnTo>
                  <a:lnTo>
                    <a:pt x="1306" y="1817"/>
                  </a:lnTo>
                  <a:lnTo>
                    <a:pt x="1298" y="1746"/>
                  </a:lnTo>
                  <a:lnTo>
                    <a:pt x="1412" y="1720"/>
                  </a:lnTo>
                  <a:lnTo>
                    <a:pt x="1492" y="1738"/>
                  </a:lnTo>
                  <a:lnTo>
                    <a:pt x="1562" y="1755"/>
                  </a:lnTo>
                  <a:lnTo>
                    <a:pt x="1633" y="1746"/>
                  </a:lnTo>
                  <a:lnTo>
                    <a:pt x="1668" y="1614"/>
                  </a:lnTo>
                  <a:lnTo>
                    <a:pt x="1651" y="1526"/>
                  </a:lnTo>
                  <a:lnTo>
                    <a:pt x="1615" y="1455"/>
                  </a:lnTo>
                  <a:lnTo>
                    <a:pt x="1545" y="1402"/>
                  </a:lnTo>
                  <a:lnTo>
                    <a:pt x="1456" y="1393"/>
                  </a:lnTo>
                  <a:lnTo>
                    <a:pt x="1271" y="1173"/>
                  </a:lnTo>
                  <a:lnTo>
                    <a:pt x="962" y="943"/>
                  </a:lnTo>
                  <a:lnTo>
                    <a:pt x="900" y="864"/>
                  </a:lnTo>
                  <a:lnTo>
                    <a:pt x="945" y="829"/>
                  </a:lnTo>
                  <a:lnTo>
                    <a:pt x="1006" y="785"/>
                  </a:lnTo>
                  <a:lnTo>
                    <a:pt x="1024" y="705"/>
                  </a:lnTo>
                  <a:lnTo>
                    <a:pt x="1033" y="644"/>
                  </a:lnTo>
                  <a:lnTo>
                    <a:pt x="1112" y="618"/>
                  </a:lnTo>
                  <a:lnTo>
                    <a:pt x="1103" y="556"/>
                  </a:lnTo>
                  <a:lnTo>
                    <a:pt x="1077" y="494"/>
                  </a:lnTo>
                  <a:lnTo>
                    <a:pt x="1095" y="441"/>
                  </a:lnTo>
                  <a:lnTo>
                    <a:pt x="1059" y="371"/>
                  </a:lnTo>
                  <a:lnTo>
                    <a:pt x="971" y="371"/>
                  </a:lnTo>
                  <a:lnTo>
                    <a:pt x="927" y="327"/>
                  </a:lnTo>
                  <a:lnTo>
                    <a:pt x="865" y="203"/>
                  </a:lnTo>
                  <a:lnTo>
                    <a:pt x="768" y="177"/>
                  </a:lnTo>
                  <a:lnTo>
                    <a:pt x="697" y="141"/>
                  </a:lnTo>
                  <a:lnTo>
                    <a:pt x="689" y="80"/>
                  </a:lnTo>
                  <a:lnTo>
                    <a:pt x="583" y="0"/>
                  </a:lnTo>
                  <a:lnTo>
                    <a:pt x="503" y="106"/>
                  </a:lnTo>
                  <a:lnTo>
                    <a:pt x="512" y="168"/>
                  </a:lnTo>
                  <a:lnTo>
                    <a:pt x="565" y="221"/>
                  </a:lnTo>
                  <a:lnTo>
                    <a:pt x="627" y="291"/>
                  </a:lnTo>
                  <a:lnTo>
                    <a:pt x="627" y="371"/>
                  </a:lnTo>
                  <a:lnTo>
                    <a:pt x="680" y="424"/>
                  </a:lnTo>
                  <a:lnTo>
                    <a:pt x="742" y="486"/>
                  </a:lnTo>
                  <a:lnTo>
                    <a:pt x="759" y="556"/>
                  </a:lnTo>
                  <a:lnTo>
                    <a:pt x="786" y="609"/>
                  </a:lnTo>
                  <a:lnTo>
                    <a:pt x="812" y="696"/>
                  </a:lnTo>
                  <a:lnTo>
                    <a:pt x="803" y="740"/>
                  </a:lnTo>
                  <a:lnTo>
                    <a:pt x="803" y="793"/>
                  </a:lnTo>
                  <a:lnTo>
                    <a:pt x="742" y="829"/>
                  </a:lnTo>
                  <a:lnTo>
                    <a:pt x="671" y="855"/>
                  </a:lnTo>
                  <a:lnTo>
                    <a:pt x="406" y="1217"/>
                  </a:lnTo>
                  <a:lnTo>
                    <a:pt x="344" y="1199"/>
                  </a:lnTo>
                  <a:lnTo>
                    <a:pt x="283" y="1120"/>
                  </a:lnTo>
                  <a:lnTo>
                    <a:pt x="230" y="1067"/>
                  </a:lnTo>
                  <a:lnTo>
                    <a:pt x="177" y="1093"/>
                  </a:lnTo>
                  <a:lnTo>
                    <a:pt x="186" y="1199"/>
                  </a:lnTo>
                  <a:lnTo>
                    <a:pt x="186" y="1279"/>
                  </a:lnTo>
                  <a:lnTo>
                    <a:pt x="97" y="1323"/>
                  </a:lnTo>
                  <a:lnTo>
                    <a:pt x="80" y="1358"/>
                  </a:lnTo>
                  <a:lnTo>
                    <a:pt x="0" y="1552"/>
                  </a:lnTo>
                  <a:lnTo>
                    <a:pt x="71" y="1605"/>
                  </a:lnTo>
                  <a:lnTo>
                    <a:pt x="142" y="1667"/>
                  </a:lnTo>
                  <a:lnTo>
                    <a:pt x="239" y="1729"/>
                  </a:lnTo>
                  <a:lnTo>
                    <a:pt x="283" y="1791"/>
                  </a:lnTo>
                  <a:lnTo>
                    <a:pt x="309" y="1852"/>
                  </a:lnTo>
                  <a:lnTo>
                    <a:pt x="265" y="1888"/>
                  </a:lnTo>
                  <a:lnTo>
                    <a:pt x="239" y="1949"/>
                  </a:lnTo>
                  <a:lnTo>
                    <a:pt x="309" y="1985"/>
                  </a:lnTo>
                  <a:lnTo>
                    <a:pt x="389" y="2011"/>
                  </a:lnTo>
                  <a:lnTo>
                    <a:pt x="442" y="2073"/>
                  </a:lnTo>
                  <a:lnTo>
                    <a:pt x="459" y="2161"/>
                  </a:lnTo>
                  <a:lnTo>
                    <a:pt x="512" y="2117"/>
                  </a:lnTo>
                  <a:lnTo>
                    <a:pt x="583" y="2117"/>
                  </a:lnTo>
                  <a:lnTo>
                    <a:pt x="636" y="2161"/>
                  </a:lnTo>
                  <a:lnTo>
                    <a:pt x="627" y="2205"/>
                  </a:lnTo>
                  <a:lnTo>
                    <a:pt x="671" y="2267"/>
                  </a:lnTo>
                  <a:lnTo>
                    <a:pt x="671" y="2346"/>
                  </a:lnTo>
                  <a:lnTo>
                    <a:pt x="671" y="2435"/>
                  </a:lnTo>
                  <a:lnTo>
                    <a:pt x="636" y="2470"/>
                  </a:lnTo>
                  <a:lnTo>
                    <a:pt x="627" y="2532"/>
                  </a:lnTo>
                  <a:lnTo>
                    <a:pt x="556" y="2549"/>
                  </a:lnTo>
                  <a:lnTo>
                    <a:pt x="547" y="2629"/>
                  </a:lnTo>
                  <a:lnTo>
                    <a:pt x="539" y="2708"/>
                  </a:lnTo>
                  <a:lnTo>
                    <a:pt x="609" y="2743"/>
                  </a:lnTo>
                  <a:lnTo>
                    <a:pt x="662" y="2805"/>
                  </a:lnTo>
                  <a:lnTo>
                    <a:pt x="697" y="2858"/>
                  </a:lnTo>
                  <a:lnTo>
                    <a:pt x="697" y="2920"/>
                  </a:lnTo>
                  <a:lnTo>
                    <a:pt x="733" y="2973"/>
                  </a:lnTo>
                  <a:lnTo>
                    <a:pt x="750" y="3035"/>
                  </a:lnTo>
                  <a:lnTo>
                    <a:pt x="812" y="3096"/>
                  </a:lnTo>
                  <a:lnTo>
                    <a:pt x="803" y="3176"/>
                  </a:lnTo>
                  <a:lnTo>
                    <a:pt x="750" y="3246"/>
                  </a:lnTo>
                  <a:lnTo>
                    <a:pt x="697" y="3317"/>
                  </a:lnTo>
                  <a:lnTo>
                    <a:pt x="662" y="3361"/>
                  </a:lnTo>
                  <a:lnTo>
                    <a:pt x="583" y="3352"/>
                  </a:lnTo>
                  <a:lnTo>
                    <a:pt x="512" y="3317"/>
                  </a:lnTo>
                  <a:lnTo>
                    <a:pt x="503" y="3379"/>
                  </a:lnTo>
                  <a:lnTo>
                    <a:pt x="468" y="3441"/>
                  </a:lnTo>
                  <a:lnTo>
                    <a:pt x="521" y="3458"/>
                  </a:lnTo>
                  <a:lnTo>
                    <a:pt x="618" y="3485"/>
                  </a:lnTo>
                  <a:lnTo>
                    <a:pt x="618" y="3546"/>
                  </a:lnTo>
                  <a:lnTo>
                    <a:pt x="653" y="3608"/>
                  </a:lnTo>
                  <a:lnTo>
                    <a:pt x="653" y="3679"/>
                  </a:lnTo>
                  <a:lnTo>
                    <a:pt x="653" y="3749"/>
                  </a:lnTo>
                  <a:lnTo>
                    <a:pt x="689" y="3820"/>
                  </a:lnTo>
                  <a:lnTo>
                    <a:pt x="680" y="3917"/>
                  </a:lnTo>
                  <a:lnTo>
                    <a:pt x="715" y="3979"/>
                  </a:lnTo>
                  <a:lnTo>
                    <a:pt x="689" y="4049"/>
                  </a:lnTo>
                  <a:lnTo>
                    <a:pt x="750" y="4146"/>
                  </a:lnTo>
                  <a:lnTo>
                    <a:pt x="733" y="4226"/>
                  </a:lnTo>
                  <a:lnTo>
                    <a:pt x="777" y="4279"/>
                  </a:lnTo>
                  <a:lnTo>
                    <a:pt x="777" y="4367"/>
                  </a:lnTo>
                  <a:lnTo>
                    <a:pt x="777" y="4464"/>
                  </a:lnTo>
                  <a:lnTo>
                    <a:pt x="777" y="4552"/>
                  </a:lnTo>
                  <a:lnTo>
                    <a:pt x="768" y="4614"/>
                  </a:lnTo>
                  <a:lnTo>
                    <a:pt x="715" y="4685"/>
                  </a:lnTo>
                  <a:lnTo>
                    <a:pt x="653" y="4746"/>
                  </a:lnTo>
                  <a:lnTo>
                    <a:pt x="556" y="4799"/>
                  </a:lnTo>
                  <a:lnTo>
                    <a:pt x="539" y="4861"/>
                  </a:lnTo>
                  <a:lnTo>
                    <a:pt x="636" y="4861"/>
                  </a:lnTo>
                  <a:lnTo>
                    <a:pt x="547" y="4914"/>
                  </a:lnTo>
                  <a:lnTo>
                    <a:pt x="556" y="4958"/>
                  </a:lnTo>
                  <a:lnTo>
                    <a:pt x="645" y="4923"/>
                  </a:lnTo>
                  <a:lnTo>
                    <a:pt x="715" y="4949"/>
                  </a:lnTo>
                  <a:lnTo>
                    <a:pt x="768" y="4870"/>
                  </a:lnTo>
                  <a:lnTo>
                    <a:pt x="795" y="4905"/>
                  </a:lnTo>
                  <a:lnTo>
                    <a:pt x="839" y="4852"/>
                  </a:lnTo>
                  <a:lnTo>
                    <a:pt x="927" y="4852"/>
                  </a:lnTo>
                  <a:lnTo>
                    <a:pt x="998" y="4879"/>
                  </a:lnTo>
                  <a:lnTo>
                    <a:pt x="1086" y="4932"/>
                  </a:lnTo>
                  <a:lnTo>
                    <a:pt x="1130" y="4967"/>
                  </a:lnTo>
                  <a:lnTo>
                    <a:pt x="1245" y="4941"/>
                  </a:lnTo>
                  <a:lnTo>
                    <a:pt x="1333" y="5011"/>
                  </a:lnTo>
                  <a:lnTo>
                    <a:pt x="1403" y="5055"/>
                  </a:lnTo>
                  <a:lnTo>
                    <a:pt x="1509" y="5091"/>
                  </a:lnTo>
                  <a:lnTo>
                    <a:pt x="1553" y="5029"/>
                  </a:lnTo>
                  <a:lnTo>
                    <a:pt x="1686" y="5029"/>
                  </a:lnTo>
                  <a:lnTo>
                    <a:pt x="1721" y="4949"/>
                  </a:lnTo>
                  <a:lnTo>
                    <a:pt x="1783" y="4923"/>
                  </a:lnTo>
                  <a:lnTo>
                    <a:pt x="1845" y="4905"/>
                  </a:lnTo>
                  <a:lnTo>
                    <a:pt x="1827" y="4835"/>
                  </a:lnTo>
                  <a:lnTo>
                    <a:pt x="1739" y="4799"/>
                  </a:lnTo>
                  <a:lnTo>
                    <a:pt x="1721" y="4746"/>
                  </a:lnTo>
                  <a:lnTo>
                    <a:pt x="1686" y="4676"/>
                  </a:lnTo>
                  <a:lnTo>
                    <a:pt x="1668" y="4579"/>
                  </a:lnTo>
                  <a:lnTo>
                    <a:pt x="1739" y="4579"/>
                  </a:lnTo>
                  <a:lnTo>
                    <a:pt x="1756" y="4508"/>
                  </a:lnTo>
                  <a:lnTo>
                    <a:pt x="1845" y="4341"/>
                  </a:lnTo>
                  <a:lnTo>
                    <a:pt x="1906" y="4235"/>
                  </a:lnTo>
                  <a:lnTo>
                    <a:pt x="1933" y="4191"/>
                  </a:lnTo>
                  <a:lnTo>
                    <a:pt x="2012" y="4164"/>
                  </a:lnTo>
                  <a:lnTo>
                    <a:pt x="2092" y="4076"/>
                  </a:lnTo>
                  <a:lnTo>
                    <a:pt x="2154" y="3996"/>
                  </a:lnTo>
                  <a:lnTo>
                    <a:pt x="2136" y="3944"/>
                  </a:lnTo>
                  <a:lnTo>
                    <a:pt x="2065" y="3899"/>
                  </a:lnTo>
                  <a:lnTo>
                    <a:pt x="2057" y="3829"/>
                  </a:lnTo>
                  <a:lnTo>
                    <a:pt x="2012" y="3758"/>
                  </a:lnTo>
                  <a:lnTo>
                    <a:pt x="1959" y="3714"/>
                  </a:lnTo>
                  <a:lnTo>
                    <a:pt x="1915" y="3644"/>
                  </a:lnTo>
                  <a:lnTo>
                    <a:pt x="1995" y="3599"/>
                  </a:lnTo>
                  <a:lnTo>
                    <a:pt x="2039" y="3538"/>
                  </a:lnTo>
                  <a:lnTo>
                    <a:pt x="2092" y="3485"/>
                  </a:lnTo>
                  <a:lnTo>
                    <a:pt x="2145" y="3485"/>
                  </a:lnTo>
                  <a:lnTo>
                    <a:pt x="2198" y="3432"/>
                  </a:lnTo>
                  <a:lnTo>
                    <a:pt x="2304" y="3432"/>
                  </a:lnTo>
                  <a:lnTo>
                    <a:pt x="2277" y="3352"/>
                  </a:lnTo>
                </a:path>
              </a:pathLst>
            </a:custGeom>
            <a:solidFill>
              <a:srgbClr val="FFC00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Freeform 1">
              <a:extLst>
                <a:ext uri="{FF2B5EF4-FFF2-40B4-BE49-F238E27FC236}">
                  <a16:creationId xmlns:a16="http://schemas.microsoft.com/office/drawing/2014/main" id="{29107E07-0DFD-4A8E-83D7-42332C9C1C2C}"/>
                </a:ext>
              </a:extLst>
            </p:cNvPr>
            <p:cNvSpPr>
              <a:spLocks noChangeArrowheads="1"/>
            </p:cNvSpPr>
            <p:nvPr/>
          </p:nvSpPr>
          <p:spPr bwMode="auto">
            <a:xfrm>
              <a:off x="9103779" y="3001311"/>
              <a:ext cx="477704" cy="523344"/>
            </a:xfrm>
            <a:custGeom>
              <a:avLst/>
              <a:gdLst>
                <a:gd name="T0" fmla="*/ 918 w 2075"/>
                <a:gd name="T1" fmla="*/ 106 h 2277"/>
                <a:gd name="T2" fmla="*/ 1041 w 2075"/>
                <a:gd name="T3" fmla="*/ 124 h 2277"/>
                <a:gd name="T4" fmla="*/ 1200 w 2075"/>
                <a:gd name="T5" fmla="*/ 194 h 2277"/>
                <a:gd name="T6" fmla="*/ 1244 w 2075"/>
                <a:gd name="T7" fmla="*/ 256 h 2277"/>
                <a:gd name="T8" fmla="*/ 1376 w 2075"/>
                <a:gd name="T9" fmla="*/ 318 h 2277"/>
                <a:gd name="T10" fmla="*/ 1465 w 2075"/>
                <a:gd name="T11" fmla="*/ 379 h 2277"/>
                <a:gd name="T12" fmla="*/ 1500 w 2075"/>
                <a:gd name="T13" fmla="*/ 529 h 2277"/>
                <a:gd name="T14" fmla="*/ 1385 w 2075"/>
                <a:gd name="T15" fmla="*/ 574 h 2277"/>
                <a:gd name="T16" fmla="*/ 1279 w 2075"/>
                <a:gd name="T17" fmla="*/ 644 h 2277"/>
                <a:gd name="T18" fmla="*/ 1341 w 2075"/>
                <a:gd name="T19" fmla="*/ 741 h 2277"/>
                <a:gd name="T20" fmla="*/ 1376 w 2075"/>
                <a:gd name="T21" fmla="*/ 874 h 2277"/>
                <a:gd name="T22" fmla="*/ 1403 w 2075"/>
                <a:gd name="T23" fmla="*/ 979 h 2277"/>
                <a:gd name="T24" fmla="*/ 1526 w 2075"/>
                <a:gd name="T25" fmla="*/ 1006 h 2277"/>
                <a:gd name="T26" fmla="*/ 1588 w 2075"/>
                <a:gd name="T27" fmla="*/ 1085 h 2277"/>
                <a:gd name="T28" fmla="*/ 1756 w 2075"/>
                <a:gd name="T29" fmla="*/ 953 h 2277"/>
                <a:gd name="T30" fmla="*/ 1844 w 2075"/>
                <a:gd name="T31" fmla="*/ 1006 h 2277"/>
                <a:gd name="T32" fmla="*/ 1941 w 2075"/>
                <a:gd name="T33" fmla="*/ 1068 h 2277"/>
                <a:gd name="T34" fmla="*/ 2021 w 2075"/>
                <a:gd name="T35" fmla="*/ 1129 h 2277"/>
                <a:gd name="T36" fmla="*/ 2074 w 2075"/>
                <a:gd name="T37" fmla="*/ 1200 h 2277"/>
                <a:gd name="T38" fmla="*/ 1985 w 2075"/>
                <a:gd name="T39" fmla="*/ 1288 h 2277"/>
                <a:gd name="T40" fmla="*/ 1897 w 2075"/>
                <a:gd name="T41" fmla="*/ 1385 h 2277"/>
                <a:gd name="T42" fmla="*/ 1782 w 2075"/>
                <a:gd name="T43" fmla="*/ 1429 h 2277"/>
                <a:gd name="T44" fmla="*/ 1650 w 2075"/>
                <a:gd name="T45" fmla="*/ 1465 h 2277"/>
                <a:gd name="T46" fmla="*/ 1500 w 2075"/>
                <a:gd name="T47" fmla="*/ 1465 h 2277"/>
                <a:gd name="T48" fmla="*/ 1491 w 2075"/>
                <a:gd name="T49" fmla="*/ 1571 h 2277"/>
                <a:gd name="T50" fmla="*/ 1385 w 2075"/>
                <a:gd name="T51" fmla="*/ 1631 h 2277"/>
                <a:gd name="T52" fmla="*/ 1226 w 2075"/>
                <a:gd name="T53" fmla="*/ 1737 h 2277"/>
                <a:gd name="T54" fmla="*/ 1165 w 2075"/>
                <a:gd name="T55" fmla="*/ 1852 h 2277"/>
                <a:gd name="T56" fmla="*/ 1006 w 2075"/>
                <a:gd name="T57" fmla="*/ 1834 h 2277"/>
                <a:gd name="T58" fmla="*/ 926 w 2075"/>
                <a:gd name="T59" fmla="*/ 2046 h 2277"/>
                <a:gd name="T60" fmla="*/ 185 w 2075"/>
                <a:gd name="T61" fmla="*/ 2276 h 2277"/>
                <a:gd name="T62" fmla="*/ 44 w 2075"/>
                <a:gd name="T63" fmla="*/ 2081 h 2277"/>
                <a:gd name="T64" fmla="*/ 0 w 2075"/>
                <a:gd name="T65" fmla="*/ 1870 h 2277"/>
                <a:gd name="T66" fmla="*/ 53 w 2075"/>
                <a:gd name="T67" fmla="*/ 1658 h 2277"/>
                <a:gd name="T68" fmla="*/ 106 w 2075"/>
                <a:gd name="T69" fmla="*/ 1482 h 2277"/>
                <a:gd name="T70" fmla="*/ 194 w 2075"/>
                <a:gd name="T71" fmla="*/ 1244 h 2277"/>
                <a:gd name="T72" fmla="*/ 317 w 2075"/>
                <a:gd name="T73" fmla="*/ 1147 h 2277"/>
                <a:gd name="T74" fmla="*/ 344 w 2075"/>
                <a:gd name="T75" fmla="*/ 979 h 2277"/>
                <a:gd name="T76" fmla="*/ 273 w 2075"/>
                <a:gd name="T77" fmla="*/ 891 h 2277"/>
                <a:gd name="T78" fmla="*/ 141 w 2075"/>
                <a:gd name="T79" fmla="*/ 785 h 2277"/>
                <a:gd name="T80" fmla="*/ 70 w 2075"/>
                <a:gd name="T81" fmla="*/ 626 h 2277"/>
                <a:gd name="T82" fmla="*/ 132 w 2075"/>
                <a:gd name="T83" fmla="*/ 529 h 2277"/>
                <a:gd name="T84" fmla="*/ 229 w 2075"/>
                <a:gd name="T85" fmla="*/ 432 h 2277"/>
                <a:gd name="T86" fmla="*/ 335 w 2075"/>
                <a:gd name="T87" fmla="*/ 344 h 2277"/>
                <a:gd name="T88" fmla="*/ 397 w 2075"/>
                <a:gd name="T89" fmla="*/ 212 h 2277"/>
                <a:gd name="T90" fmla="*/ 450 w 2075"/>
                <a:gd name="T91" fmla="*/ 115 h 2277"/>
                <a:gd name="T92" fmla="*/ 582 w 2075"/>
                <a:gd name="T93" fmla="*/ 44 h 2277"/>
                <a:gd name="T94" fmla="*/ 741 w 2075"/>
                <a:gd name="T95" fmla="*/ 0 h 2277"/>
                <a:gd name="T96" fmla="*/ 900 w 2075"/>
                <a:gd name="T97" fmla="*/ 26 h 2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75" h="2277">
                  <a:moveTo>
                    <a:pt x="900" y="26"/>
                  </a:moveTo>
                  <a:lnTo>
                    <a:pt x="918" y="106"/>
                  </a:lnTo>
                  <a:lnTo>
                    <a:pt x="979" y="124"/>
                  </a:lnTo>
                  <a:lnTo>
                    <a:pt x="1041" y="124"/>
                  </a:lnTo>
                  <a:lnTo>
                    <a:pt x="1112" y="185"/>
                  </a:lnTo>
                  <a:lnTo>
                    <a:pt x="1200" y="194"/>
                  </a:lnTo>
                  <a:lnTo>
                    <a:pt x="1191" y="238"/>
                  </a:lnTo>
                  <a:lnTo>
                    <a:pt x="1244" y="256"/>
                  </a:lnTo>
                  <a:lnTo>
                    <a:pt x="1297" y="291"/>
                  </a:lnTo>
                  <a:lnTo>
                    <a:pt x="1376" y="318"/>
                  </a:lnTo>
                  <a:lnTo>
                    <a:pt x="1394" y="371"/>
                  </a:lnTo>
                  <a:lnTo>
                    <a:pt x="1465" y="379"/>
                  </a:lnTo>
                  <a:lnTo>
                    <a:pt x="1491" y="441"/>
                  </a:lnTo>
                  <a:lnTo>
                    <a:pt x="1500" y="529"/>
                  </a:lnTo>
                  <a:lnTo>
                    <a:pt x="1465" y="565"/>
                  </a:lnTo>
                  <a:lnTo>
                    <a:pt x="1385" y="574"/>
                  </a:lnTo>
                  <a:lnTo>
                    <a:pt x="1306" y="600"/>
                  </a:lnTo>
                  <a:lnTo>
                    <a:pt x="1279" y="644"/>
                  </a:lnTo>
                  <a:lnTo>
                    <a:pt x="1350" y="679"/>
                  </a:lnTo>
                  <a:lnTo>
                    <a:pt x="1341" y="741"/>
                  </a:lnTo>
                  <a:lnTo>
                    <a:pt x="1359" y="812"/>
                  </a:lnTo>
                  <a:lnTo>
                    <a:pt x="1376" y="874"/>
                  </a:lnTo>
                  <a:lnTo>
                    <a:pt x="1385" y="935"/>
                  </a:lnTo>
                  <a:lnTo>
                    <a:pt x="1403" y="979"/>
                  </a:lnTo>
                  <a:lnTo>
                    <a:pt x="1482" y="979"/>
                  </a:lnTo>
                  <a:lnTo>
                    <a:pt x="1526" y="1006"/>
                  </a:lnTo>
                  <a:lnTo>
                    <a:pt x="1518" y="1068"/>
                  </a:lnTo>
                  <a:lnTo>
                    <a:pt x="1588" y="1085"/>
                  </a:lnTo>
                  <a:lnTo>
                    <a:pt x="1676" y="1050"/>
                  </a:lnTo>
                  <a:lnTo>
                    <a:pt x="1756" y="953"/>
                  </a:lnTo>
                  <a:lnTo>
                    <a:pt x="1765" y="1015"/>
                  </a:lnTo>
                  <a:lnTo>
                    <a:pt x="1844" y="1006"/>
                  </a:lnTo>
                  <a:lnTo>
                    <a:pt x="1906" y="1032"/>
                  </a:lnTo>
                  <a:lnTo>
                    <a:pt x="1941" y="1068"/>
                  </a:lnTo>
                  <a:lnTo>
                    <a:pt x="2012" y="1076"/>
                  </a:lnTo>
                  <a:lnTo>
                    <a:pt x="2021" y="1129"/>
                  </a:lnTo>
                  <a:lnTo>
                    <a:pt x="2029" y="1182"/>
                  </a:lnTo>
                  <a:lnTo>
                    <a:pt x="2074" y="1200"/>
                  </a:lnTo>
                  <a:lnTo>
                    <a:pt x="2056" y="1253"/>
                  </a:lnTo>
                  <a:lnTo>
                    <a:pt x="1985" y="1288"/>
                  </a:lnTo>
                  <a:lnTo>
                    <a:pt x="1932" y="1324"/>
                  </a:lnTo>
                  <a:lnTo>
                    <a:pt x="1897" y="1385"/>
                  </a:lnTo>
                  <a:lnTo>
                    <a:pt x="1862" y="1438"/>
                  </a:lnTo>
                  <a:lnTo>
                    <a:pt x="1782" y="1429"/>
                  </a:lnTo>
                  <a:lnTo>
                    <a:pt x="1721" y="1456"/>
                  </a:lnTo>
                  <a:lnTo>
                    <a:pt x="1650" y="1465"/>
                  </a:lnTo>
                  <a:lnTo>
                    <a:pt x="1571" y="1456"/>
                  </a:lnTo>
                  <a:lnTo>
                    <a:pt x="1500" y="1465"/>
                  </a:lnTo>
                  <a:lnTo>
                    <a:pt x="1491" y="1509"/>
                  </a:lnTo>
                  <a:lnTo>
                    <a:pt x="1491" y="1571"/>
                  </a:lnTo>
                  <a:lnTo>
                    <a:pt x="1412" y="1579"/>
                  </a:lnTo>
                  <a:lnTo>
                    <a:pt x="1385" y="1631"/>
                  </a:lnTo>
                  <a:lnTo>
                    <a:pt x="1323" y="1693"/>
                  </a:lnTo>
                  <a:lnTo>
                    <a:pt x="1226" y="1737"/>
                  </a:lnTo>
                  <a:lnTo>
                    <a:pt x="1218" y="1817"/>
                  </a:lnTo>
                  <a:lnTo>
                    <a:pt x="1165" y="1852"/>
                  </a:lnTo>
                  <a:lnTo>
                    <a:pt x="1094" y="1817"/>
                  </a:lnTo>
                  <a:lnTo>
                    <a:pt x="1006" y="1834"/>
                  </a:lnTo>
                  <a:lnTo>
                    <a:pt x="970" y="1949"/>
                  </a:lnTo>
                  <a:lnTo>
                    <a:pt x="926" y="2046"/>
                  </a:lnTo>
                  <a:lnTo>
                    <a:pt x="803" y="2249"/>
                  </a:lnTo>
                  <a:lnTo>
                    <a:pt x="185" y="2276"/>
                  </a:lnTo>
                  <a:lnTo>
                    <a:pt x="132" y="2187"/>
                  </a:lnTo>
                  <a:lnTo>
                    <a:pt x="44" y="2081"/>
                  </a:lnTo>
                  <a:lnTo>
                    <a:pt x="26" y="2002"/>
                  </a:lnTo>
                  <a:lnTo>
                    <a:pt x="0" y="1870"/>
                  </a:lnTo>
                  <a:lnTo>
                    <a:pt x="17" y="1764"/>
                  </a:lnTo>
                  <a:lnTo>
                    <a:pt x="53" y="1658"/>
                  </a:lnTo>
                  <a:lnTo>
                    <a:pt x="106" y="1571"/>
                  </a:lnTo>
                  <a:lnTo>
                    <a:pt x="106" y="1482"/>
                  </a:lnTo>
                  <a:lnTo>
                    <a:pt x="123" y="1376"/>
                  </a:lnTo>
                  <a:lnTo>
                    <a:pt x="194" y="1244"/>
                  </a:lnTo>
                  <a:lnTo>
                    <a:pt x="256" y="1191"/>
                  </a:lnTo>
                  <a:lnTo>
                    <a:pt x="317" y="1147"/>
                  </a:lnTo>
                  <a:lnTo>
                    <a:pt x="335" y="1076"/>
                  </a:lnTo>
                  <a:lnTo>
                    <a:pt x="344" y="979"/>
                  </a:lnTo>
                  <a:lnTo>
                    <a:pt x="335" y="926"/>
                  </a:lnTo>
                  <a:lnTo>
                    <a:pt x="273" y="891"/>
                  </a:lnTo>
                  <a:lnTo>
                    <a:pt x="194" y="847"/>
                  </a:lnTo>
                  <a:lnTo>
                    <a:pt x="141" y="785"/>
                  </a:lnTo>
                  <a:lnTo>
                    <a:pt x="114" y="706"/>
                  </a:lnTo>
                  <a:lnTo>
                    <a:pt x="70" y="626"/>
                  </a:lnTo>
                  <a:lnTo>
                    <a:pt x="123" y="591"/>
                  </a:lnTo>
                  <a:lnTo>
                    <a:pt x="132" y="529"/>
                  </a:lnTo>
                  <a:lnTo>
                    <a:pt x="203" y="494"/>
                  </a:lnTo>
                  <a:lnTo>
                    <a:pt x="229" y="432"/>
                  </a:lnTo>
                  <a:lnTo>
                    <a:pt x="264" y="397"/>
                  </a:lnTo>
                  <a:lnTo>
                    <a:pt x="335" y="344"/>
                  </a:lnTo>
                  <a:lnTo>
                    <a:pt x="326" y="265"/>
                  </a:lnTo>
                  <a:lnTo>
                    <a:pt x="397" y="212"/>
                  </a:lnTo>
                  <a:lnTo>
                    <a:pt x="441" y="176"/>
                  </a:lnTo>
                  <a:lnTo>
                    <a:pt x="450" y="115"/>
                  </a:lnTo>
                  <a:lnTo>
                    <a:pt x="520" y="71"/>
                  </a:lnTo>
                  <a:lnTo>
                    <a:pt x="582" y="44"/>
                  </a:lnTo>
                  <a:lnTo>
                    <a:pt x="644" y="26"/>
                  </a:lnTo>
                  <a:lnTo>
                    <a:pt x="741" y="0"/>
                  </a:lnTo>
                  <a:lnTo>
                    <a:pt x="829" y="9"/>
                  </a:lnTo>
                  <a:lnTo>
                    <a:pt x="900" y="26"/>
                  </a:lnTo>
                </a:path>
              </a:pathLst>
            </a:custGeom>
            <a:solidFill>
              <a:srgbClr val="FFC00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Freeform 2">
              <a:extLst>
                <a:ext uri="{FF2B5EF4-FFF2-40B4-BE49-F238E27FC236}">
                  <a16:creationId xmlns:a16="http://schemas.microsoft.com/office/drawing/2014/main" id="{AC914B11-F9CE-4323-96C4-24F4928AF02A}"/>
                </a:ext>
              </a:extLst>
            </p:cNvPr>
            <p:cNvSpPr>
              <a:spLocks noChangeArrowheads="1"/>
            </p:cNvSpPr>
            <p:nvPr/>
          </p:nvSpPr>
          <p:spPr bwMode="auto">
            <a:xfrm>
              <a:off x="8933388" y="3145332"/>
              <a:ext cx="897596" cy="850941"/>
            </a:xfrm>
            <a:custGeom>
              <a:avLst/>
              <a:gdLst>
                <a:gd name="T0" fmla="*/ 3901 w 3902"/>
                <a:gd name="T1" fmla="*/ 1897 h 3698"/>
                <a:gd name="T2" fmla="*/ 3716 w 3902"/>
                <a:gd name="T3" fmla="*/ 2073 h 3698"/>
                <a:gd name="T4" fmla="*/ 3495 w 3902"/>
                <a:gd name="T5" fmla="*/ 2258 h 3698"/>
                <a:gd name="T6" fmla="*/ 3283 w 3902"/>
                <a:gd name="T7" fmla="*/ 2417 h 3698"/>
                <a:gd name="T8" fmla="*/ 3239 w 3902"/>
                <a:gd name="T9" fmla="*/ 2664 h 3698"/>
                <a:gd name="T10" fmla="*/ 3045 w 3902"/>
                <a:gd name="T11" fmla="*/ 2929 h 3698"/>
                <a:gd name="T12" fmla="*/ 3098 w 3902"/>
                <a:gd name="T13" fmla="*/ 3105 h 3698"/>
                <a:gd name="T14" fmla="*/ 3063 w 3902"/>
                <a:gd name="T15" fmla="*/ 3352 h 3698"/>
                <a:gd name="T16" fmla="*/ 2798 w 3902"/>
                <a:gd name="T17" fmla="*/ 3388 h 3698"/>
                <a:gd name="T18" fmla="*/ 2489 w 3902"/>
                <a:gd name="T19" fmla="*/ 3476 h 3698"/>
                <a:gd name="T20" fmla="*/ 2286 w 3902"/>
                <a:gd name="T21" fmla="*/ 3697 h 3698"/>
                <a:gd name="T22" fmla="*/ 2057 w 3902"/>
                <a:gd name="T23" fmla="*/ 3458 h 3698"/>
                <a:gd name="T24" fmla="*/ 1871 w 3902"/>
                <a:gd name="T25" fmla="*/ 3485 h 3698"/>
                <a:gd name="T26" fmla="*/ 1712 w 3902"/>
                <a:gd name="T27" fmla="*/ 3626 h 3698"/>
                <a:gd name="T28" fmla="*/ 1448 w 3902"/>
                <a:gd name="T29" fmla="*/ 3697 h 3698"/>
                <a:gd name="T30" fmla="*/ 1298 w 3902"/>
                <a:gd name="T31" fmla="*/ 3520 h 3698"/>
                <a:gd name="T32" fmla="*/ 1262 w 3902"/>
                <a:gd name="T33" fmla="*/ 3238 h 3698"/>
                <a:gd name="T34" fmla="*/ 1095 w 3902"/>
                <a:gd name="T35" fmla="*/ 3061 h 3698"/>
                <a:gd name="T36" fmla="*/ 830 w 3902"/>
                <a:gd name="T37" fmla="*/ 2955 h 3698"/>
                <a:gd name="T38" fmla="*/ 521 w 3902"/>
                <a:gd name="T39" fmla="*/ 2876 h 3698"/>
                <a:gd name="T40" fmla="*/ 477 w 3902"/>
                <a:gd name="T41" fmla="*/ 2638 h 3698"/>
                <a:gd name="T42" fmla="*/ 283 w 3902"/>
                <a:gd name="T43" fmla="*/ 2461 h 3698"/>
                <a:gd name="T44" fmla="*/ 353 w 3902"/>
                <a:gd name="T45" fmla="*/ 2232 h 3698"/>
                <a:gd name="T46" fmla="*/ 512 w 3902"/>
                <a:gd name="T47" fmla="*/ 2029 h 3698"/>
                <a:gd name="T48" fmla="*/ 768 w 3902"/>
                <a:gd name="T49" fmla="*/ 1923 h 3698"/>
                <a:gd name="T50" fmla="*/ 556 w 3902"/>
                <a:gd name="T51" fmla="*/ 1702 h 3698"/>
                <a:gd name="T52" fmla="*/ 45 w 3902"/>
                <a:gd name="T53" fmla="*/ 1138 h 3698"/>
                <a:gd name="T54" fmla="*/ 212 w 3902"/>
                <a:gd name="T55" fmla="*/ 927 h 3698"/>
                <a:gd name="T56" fmla="*/ 353 w 3902"/>
                <a:gd name="T57" fmla="*/ 1067 h 3698"/>
                <a:gd name="T58" fmla="*/ 442 w 3902"/>
                <a:gd name="T59" fmla="*/ 777 h 3698"/>
                <a:gd name="T60" fmla="*/ 353 w 3902"/>
                <a:gd name="T61" fmla="*/ 450 h 3698"/>
                <a:gd name="T62" fmla="*/ 318 w 3902"/>
                <a:gd name="T63" fmla="*/ 274 h 3698"/>
                <a:gd name="T64" fmla="*/ 556 w 3902"/>
                <a:gd name="T65" fmla="*/ 168 h 3698"/>
                <a:gd name="T66" fmla="*/ 812 w 3902"/>
                <a:gd name="T67" fmla="*/ 0 h 3698"/>
                <a:gd name="T68" fmla="*/ 1015 w 3902"/>
                <a:gd name="T69" fmla="*/ 265 h 3698"/>
                <a:gd name="T70" fmla="*/ 1059 w 3902"/>
                <a:gd name="T71" fmla="*/ 521 h 3698"/>
                <a:gd name="T72" fmla="*/ 848 w 3902"/>
                <a:gd name="T73" fmla="*/ 856 h 3698"/>
                <a:gd name="T74" fmla="*/ 742 w 3902"/>
                <a:gd name="T75" fmla="*/ 1244 h 3698"/>
                <a:gd name="T76" fmla="*/ 927 w 3902"/>
                <a:gd name="T77" fmla="*/ 1650 h 3698"/>
                <a:gd name="T78" fmla="*/ 1748 w 3902"/>
                <a:gd name="T79" fmla="*/ 1208 h 3698"/>
                <a:gd name="T80" fmla="*/ 1968 w 3902"/>
                <a:gd name="T81" fmla="*/ 1111 h 3698"/>
                <a:gd name="T82" fmla="*/ 2233 w 3902"/>
                <a:gd name="T83" fmla="*/ 945 h 3698"/>
                <a:gd name="T84" fmla="*/ 2392 w 3902"/>
                <a:gd name="T85" fmla="*/ 839 h 3698"/>
                <a:gd name="T86" fmla="*/ 2639 w 3902"/>
                <a:gd name="T87" fmla="*/ 759 h 3698"/>
                <a:gd name="T88" fmla="*/ 2930 w 3902"/>
                <a:gd name="T89" fmla="*/ 795 h 3698"/>
                <a:gd name="T90" fmla="*/ 3080 w 3902"/>
                <a:gd name="T91" fmla="*/ 1085 h 3698"/>
                <a:gd name="T92" fmla="*/ 3054 w 3902"/>
                <a:gd name="T93" fmla="*/ 1261 h 3698"/>
                <a:gd name="T94" fmla="*/ 3054 w 3902"/>
                <a:gd name="T95" fmla="*/ 1508 h 3698"/>
                <a:gd name="T96" fmla="*/ 3230 w 3902"/>
                <a:gd name="T97" fmla="*/ 1482 h 3698"/>
                <a:gd name="T98" fmla="*/ 3248 w 3902"/>
                <a:gd name="T99" fmla="*/ 1605 h 3698"/>
                <a:gd name="T100" fmla="*/ 3310 w 3902"/>
                <a:gd name="T101" fmla="*/ 1844 h 3698"/>
                <a:gd name="T102" fmla="*/ 3751 w 3902"/>
                <a:gd name="T103" fmla="*/ 1694 h 3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02" h="3698">
                  <a:moveTo>
                    <a:pt x="3822" y="1694"/>
                  </a:moveTo>
                  <a:lnTo>
                    <a:pt x="3822" y="1773"/>
                  </a:lnTo>
                  <a:lnTo>
                    <a:pt x="3857" y="1844"/>
                  </a:lnTo>
                  <a:lnTo>
                    <a:pt x="3901" y="1897"/>
                  </a:lnTo>
                  <a:lnTo>
                    <a:pt x="3875" y="1950"/>
                  </a:lnTo>
                  <a:lnTo>
                    <a:pt x="3822" y="2002"/>
                  </a:lnTo>
                  <a:lnTo>
                    <a:pt x="3733" y="2020"/>
                  </a:lnTo>
                  <a:lnTo>
                    <a:pt x="3716" y="2073"/>
                  </a:lnTo>
                  <a:lnTo>
                    <a:pt x="3654" y="2100"/>
                  </a:lnTo>
                  <a:lnTo>
                    <a:pt x="3619" y="2179"/>
                  </a:lnTo>
                  <a:lnTo>
                    <a:pt x="3575" y="2241"/>
                  </a:lnTo>
                  <a:lnTo>
                    <a:pt x="3495" y="2258"/>
                  </a:lnTo>
                  <a:lnTo>
                    <a:pt x="3433" y="2294"/>
                  </a:lnTo>
                  <a:lnTo>
                    <a:pt x="3407" y="2355"/>
                  </a:lnTo>
                  <a:lnTo>
                    <a:pt x="3319" y="2373"/>
                  </a:lnTo>
                  <a:lnTo>
                    <a:pt x="3283" y="2417"/>
                  </a:lnTo>
                  <a:lnTo>
                    <a:pt x="3266" y="2479"/>
                  </a:lnTo>
                  <a:lnTo>
                    <a:pt x="3274" y="2558"/>
                  </a:lnTo>
                  <a:lnTo>
                    <a:pt x="3292" y="2620"/>
                  </a:lnTo>
                  <a:lnTo>
                    <a:pt x="3239" y="2664"/>
                  </a:lnTo>
                  <a:lnTo>
                    <a:pt x="3204" y="2726"/>
                  </a:lnTo>
                  <a:lnTo>
                    <a:pt x="3124" y="2797"/>
                  </a:lnTo>
                  <a:lnTo>
                    <a:pt x="3063" y="2876"/>
                  </a:lnTo>
                  <a:lnTo>
                    <a:pt x="3045" y="2929"/>
                  </a:lnTo>
                  <a:lnTo>
                    <a:pt x="3080" y="2991"/>
                  </a:lnTo>
                  <a:lnTo>
                    <a:pt x="3124" y="3000"/>
                  </a:lnTo>
                  <a:lnTo>
                    <a:pt x="3124" y="3061"/>
                  </a:lnTo>
                  <a:lnTo>
                    <a:pt x="3098" y="3105"/>
                  </a:lnTo>
                  <a:lnTo>
                    <a:pt x="3071" y="3158"/>
                  </a:lnTo>
                  <a:lnTo>
                    <a:pt x="3036" y="3211"/>
                  </a:lnTo>
                  <a:lnTo>
                    <a:pt x="3045" y="3282"/>
                  </a:lnTo>
                  <a:lnTo>
                    <a:pt x="3063" y="3352"/>
                  </a:lnTo>
                  <a:lnTo>
                    <a:pt x="2992" y="3335"/>
                  </a:lnTo>
                  <a:lnTo>
                    <a:pt x="2930" y="3352"/>
                  </a:lnTo>
                  <a:lnTo>
                    <a:pt x="2877" y="3414"/>
                  </a:lnTo>
                  <a:lnTo>
                    <a:pt x="2798" y="3388"/>
                  </a:lnTo>
                  <a:lnTo>
                    <a:pt x="2719" y="3370"/>
                  </a:lnTo>
                  <a:lnTo>
                    <a:pt x="2648" y="3397"/>
                  </a:lnTo>
                  <a:lnTo>
                    <a:pt x="2560" y="3450"/>
                  </a:lnTo>
                  <a:lnTo>
                    <a:pt x="2489" y="3476"/>
                  </a:lnTo>
                  <a:lnTo>
                    <a:pt x="2489" y="3529"/>
                  </a:lnTo>
                  <a:lnTo>
                    <a:pt x="2445" y="3591"/>
                  </a:lnTo>
                  <a:lnTo>
                    <a:pt x="2330" y="3635"/>
                  </a:lnTo>
                  <a:lnTo>
                    <a:pt x="2286" y="3697"/>
                  </a:lnTo>
                  <a:lnTo>
                    <a:pt x="2215" y="3661"/>
                  </a:lnTo>
                  <a:lnTo>
                    <a:pt x="2163" y="3511"/>
                  </a:lnTo>
                  <a:lnTo>
                    <a:pt x="2110" y="3432"/>
                  </a:lnTo>
                  <a:lnTo>
                    <a:pt x="2057" y="3458"/>
                  </a:lnTo>
                  <a:lnTo>
                    <a:pt x="1986" y="3485"/>
                  </a:lnTo>
                  <a:lnTo>
                    <a:pt x="1942" y="3432"/>
                  </a:lnTo>
                  <a:lnTo>
                    <a:pt x="1854" y="3414"/>
                  </a:lnTo>
                  <a:lnTo>
                    <a:pt x="1871" y="3485"/>
                  </a:lnTo>
                  <a:lnTo>
                    <a:pt x="1889" y="3573"/>
                  </a:lnTo>
                  <a:lnTo>
                    <a:pt x="1836" y="3635"/>
                  </a:lnTo>
                  <a:lnTo>
                    <a:pt x="1774" y="3617"/>
                  </a:lnTo>
                  <a:lnTo>
                    <a:pt x="1712" y="3626"/>
                  </a:lnTo>
                  <a:lnTo>
                    <a:pt x="1660" y="3661"/>
                  </a:lnTo>
                  <a:lnTo>
                    <a:pt x="1624" y="3688"/>
                  </a:lnTo>
                  <a:lnTo>
                    <a:pt x="1554" y="3697"/>
                  </a:lnTo>
                  <a:lnTo>
                    <a:pt x="1448" y="3697"/>
                  </a:lnTo>
                  <a:lnTo>
                    <a:pt x="1377" y="3661"/>
                  </a:lnTo>
                  <a:lnTo>
                    <a:pt x="1368" y="3617"/>
                  </a:lnTo>
                  <a:lnTo>
                    <a:pt x="1333" y="3582"/>
                  </a:lnTo>
                  <a:lnTo>
                    <a:pt x="1298" y="3520"/>
                  </a:lnTo>
                  <a:lnTo>
                    <a:pt x="1307" y="3450"/>
                  </a:lnTo>
                  <a:lnTo>
                    <a:pt x="1271" y="3397"/>
                  </a:lnTo>
                  <a:lnTo>
                    <a:pt x="1227" y="3326"/>
                  </a:lnTo>
                  <a:lnTo>
                    <a:pt x="1262" y="3238"/>
                  </a:lnTo>
                  <a:lnTo>
                    <a:pt x="1271" y="3176"/>
                  </a:lnTo>
                  <a:lnTo>
                    <a:pt x="1245" y="3123"/>
                  </a:lnTo>
                  <a:lnTo>
                    <a:pt x="1139" y="3132"/>
                  </a:lnTo>
                  <a:lnTo>
                    <a:pt x="1095" y="3061"/>
                  </a:lnTo>
                  <a:lnTo>
                    <a:pt x="1104" y="2973"/>
                  </a:lnTo>
                  <a:lnTo>
                    <a:pt x="1077" y="2920"/>
                  </a:lnTo>
                  <a:lnTo>
                    <a:pt x="971" y="2929"/>
                  </a:lnTo>
                  <a:lnTo>
                    <a:pt x="830" y="2955"/>
                  </a:lnTo>
                  <a:lnTo>
                    <a:pt x="733" y="2973"/>
                  </a:lnTo>
                  <a:lnTo>
                    <a:pt x="627" y="2982"/>
                  </a:lnTo>
                  <a:lnTo>
                    <a:pt x="548" y="2947"/>
                  </a:lnTo>
                  <a:lnTo>
                    <a:pt x="521" y="2876"/>
                  </a:lnTo>
                  <a:lnTo>
                    <a:pt x="459" y="2841"/>
                  </a:lnTo>
                  <a:lnTo>
                    <a:pt x="451" y="2779"/>
                  </a:lnTo>
                  <a:lnTo>
                    <a:pt x="451" y="2708"/>
                  </a:lnTo>
                  <a:lnTo>
                    <a:pt x="477" y="2638"/>
                  </a:lnTo>
                  <a:lnTo>
                    <a:pt x="424" y="2602"/>
                  </a:lnTo>
                  <a:lnTo>
                    <a:pt x="362" y="2550"/>
                  </a:lnTo>
                  <a:lnTo>
                    <a:pt x="336" y="2488"/>
                  </a:lnTo>
                  <a:lnTo>
                    <a:pt x="283" y="2461"/>
                  </a:lnTo>
                  <a:lnTo>
                    <a:pt x="274" y="2391"/>
                  </a:lnTo>
                  <a:lnTo>
                    <a:pt x="221" y="2338"/>
                  </a:lnTo>
                  <a:lnTo>
                    <a:pt x="221" y="2285"/>
                  </a:lnTo>
                  <a:lnTo>
                    <a:pt x="353" y="2232"/>
                  </a:lnTo>
                  <a:lnTo>
                    <a:pt x="415" y="2197"/>
                  </a:lnTo>
                  <a:lnTo>
                    <a:pt x="406" y="2126"/>
                  </a:lnTo>
                  <a:lnTo>
                    <a:pt x="398" y="2055"/>
                  </a:lnTo>
                  <a:lnTo>
                    <a:pt x="512" y="2029"/>
                  </a:lnTo>
                  <a:lnTo>
                    <a:pt x="592" y="2047"/>
                  </a:lnTo>
                  <a:lnTo>
                    <a:pt x="662" y="2064"/>
                  </a:lnTo>
                  <a:lnTo>
                    <a:pt x="733" y="2055"/>
                  </a:lnTo>
                  <a:lnTo>
                    <a:pt x="768" y="1923"/>
                  </a:lnTo>
                  <a:lnTo>
                    <a:pt x="751" y="1835"/>
                  </a:lnTo>
                  <a:lnTo>
                    <a:pt x="715" y="1764"/>
                  </a:lnTo>
                  <a:lnTo>
                    <a:pt x="645" y="1711"/>
                  </a:lnTo>
                  <a:lnTo>
                    <a:pt x="556" y="1702"/>
                  </a:lnTo>
                  <a:lnTo>
                    <a:pt x="371" y="1482"/>
                  </a:lnTo>
                  <a:lnTo>
                    <a:pt x="62" y="1252"/>
                  </a:lnTo>
                  <a:lnTo>
                    <a:pt x="0" y="1173"/>
                  </a:lnTo>
                  <a:lnTo>
                    <a:pt x="45" y="1138"/>
                  </a:lnTo>
                  <a:lnTo>
                    <a:pt x="106" y="1094"/>
                  </a:lnTo>
                  <a:lnTo>
                    <a:pt x="124" y="1014"/>
                  </a:lnTo>
                  <a:lnTo>
                    <a:pt x="133" y="953"/>
                  </a:lnTo>
                  <a:lnTo>
                    <a:pt x="212" y="927"/>
                  </a:lnTo>
                  <a:lnTo>
                    <a:pt x="248" y="970"/>
                  </a:lnTo>
                  <a:lnTo>
                    <a:pt x="239" y="1014"/>
                  </a:lnTo>
                  <a:lnTo>
                    <a:pt x="256" y="1049"/>
                  </a:lnTo>
                  <a:lnTo>
                    <a:pt x="353" y="1067"/>
                  </a:lnTo>
                  <a:lnTo>
                    <a:pt x="433" y="1041"/>
                  </a:lnTo>
                  <a:lnTo>
                    <a:pt x="459" y="953"/>
                  </a:lnTo>
                  <a:lnTo>
                    <a:pt x="442" y="848"/>
                  </a:lnTo>
                  <a:lnTo>
                    <a:pt x="442" y="777"/>
                  </a:lnTo>
                  <a:lnTo>
                    <a:pt x="406" y="706"/>
                  </a:lnTo>
                  <a:lnTo>
                    <a:pt x="415" y="627"/>
                  </a:lnTo>
                  <a:lnTo>
                    <a:pt x="433" y="539"/>
                  </a:lnTo>
                  <a:lnTo>
                    <a:pt x="353" y="450"/>
                  </a:lnTo>
                  <a:lnTo>
                    <a:pt x="283" y="415"/>
                  </a:lnTo>
                  <a:lnTo>
                    <a:pt x="203" y="345"/>
                  </a:lnTo>
                  <a:lnTo>
                    <a:pt x="248" y="292"/>
                  </a:lnTo>
                  <a:lnTo>
                    <a:pt x="318" y="274"/>
                  </a:lnTo>
                  <a:lnTo>
                    <a:pt x="433" y="256"/>
                  </a:lnTo>
                  <a:lnTo>
                    <a:pt x="486" y="265"/>
                  </a:lnTo>
                  <a:lnTo>
                    <a:pt x="503" y="212"/>
                  </a:lnTo>
                  <a:lnTo>
                    <a:pt x="556" y="168"/>
                  </a:lnTo>
                  <a:lnTo>
                    <a:pt x="636" y="115"/>
                  </a:lnTo>
                  <a:lnTo>
                    <a:pt x="698" y="71"/>
                  </a:lnTo>
                  <a:lnTo>
                    <a:pt x="759" y="36"/>
                  </a:lnTo>
                  <a:lnTo>
                    <a:pt x="812" y="0"/>
                  </a:lnTo>
                  <a:lnTo>
                    <a:pt x="856" y="80"/>
                  </a:lnTo>
                  <a:lnTo>
                    <a:pt x="883" y="159"/>
                  </a:lnTo>
                  <a:lnTo>
                    <a:pt x="936" y="221"/>
                  </a:lnTo>
                  <a:lnTo>
                    <a:pt x="1015" y="265"/>
                  </a:lnTo>
                  <a:lnTo>
                    <a:pt x="1077" y="300"/>
                  </a:lnTo>
                  <a:lnTo>
                    <a:pt x="1086" y="353"/>
                  </a:lnTo>
                  <a:lnTo>
                    <a:pt x="1077" y="450"/>
                  </a:lnTo>
                  <a:lnTo>
                    <a:pt x="1059" y="521"/>
                  </a:lnTo>
                  <a:lnTo>
                    <a:pt x="998" y="565"/>
                  </a:lnTo>
                  <a:lnTo>
                    <a:pt x="936" y="618"/>
                  </a:lnTo>
                  <a:lnTo>
                    <a:pt x="865" y="750"/>
                  </a:lnTo>
                  <a:lnTo>
                    <a:pt x="848" y="856"/>
                  </a:lnTo>
                  <a:lnTo>
                    <a:pt x="848" y="945"/>
                  </a:lnTo>
                  <a:lnTo>
                    <a:pt x="795" y="1032"/>
                  </a:lnTo>
                  <a:lnTo>
                    <a:pt x="759" y="1138"/>
                  </a:lnTo>
                  <a:lnTo>
                    <a:pt x="742" y="1244"/>
                  </a:lnTo>
                  <a:lnTo>
                    <a:pt x="768" y="1376"/>
                  </a:lnTo>
                  <a:lnTo>
                    <a:pt x="786" y="1455"/>
                  </a:lnTo>
                  <a:lnTo>
                    <a:pt x="874" y="1561"/>
                  </a:lnTo>
                  <a:lnTo>
                    <a:pt x="927" y="1650"/>
                  </a:lnTo>
                  <a:lnTo>
                    <a:pt x="1545" y="1623"/>
                  </a:lnTo>
                  <a:lnTo>
                    <a:pt x="1668" y="1420"/>
                  </a:lnTo>
                  <a:lnTo>
                    <a:pt x="1712" y="1323"/>
                  </a:lnTo>
                  <a:lnTo>
                    <a:pt x="1748" y="1208"/>
                  </a:lnTo>
                  <a:lnTo>
                    <a:pt x="1836" y="1191"/>
                  </a:lnTo>
                  <a:lnTo>
                    <a:pt x="1907" y="1226"/>
                  </a:lnTo>
                  <a:lnTo>
                    <a:pt x="1960" y="1191"/>
                  </a:lnTo>
                  <a:lnTo>
                    <a:pt x="1968" y="1111"/>
                  </a:lnTo>
                  <a:lnTo>
                    <a:pt x="2065" y="1067"/>
                  </a:lnTo>
                  <a:lnTo>
                    <a:pt x="2127" y="1005"/>
                  </a:lnTo>
                  <a:lnTo>
                    <a:pt x="2154" y="953"/>
                  </a:lnTo>
                  <a:lnTo>
                    <a:pt x="2233" y="945"/>
                  </a:lnTo>
                  <a:lnTo>
                    <a:pt x="2233" y="883"/>
                  </a:lnTo>
                  <a:lnTo>
                    <a:pt x="2242" y="839"/>
                  </a:lnTo>
                  <a:lnTo>
                    <a:pt x="2313" y="830"/>
                  </a:lnTo>
                  <a:lnTo>
                    <a:pt x="2392" y="839"/>
                  </a:lnTo>
                  <a:lnTo>
                    <a:pt x="2463" y="830"/>
                  </a:lnTo>
                  <a:lnTo>
                    <a:pt x="2524" y="803"/>
                  </a:lnTo>
                  <a:lnTo>
                    <a:pt x="2604" y="812"/>
                  </a:lnTo>
                  <a:lnTo>
                    <a:pt x="2639" y="759"/>
                  </a:lnTo>
                  <a:lnTo>
                    <a:pt x="2674" y="698"/>
                  </a:lnTo>
                  <a:lnTo>
                    <a:pt x="2727" y="662"/>
                  </a:lnTo>
                  <a:lnTo>
                    <a:pt x="2842" y="750"/>
                  </a:lnTo>
                  <a:lnTo>
                    <a:pt x="2930" y="795"/>
                  </a:lnTo>
                  <a:lnTo>
                    <a:pt x="3010" y="856"/>
                  </a:lnTo>
                  <a:lnTo>
                    <a:pt x="3071" y="927"/>
                  </a:lnTo>
                  <a:lnTo>
                    <a:pt x="3089" y="997"/>
                  </a:lnTo>
                  <a:lnTo>
                    <a:pt x="3080" y="1085"/>
                  </a:lnTo>
                  <a:lnTo>
                    <a:pt x="3124" y="1120"/>
                  </a:lnTo>
                  <a:lnTo>
                    <a:pt x="3177" y="1164"/>
                  </a:lnTo>
                  <a:lnTo>
                    <a:pt x="3142" y="1235"/>
                  </a:lnTo>
                  <a:lnTo>
                    <a:pt x="3054" y="1261"/>
                  </a:lnTo>
                  <a:lnTo>
                    <a:pt x="3054" y="1323"/>
                  </a:lnTo>
                  <a:lnTo>
                    <a:pt x="3036" y="1376"/>
                  </a:lnTo>
                  <a:lnTo>
                    <a:pt x="3027" y="1447"/>
                  </a:lnTo>
                  <a:lnTo>
                    <a:pt x="3054" y="1508"/>
                  </a:lnTo>
                  <a:lnTo>
                    <a:pt x="3089" y="1544"/>
                  </a:lnTo>
                  <a:lnTo>
                    <a:pt x="3151" y="1588"/>
                  </a:lnTo>
                  <a:lnTo>
                    <a:pt x="3204" y="1552"/>
                  </a:lnTo>
                  <a:lnTo>
                    <a:pt x="3230" y="1482"/>
                  </a:lnTo>
                  <a:lnTo>
                    <a:pt x="3257" y="1429"/>
                  </a:lnTo>
                  <a:lnTo>
                    <a:pt x="3319" y="1499"/>
                  </a:lnTo>
                  <a:lnTo>
                    <a:pt x="3310" y="1544"/>
                  </a:lnTo>
                  <a:lnTo>
                    <a:pt x="3248" y="1605"/>
                  </a:lnTo>
                  <a:lnTo>
                    <a:pt x="3283" y="1667"/>
                  </a:lnTo>
                  <a:lnTo>
                    <a:pt x="3257" y="1720"/>
                  </a:lnTo>
                  <a:lnTo>
                    <a:pt x="3274" y="1791"/>
                  </a:lnTo>
                  <a:lnTo>
                    <a:pt x="3310" y="1844"/>
                  </a:lnTo>
                  <a:lnTo>
                    <a:pt x="3310" y="1923"/>
                  </a:lnTo>
                  <a:lnTo>
                    <a:pt x="3372" y="1950"/>
                  </a:lnTo>
                  <a:lnTo>
                    <a:pt x="3451" y="1950"/>
                  </a:lnTo>
                  <a:lnTo>
                    <a:pt x="3751" y="1694"/>
                  </a:lnTo>
                  <a:lnTo>
                    <a:pt x="3804" y="1614"/>
                  </a:lnTo>
                  <a:lnTo>
                    <a:pt x="3822" y="1694"/>
                  </a:lnTo>
                </a:path>
              </a:pathLst>
            </a:custGeom>
            <a:solidFill>
              <a:srgbClr val="00B05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3">
              <a:extLst>
                <a:ext uri="{FF2B5EF4-FFF2-40B4-BE49-F238E27FC236}">
                  <a16:creationId xmlns:a16="http://schemas.microsoft.com/office/drawing/2014/main" id="{7F48A7E4-4DDA-46D7-8C2C-E21C1357B356}"/>
                </a:ext>
              </a:extLst>
            </p:cNvPr>
            <p:cNvSpPr>
              <a:spLocks noChangeArrowheads="1"/>
            </p:cNvSpPr>
            <p:nvPr/>
          </p:nvSpPr>
          <p:spPr bwMode="auto">
            <a:xfrm>
              <a:off x="9302569" y="4187963"/>
              <a:ext cx="137936" cy="166334"/>
            </a:xfrm>
            <a:custGeom>
              <a:avLst/>
              <a:gdLst>
                <a:gd name="T0" fmla="*/ 547 w 601"/>
                <a:gd name="T1" fmla="*/ 0 h 724"/>
                <a:gd name="T2" fmla="*/ 467 w 601"/>
                <a:gd name="T3" fmla="*/ 44 h 724"/>
                <a:gd name="T4" fmla="*/ 397 w 601"/>
                <a:gd name="T5" fmla="*/ 26 h 724"/>
                <a:gd name="T6" fmla="*/ 317 w 601"/>
                <a:gd name="T7" fmla="*/ 9 h 724"/>
                <a:gd name="T8" fmla="*/ 229 w 601"/>
                <a:gd name="T9" fmla="*/ 18 h 724"/>
                <a:gd name="T10" fmla="*/ 158 w 601"/>
                <a:gd name="T11" fmla="*/ 26 h 724"/>
                <a:gd name="T12" fmla="*/ 176 w 601"/>
                <a:gd name="T13" fmla="*/ 62 h 724"/>
                <a:gd name="T14" fmla="*/ 88 w 601"/>
                <a:gd name="T15" fmla="*/ 97 h 724"/>
                <a:gd name="T16" fmla="*/ 35 w 601"/>
                <a:gd name="T17" fmla="*/ 106 h 724"/>
                <a:gd name="T18" fmla="*/ 0 w 601"/>
                <a:gd name="T19" fmla="*/ 150 h 724"/>
                <a:gd name="T20" fmla="*/ 17 w 601"/>
                <a:gd name="T21" fmla="*/ 220 h 724"/>
                <a:gd name="T22" fmla="*/ 26 w 601"/>
                <a:gd name="T23" fmla="*/ 291 h 724"/>
                <a:gd name="T24" fmla="*/ 61 w 601"/>
                <a:gd name="T25" fmla="*/ 344 h 724"/>
                <a:gd name="T26" fmla="*/ 105 w 601"/>
                <a:gd name="T27" fmla="*/ 397 h 724"/>
                <a:gd name="T28" fmla="*/ 88 w 601"/>
                <a:gd name="T29" fmla="*/ 468 h 724"/>
                <a:gd name="T30" fmla="*/ 114 w 601"/>
                <a:gd name="T31" fmla="*/ 565 h 724"/>
                <a:gd name="T32" fmla="*/ 114 w 601"/>
                <a:gd name="T33" fmla="*/ 644 h 724"/>
                <a:gd name="T34" fmla="*/ 150 w 601"/>
                <a:gd name="T35" fmla="*/ 706 h 724"/>
                <a:gd name="T36" fmla="*/ 211 w 601"/>
                <a:gd name="T37" fmla="*/ 723 h 724"/>
                <a:gd name="T38" fmla="*/ 220 w 601"/>
                <a:gd name="T39" fmla="*/ 653 h 724"/>
                <a:gd name="T40" fmla="*/ 247 w 601"/>
                <a:gd name="T41" fmla="*/ 591 h 724"/>
                <a:gd name="T42" fmla="*/ 300 w 601"/>
                <a:gd name="T43" fmla="*/ 494 h 724"/>
                <a:gd name="T44" fmla="*/ 353 w 601"/>
                <a:gd name="T45" fmla="*/ 397 h 724"/>
                <a:gd name="T46" fmla="*/ 344 w 601"/>
                <a:gd name="T47" fmla="*/ 335 h 724"/>
                <a:gd name="T48" fmla="*/ 361 w 601"/>
                <a:gd name="T49" fmla="*/ 265 h 724"/>
                <a:gd name="T50" fmla="*/ 423 w 601"/>
                <a:gd name="T51" fmla="*/ 203 h 724"/>
                <a:gd name="T52" fmla="*/ 494 w 601"/>
                <a:gd name="T53" fmla="*/ 132 h 724"/>
                <a:gd name="T54" fmla="*/ 564 w 601"/>
                <a:gd name="T55" fmla="*/ 97 h 724"/>
                <a:gd name="T56" fmla="*/ 600 w 601"/>
                <a:gd name="T57" fmla="*/ 44 h 724"/>
                <a:gd name="T58" fmla="*/ 547 w 601"/>
                <a:gd name="T59"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1" h="724">
                  <a:moveTo>
                    <a:pt x="547" y="0"/>
                  </a:moveTo>
                  <a:lnTo>
                    <a:pt x="467" y="44"/>
                  </a:lnTo>
                  <a:lnTo>
                    <a:pt x="397" y="26"/>
                  </a:lnTo>
                  <a:lnTo>
                    <a:pt x="317" y="9"/>
                  </a:lnTo>
                  <a:lnTo>
                    <a:pt x="229" y="18"/>
                  </a:lnTo>
                  <a:lnTo>
                    <a:pt x="158" y="26"/>
                  </a:lnTo>
                  <a:lnTo>
                    <a:pt x="176" y="62"/>
                  </a:lnTo>
                  <a:lnTo>
                    <a:pt x="88" y="97"/>
                  </a:lnTo>
                  <a:lnTo>
                    <a:pt x="35" y="106"/>
                  </a:lnTo>
                  <a:lnTo>
                    <a:pt x="0" y="150"/>
                  </a:lnTo>
                  <a:lnTo>
                    <a:pt x="17" y="220"/>
                  </a:lnTo>
                  <a:lnTo>
                    <a:pt x="26" y="291"/>
                  </a:lnTo>
                  <a:lnTo>
                    <a:pt x="61" y="344"/>
                  </a:lnTo>
                  <a:lnTo>
                    <a:pt x="105" y="397"/>
                  </a:lnTo>
                  <a:lnTo>
                    <a:pt x="88" y="468"/>
                  </a:lnTo>
                  <a:lnTo>
                    <a:pt x="114" y="565"/>
                  </a:lnTo>
                  <a:lnTo>
                    <a:pt x="114" y="644"/>
                  </a:lnTo>
                  <a:lnTo>
                    <a:pt x="150" y="706"/>
                  </a:lnTo>
                  <a:lnTo>
                    <a:pt x="211" y="723"/>
                  </a:lnTo>
                  <a:lnTo>
                    <a:pt x="220" y="653"/>
                  </a:lnTo>
                  <a:lnTo>
                    <a:pt x="247" y="591"/>
                  </a:lnTo>
                  <a:lnTo>
                    <a:pt x="300" y="494"/>
                  </a:lnTo>
                  <a:lnTo>
                    <a:pt x="353" y="397"/>
                  </a:lnTo>
                  <a:lnTo>
                    <a:pt x="344" y="335"/>
                  </a:lnTo>
                  <a:lnTo>
                    <a:pt x="361" y="265"/>
                  </a:lnTo>
                  <a:lnTo>
                    <a:pt x="423" y="203"/>
                  </a:lnTo>
                  <a:lnTo>
                    <a:pt x="494" y="132"/>
                  </a:lnTo>
                  <a:lnTo>
                    <a:pt x="564" y="97"/>
                  </a:lnTo>
                  <a:lnTo>
                    <a:pt x="600" y="44"/>
                  </a:lnTo>
                  <a:lnTo>
                    <a:pt x="547" y="0"/>
                  </a:lnTo>
                </a:path>
              </a:pathLst>
            </a:custGeom>
            <a:solidFill>
              <a:srgbClr val="CCFF33"/>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4">
              <a:extLst>
                <a:ext uri="{FF2B5EF4-FFF2-40B4-BE49-F238E27FC236}">
                  <a16:creationId xmlns:a16="http://schemas.microsoft.com/office/drawing/2014/main" id="{A2D51664-7400-4652-8DC8-C9BC209645C5}"/>
                </a:ext>
              </a:extLst>
            </p:cNvPr>
            <p:cNvSpPr>
              <a:spLocks noChangeArrowheads="1"/>
            </p:cNvSpPr>
            <p:nvPr/>
          </p:nvSpPr>
          <p:spPr bwMode="auto">
            <a:xfrm>
              <a:off x="9582497" y="3895864"/>
              <a:ext cx="489874" cy="554785"/>
            </a:xfrm>
            <a:custGeom>
              <a:avLst/>
              <a:gdLst>
                <a:gd name="T0" fmla="*/ 2004 w 2128"/>
                <a:gd name="T1" fmla="*/ 1739 h 2410"/>
                <a:gd name="T2" fmla="*/ 1854 w 2128"/>
                <a:gd name="T3" fmla="*/ 1659 h 2410"/>
                <a:gd name="T4" fmla="*/ 1721 w 2128"/>
                <a:gd name="T5" fmla="*/ 1686 h 2410"/>
                <a:gd name="T6" fmla="*/ 1589 w 2128"/>
                <a:gd name="T7" fmla="*/ 1712 h 2410"/>
                <a:gd name="T8" fmla="*/ 1509 w 2128"/>
                <a:gd name="T9" fmla="*/ 1518 h 2410"/>
                <a:gd name="T10" fmla="*/ 1351 w 2128"/>
                <a:gd name="T11" fmla="*/ 1447 h 2410"/>
                <a:gd name="T12" fmla="*/ 1245 w 2128"/>
                <a:gd name="T13" fmla="*/ 1580 h 2410"/>
                <a:gd name="T14" fmla="*/ 1333 w 2128"/>
                <a:gd name="T15" fmla="*/ 1747 h 2410"/>
                <a:gd name="T16" fmla="*/ 1236 w 2128"/>
                <a:gd name="T17" fmla="*/ 1827 h 2410"/>
                <a:gd name="T18" fmla="*/ 1112 w 2128"/>
                <a:gd name="T19" fmla="*/ 1906 h 2410"/>
                <a:gd name="T20" fmla="*/ 962 w 2128"/>
                <a:gd name="T21" fmla="*/ 1968 h 2410"/>
                <a:gd name="T22" fmla="*/ 795 w 2128"/>
                <a:gd name="T23" fmla="*/ 2012 h 2410"/>
                <a:gd name="T24" fmla="*/ 618 w 2128"/>
                <a:gd name="T25" fmla="*/ 2277 h 2410"/>
                <a:gd name="T26" fmla="*/ 521 w 2128"/>
                <a:gd name="T27" fmla="*/ 2391 h 2410"/>
                <a:gd name="T28" fmla="*/ 468 w 2128"/>
                <a:gd name="T29" fmla="*/ 2356 h 2410"/>
                <a:gd name="T30" fmla="*/ 389 w 2128"/>
                <a:gd name="T31" fmla="*/ 2241 h 2410"/>
                <a:gd name="T32" fmla="*/ 406 w 2128"/>
                <a:gd name="T33" fmla="*/ 2065 h 2410"/>
                <a:gd name="T34" fmla="*/ 442 w 2128"/>
                <a:gd name="T35" fmla="*/ 1933 h 2410"/>
                <a:gd name="T36" fmla="*/ 406 w 2128"/>
                <a:gd name="T37" fmla="*/ 1800 h 2410"/>
                <a:gd name="T38" fmla="*/ 300 w 2128"/>
                <a:gd name="T39" fmla="*/ 1774 h 2410"/>
                <a:gd name="T40" fmla="*/ 168 w 2128"/>
                <a:gd name="T41" fmla="*/ 1800 h 2410"/>
                <a:gd name="T42" fmla="*/ 53 w 2128"/>
                <a:gd name="T43" fmla="*/ 1730 h 2410"/>
                <a:gd name="T44" fmla="*/ 27 w 2128"/>
                <a:gd name="T45" fmla="*/ 1553 h 2410"/>
                <a:gd name="T46" fmla="*/ 36 w 2128"/>
                <a:gd name="T47" fmla="*/ 1421 h 2410"/>
                <a:gd name="T48" fmla="*/ 36 w 2128"/>
                <a:gd name="T49" fmla="*/ 1262 h 2410"/>
                <a:gd name="T50" fmla="*/ 80 w 2128"/>
                <a:gd name="T51" fmla="*/ 1112 h 2410"/>
                <a:gd name="T52" fmla="*/ 80 w 2128"/>
                <a:gd name="T53" fmla="*/ 989 h 2410"/>
                <a:gd name="T54" fmla="*/ 106 w 2128"/>
                <a:gd name="T55" fmla="*/ 874 h 2410"/>
                <a:gd name="T56" fmla="*/ 115 w 2128"/>
                <a:gd name="T57" fmla="*/ 777 h 2410"/>
                <a:gd name="T58" fmla="*/ 106 w 2128"/>
                <a:gd name="T59" fmla="*/ 636 h 2410"/>
                <a:gd name="T60" fmla="*/ 115 w 2128"/>
                <a:gd name="T61" fmla="*/ 574 h 2410"/>
                <a:gd name="T62" fmla="*/ 177 w 2128"/>
                <a:gd name="T63" fmla="*/ 397 h 2410"/>
                <a:gd name="T64" fmla="*/ 203 w 2128"/>
                <a:gd name="T65" fmla="*/ 238 h 2410"/>
                <a:gd name="T66" fmla="*/ 239 w 2128"/>
                <a:gd name="T67" fmla="*/ 88 h 2410"/>
                <a:gd name="T68" fmla="*/ 362 w 2128"/>
                <a:gd name="T69" fmla="*/ 44 h 2410"/>
                <a:gd name="T70" fmla="*/ 477 w 2128"/>
                <a:gd name="T71" fmla="*/ 62 h 2410"/>
                <a:gd name="T72" fmla="*/ 556 w 2128"/>
                <a:gd name="T73" fmla="*/ 0 h 2410"/>
                <a:gd name="T74" fmla="*/ 627 w 2128"/>
                <a:gd name="T75" fmla="*/ 150 h 2410"/>
                <a:gd name="T76" fmla="*/ 627 w 2128"/>
                <a:gd name="T77" fmla="*/ 274 h 2410"/>
                <a:gd name="T78" fmla="*/ 689 w 2128"/>
                <a:gd name="T79" fmla="*/ 371 h 2410"/>
                <a:gd name="T80" fmla="*/ 848 w 2128"/>
                <a:gd name="T81" fmla="*/ 397 h 2410"/>
                <a:gd name="T82" fmla="*/ 936 w 2128"/>
                <a:gd name="T83" fmla="*/ 486 h 2410"/>
                <a:gd name="T84" fmla="*/ 1086 w 2128"/>
                <a:gd name="T85" fmla="*/ 388 h 2410"/>
                <a:gd name="T86" fmla="*/ 1156 w 2128"/>
                <a:gd name="T87" fmla="*/ 309 h 2410"/>
                <a:gd name="T88" fmla="*/ 1227 w 2128"/>
                <a:gd name="T89" fmla="*/ 327 h 2410"/>
                <a:gd name="T90" fmla="*/ 1412 w 2128"/>
                <a:gd name="T91" fmla="*/ 388 h 2410"/>
                <a:gd name="T92" fmla="*/ 1439 w 2128"/>
                <a:gd name="T93" fmla="*/ 521 h 2410"/>
                <a:gd name="T94" fmla="*/ 1554 w 2128"/>
                <a:gd name="T95" fmla="*/ 600 h 2410"/>
                <a:gd name="T96" fmla="*/ 1607 w 2128"/>
                <a:gd name="T97" fmla="*/ 768 h 2410"/>
                <a:gd name="T98" fmla="*/ 1589 w 2128"/>
                <a:gd name="T99" fmla="*/ 883 h 2410"/>
                <a:gd name="T100" fmla="*/ 1598 w 2128"/>
                <a:gd name="T101" fmla="*/ 997 h 2410"/>
                <a:gd name="T102" fmla="*/ 1739 w 2128"/>
                <a:gd name="T103" fmla="*/ 1041 h 2410"/>
                <a:gd name="T104" fmla="*/ 1809 w 2128"/>
                <a:gd name="T105" fmla="*/ 1121 h 2410"/>
                <a:gd name="T106" fmla="*/ 1907 w 2128"/>
                <a:gd name="T107" fmla="*/ 1165 h 2410"/>
                <a:gd name="T108" fmla="*/ 2074 w 2128"/>
                <a:gd name="T109" fmla="*/ 1244 h 2410"/>
                <a:gd name="T110" fmla="*/ 2074 w 2128"/>
                <a:gd name="T111" fmla="*/ 1765 h 2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28" h="2410">
                  <a:moveTo>
                    <a:pt x="2074" y="1765"/>
                  </a:moveTo>
                  <a:lnTo>
                    <a:pt x="2004" y="1739"/>
                  </a:lnTo>
                  <a:lnTo>
                    <a:pt x="1942" y="1694"/>
                  </a:lnTo>
                  <a:lnTo>
                    <a:pt x="1854" y="1659"/>
                  </a:lnTo>
                  <a:lnTo>
                    <a:pt x="1774" y="1641"/>
                  </a:lnTo>
                  <a:lnTo>
                    <a:pt x="1721" y="1686"/>
                  </a:lnTo>
                  <a:lnTo>
                    <a:pt x="1659" y="1712"/>
                  </a:lnTo>
                  <a:lnTo>
                    <a:pt x="1589" y="1712"/>
                  </a:lnTo>
                  <a:lnTo>
                    <a:pt x="1536" y="1624"/>
                  </a:lnTo>
                  <a:lnTo>
                    <a:pt x="1509" y="1518"/>
                  </a:lnTo>
                  <a:lnTo>
                    <a:pt x="1430" y="1456"/>
                  </a:lnTo>
                  <a:lnTo>
                    <a:pt x="1351" y="1447"/>
                  </a:lnTo>
                  <a:lnTo>
                    <a:pt x="1289" y="1500"/>
                  </a:lnTo>
                  <a:lnTo>
                    <a:pt x="1245" y="1580"/>
                  </a:lnTo>
                  <a:lnTo>
                    <a:pt x="1280" y="1659"/>
                  </a:lnTo>
                  <a:lnTo>
                    <a:pt x="1333" y="1747"/>
                  </a:lnTo>
                  <a:lnTo>
                    <a:pt x="1298" y="1791"/>
                  </a:lnTo>
                  <a:lnTo>
                    <a:pt x="1236" y="1827"/>
                  </a:lnTo>
                  <a:lnTo>
                    <a:pt x="1192" y="1871"/>
                  </a:lnTo>
                  <a:lnTo>
                    <a:pt x="1112" y="1906"/>
                  </a:lnTo>
                  <a:lnTo>
                    <a:pt x="1015" y="1906"/>
                  </a:lnTo>
                  <a:lnTo>
                    <a:pt x="962" y="1968"/>
                  </a:lnTo>
                  <a:lnTo>
                    <a:pt x="874" y="2003"/>
                  </a:lnTo>
                  <a:lnTo>
                    <a:pt x="795" y="2012"/>
                  </a:lnTo>
                  <a:lnTo>
                    <a:pt x="680" y="2162"/>
                  </a:lnTo>
                  <a:lnTo>
                    <a:pt x="618" y="2277"/>
                  </a:lnTo>
                  <a:lnTo>
                    <a:pt x="574" y="2339"/>
                  </a:lnTo>
                  <a:lnTo>
                    <a:pt x="521" y="2391"/>
                  </a:lnTo>
                  <a:lnTo>
                    <a:pt x="477" y="2409"/>
                  </a:lnTo>
                  <a:lnTo>
                    <a:pt x="468" y="2356"/>
                  </a:lnTo>
                  <a:lnTo>
                    <a:pt x="450" y="2277"/>
                  </a:lnTo>
                  <a:lnTo>
                    <a:pt x="389" y="2241"/>
                  </a:lnTo>
                  <a:lnTo>
                    <a:pt x="442" y="2127"/>
                  </a:lnTo>
                  <a:lnTo>
                    <a:pt x="406" y="2065"/>
                  </a:lnTo>
                  <a:lnTo>
                    <a:pt x="389" y="1986"/>
                  </a:lnTo>
                  <a:lnTo>
                    <a:pt x="442" y="1933"/>
                  </a:lnTo>
                  <a:lnTo>
                    <a:pt x="442" y="1853"/>
                  </a:lnTo>
                  <a:lnTo>
                    <a:pt x="406" y="1800"/>
                  </a:lnTo>
                  <a:lnTo>
                    <a:pt x="353" y="1747"/>
                  </a:lnTo>
                  <a:lnTo>
                    <a:pt x="300" y="1774"/>
                  </a:lnTo>
                  <a:lnTo>
                    <a:pt x="239" y="1809"/>
                  </a:lnTo>
                  <a:lnTo>
                    <a:pt x="168" y="1800"/>
                  </a:lnTo>
                  <a:lnTo>
                    <a:pt x="124" y="1747"/>
                  </a:lnTo>
                  <a:lnTo>
                    <a:pt x="53" y="1730"/>
                  </a:lnTo>
                  <a:lnTo>
                    <a:pt x="0" y="1624"/>
                  </a:lnTo>
                  <a:lnTo>
                    <a:pt x="27" y="1553"/>
                  </a:lnTo>
                  <a:lnTo>
                    <a:pt x="45" y="1456"/>
                  </a:lnTo>
                  <a:lnTo>
                    <a:pt x="36" y="1421"/>
                  </a:lnTo>
                  <a:lnTo>
                    <a:pt x="36" y="1341"/>
                  </a:lnTo>
                  <a:lnTo>
                    <a:pt x="36" y="1262"/>
                  </a:lnTo>
                  <a:lnTo>
                    <a:pt x="53" y="1191"/>
                  </a:lnTo>
                  <a:lnTo>
                    <a:pt x="80" y="1112"/>
                  </a:lnTo>
                  <a:lnTo>
                    <a:pt x="62" y="1050"/>
                  </a:lnTo>
                  <a:lnTo>
                    <a:pt x="80" y="989"/>
                  </a:lnTo>
                  <a:lnTo>
                    <a:pt x="124" y="944"/>
                  </a:lnTo>
                  <a:lnTo>
                    <a:pt x="106" y="874"/>
                  </a:lnTo>
                  <a:lnTo>
                    <a:pt x="142" y="830"/>
                  </a:lnTo>
                  <a:lnTo>
                    <a:pt x="115" y="777"/>
                  </a:lnTo>
                  <a:lnTo>
                    <a:pt x="106" y="715"/>
                  </a:lnTo>
                  <a:lnTo>
                    <a:pt x="106" y="636"/>
                  </a:lnTo>
                  <a:lnTo>
                    <a:pt x="80" y="591"/>
                  </a:lnTo>
                  <a:lnTo>
                    <a:pt x="115" y="574"/>
                  </a:lnTo>
                  <a:lnTo>
                    <a:pt x="177" y="486"/>
                  </a:lnTo>
                  <a:lnTo>
                    <a:pt x="177" y="397"/>
                  </a:lnTo>
                  <a:lnTo>
                    <a:pt x="212" y="336"/>
                  </a:lnTo>
                  <a:lnTo>
                    <a:pt x="203" y="238"/>
                  </a:lnTo>
                  <a:lnTo>
                    <a:pt x="212" y="168"/>
                  </a:lnTo>
                  <a:lnTo>
                    <a:pt x="239" y="88"/>
                  </a:lnTo>
                  <a:lnTo>
                    <a:pt x="300" y="71"/>
                  </a:lnTo>
                  <a:lnTo>
                    <a:pt x="362" y="44"/>
                  </a:lnTo>
                  <a:lnTo>
                    <a:pt x="415" y="80"/>
                  </a:lnTo>
                  <a:lnTo>
                    <a:pt x="477" y="62"/>
                  </a:lnTo>
                  <a:lnTo>
                    <a:pt x="521" y="18"/>
                  </a:lnTo>
                  <a:lnTo>
                    <a:pt x="556" y="0"/>
                  </a:lnTo>
                  <a:lnTo>
                    <a:pt x="592" y="53"/>
                  </a:lnTo>
                  <a:lnTo>
                    <a:pt x="627" y="150"/>
                  </a:lnTo>
                  <a:lnTo>
                    <a:pt x="583" y="203"/>
                  </a:lnTo>
                  <a:lnTo>
                    <a:pt x="627" y="274"/>
                  </a:lnTo>
                  <a:lnTo>
                    <a:pt x="671" y="327"/>
                  </a:lnTo>
                  <a:lnTo>
                    <a:pt x="689" y="371"/>
                  </a:lnTo>
                  <a:lnTo>
                    <a:pt x="751" y="371"/>
                  </a:lnTo>
                  <a:lnTo>
                    <a:pt x="848" y="397"/>
                  </a:lnTo>
                  <a:lnTo>
                    <a:pt x="865" y="450"/>
                  </a:lnTo>
                  <a:lnTo>
                    <a:pt x="936" y="486"/>
                  </a:lnTo>
                  <a:lnTo>
                    <a:pt x="1015" y="450"/>
                  </a:lnTo>
                  <a:lnTo>
                    <a:pt x="1086" y="388"/>
                  </a:lnTo>
                  <a:lnTo>
                    <a:pt x="1104" y="327"/>
                  </a:lnTo>
                  <a:lnTo>
                    <a:pt x="1156" y="309"/>
                  </a:lnTo>
                  <a:lnTo>
                    <a:pt x="1192" y="265"/>
                  </a:lnTo>
                  <a:lnTo>
                    <a:pt x="1227" y="327"/>
                  </a:lnTo>
                  <a:lnTo>
                    <a:pt x="1289" y="371"/>
                  </a:lnTo>
                  <a:lnTo>
                    <a:pt x="1412" y="388"/>
                  </a:lnTo>
                  <a:lnTo>
                    <a:pt x="1439" y="450"/>
                  </a:lnTo>
                  <a:lnTo>
                    <a:pt x="1439" y="521"/>
                  </a:lnTo>
                  <a:lnTo>
                    <a:pt x="1483" y="565"/>
                  </a:lnTo>
                  <a:lnTo>
                    <a:pt x="1554" y="600"/>
                  </a:lnTo>
                  <a:lnTo>
                    <a:pt x="1562" y="680"/>
                  </a:lnTo>
                  <a:lnTo>
                    <a:pt x="1607" y="768"/>
                  </a:lnTo>
                  <a:lnTo>
                    <a:pt x="1624" y="830"/>
                  </a:lnTo>
                  <a:lnTo>
                    <a:pt x="1589" y="883"/>
                  </a:lnTo>
                  <a:lnTo>
                    <a:pt x="1545" y="962"/>
                  </a:lnTo>
                  <a:lnTo>
                    <a:pt x="1598" y="997"/>
                  </a:lnTo>
                  <a:lnTo>
                    <a:pt x="1695" y="989"/>
                  </a:lnTo>
                  <a:lnTo>
                    <a:pt x="1739" y="1041"/>
                  </a:lnTo>
                  <a:lnTo>
                    <a:pt x="1739" y="1112"/>
                  </a:lnTo>
                  <a:lnTo>
                    <a:pt x="1809" y="1121"/>
                  </a:lnTo>
                  <a:lnTo>
                    <a:pt x="1836" y="1174"/>
                  </a:lnTo>
                  <a:lnTo>
                    <a:pt x="1907" y="1165"/>
                  </a:lnTo>
                  <a:lnTo>
                    <a:pt x="1960" y="1236"/>
                  </a:lnTo>
                  <a:lnTo>
                    <a:pt x="2074" y="1244"/>
                  </a:lnTo>
                  <a:lnTo>
                    <a:pt x="2127" y="1174"/>
                  </a:lnTo>
                  <a:lnTo>
                    <a:pt x="2074" y="1765"/>
                  </a:lnTo>
                </a:path>
              </a:pathLst>
            </a:custGeom>
            <a:solidFill>
              <a:srgbClr val="00B05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5">
              <a:extLst>
                <a:ext uri="{FF2B5EF4-FFF2-40B4-BE49-F238E27FC236}">
                  <a16:creationId xmlns:a16="http://schemas.microsoft.com/office/drawing/2014/main" id="{81588A94-EB6D-49DD-9D4C-0402ABEFF23C}"/>
                </a:ext>
              </a:extLst>
            </p:cNvPr>
            <p:cNvSpPr>
              <a:spLocks noChangeArrowheads="1"/>
            </p:cNvSpPr>
            <p:nvPr/>
          </p:nvSpPr>
          <p:spPr bwMode="auto">
            <a:xfrm>
              <a:off x="10237691" y="3540882"/>
              <a:ext cx="812400" cy="273843"/>
            </a:xfrm>
            <a:custGeom>
              <a:avLst/>
              <a:gdLst>
                <a:gd name="T0" fmla="*/ 17 w 3531"/>
                <a:gd name="T1" fmla="*/ 944 h 1192"/>
                <a:gd name="T2" fmla="*/ 194 w 3531"/>
                <a:gd name="T3" fmla="*/ 803 h 1192"/>
                <a:gd name="T4" fmla="*/ 326 w 3531"/>
                <a:gd name="T5" fmla="*/ 662 h 1192"/>
                <a:gd name="T6" fmla="*/ 520 w 3531"/>
                <a:gd name="T7" fmla="*/ 115 h 1192"/>
                <a:gd name="T8" fmla="*/ 679 w 3531"/>
                <a:gd name="T9" fmla="*/ 80 h 1192"/>
                <a:gd name="T10" fmla="*/ 821 w 3531"/>
                <a:gd name="T11" fmla="*/ 106 h 1192"/>
                <a:gd name="T12" fmla="*/ 962 w 3531"/>
                <a:gd name="T13" fmla="*/ 115 h 1192"/>
                <a:gd name="T14" fmla="*/ 1165 w 3531"/>
                <a:gd name="T15" fmla="*/ 106 h 1192"/>
                <a:gd name="T16" fmla="*/ 1306 w 3531"/>
                <a:gd name="T17" fmla="*/ 97 h 1192"/>
                <a:gd name="T18" fmla="*/ 1474 w 3531"/>
                <a:gd name="T19" fmla="*/ 97 h 1192"/>
                <a:gd name="T20" fmla="*/ 1615 w 3531"/>
                <a:gd name="T21" fmla="*/ 150 h 1192"/>
                <a:gd name="T22" fmla="*/ 1738 w 3531"/>
                <a:gd name="T23" fmla="*/ 97 h 1192"/>
                <a:gd name="T24" fmla="*/ 1853 w 3531"/>
                <a:gd name="T25" fmla="*/ 44 h 1192"/>
                <a:gd name="T26" fmla="*/ 1994 w 3531"/>
                <a:gd name="T27" fmla="*/ 71 h 1192"/>
                <a:gd name="T28" fmla="*/ 2082 w 3531"/>
                <a:gd name="T29" fmla="*/ 44 h 1192"/>
                <a:gd name="T30" fmla="*/ 2215 w 3531"/>
                <a:gd name="T31" fmla="*/ 80 h 1192"/>
                <a:gd name="T32" fmla="*/ 2374 w 3531"/>
                <a:gd name="T33" fmla="*/ 115 h 1192"/>
                <a:gd name="T34" fmla="*/ 2515 w 3531"/>
                <a:gd name="T35" fmla="*/ 159 h 1192"/>
                <a:gd name="T36" fmla="*/ 2691 w 3531"/>
                <a:gd name="T37" fmla="*/ 124 h 1192"/>
                <a:gd name="T38" fmla="*/ 3494 w 3531"/>
                <a:gd name="T39" fmla="*/ 1112 h 1192"/>
                <a:gd name="T40" fmla="*/ 3389 w 3531"/>
                <a:gd name="T41" fmla="*/ 1156 h 1192"/>
                <a:gd name="T42" fmla="*/ 3177 w 3531"/>
                <a:gd name="T43" fmla="*/ 1156 h 1192"/>
                <a:gd name="T44" fmla="*/ 3009 w 3531"/>
                <a:gd name="T45" fmla="*/ 1121 h 1192"/>
                <a:gd name="T46" fmla="*/ 2912 w 3531"/>
                <a:gd name="T47" fmla="*/ 1041 h 1192"/>
                <a:gd name="T48" fmla="*/ 2806 w 3531"/>
                <a:gd name="T49" fmla="*/ 988 h 1192"/>
                <a:gd name="T50" fmla="*/ 2638 w 3531"/>
                <a:gd name="T51" fmla="*/ 891 h 1192"/>
                <a:gd name="T52" fmla="*/ 2418 w 3531"/>
                <a:gd name="T53" fmla="*/ 856 h 1192"/>
                <a:gd name="T54" fmla="*/ 2232 w 3531"/>
                <a:gd name="T55" fmla="*/ 971 h 1192"/>
                <a:gd name="T56" fmla="*/ 2065 w 3531"/>
                <a:gd name="T57" fmla="*/ 980 h 1192"/>
                <a:gd name="T58" fmla="*/ 1809 w 3531"/>
                <a:gd name="T59" fmla="*/ 971 h 1192"/>
                <a:gd name="T60" fmla="*/ 1615 w 3531"/>
                <a:gd name="T61" fmla="*/ 935 h 1192"/>
                <a:gd name="T62" fmla="*/ 1429 w 3531"/>
                <a:gd name="T63" fmla="*/ 909 h 1192"/>
                <a:gd name="T64" fmla="*/ 1262 w 3531"/>
                <a:gd name="T65" fmla="*/ 988 h 1192"/>
                <a:gd name="T66" fmla="*/ 1112 w 3531"/>
                <a:gd name="T67" fmla="*/ 1024 h 1192"/>
                <a:gd name="T68" fmla="*/ 935 w 3531"/>
                <a:gd name="T69" fmla="*/ 997 h 1192"/>
                <a:gd name="T70" fmla="*/ 759 w 3531"/>
                <a:gd name="T71" fmla="*/ 1032 h 1192"/>
                <a:gd name="T72" fmla="*/ 653 w 3531"/>
                <a:gd name="T73" fmla="*/ 1077 h 1192"/>
                <a:gd name="T74" fmla="*/ 468 w 3531"/>
                <a:gd name="T75" fmla="*/ 1103 h 1192"/>
                <a:gd name="T76" fmla="*/ 300 w 3531"/>
                <a:gd name="T77" fmla="*/ 1191 h 1192"/>
                <a:gd name="T78" fmla="*/ 203 w 3531"/>
                <a:gd name="T79" fmla="*/ 1156 h 1192"/>
                <a:gd name="T80" fmla="*/ 150 w 3531"/>
                <a:gd name="T81" fmla="*/ 1041 h 1192"/>
                <a:gd name="T82" fmla="*/ 0 w 3531"/>
                <a:gd name="T83" fmla="*/ 1032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31" h="1192">
                  <a:moveTo>
                    <a:pt x="0" y="1032"/>
                  </a:moveTo>
                  <a:lnTo>
                    <a:pt x="17" y="944"/>
                  </a:lnTo>
                  <a:lnTo>
                    <a:pt x="88" y="874"/>
                  </a:lnTo>
                  <a:lnTo>
                    <a:pt x="194" y="803"/>
                  </a:lnTo>
                  <a:lnTo>
                    <a:pt x="282" y="741"/>
                  </a:lnTo>
                  <a:lnTo>
                    <a:pt x="326" y="662"/>
                  </a:lnTo>
                  <a:lnTo>
                    <a:pt x="318" y="574"/>
                  </a:lnTo>
                  <a:lnTo>
                    <a:pt x="520" y="115"/>
                  </a:lnTo>
                  <a:lnTo>
                    <a:pt x="635" y="124"/>
                  </a:lnTo>
                  <a:lnTo>
                    <a:pt x="679" y="80"/>
                  </a:lnTo>
                  <a:lnTo>
                    <a:pt x="750" y="53"/>
                  </a:lnTo>
                  <a:lnTo>
                    <a:pt x="821" y="106"/>
                  </a:lnTo>
                  <a:lnTo>
                    <a:pt x="900" y="71"/>
                  </a:lnTo>
                  <a:lnTo>
                    <a:pt x="962" y="115"/>
                  </a:lnTo>
                  <a:lnTo>
                    <a:pt x="1068" y="71"/>
                  </a:lnTo>
                  <a:lnTo>
                    <a:pt x="1165" y="106"/>
                  </a:lnTo>
                  <a:lnTo>
                    <a:pt x="1235" y="124"/>
                  </a:lnTo>
                  <a:lnTo>
                    <a:pt x="1306" y="97"/>
                  </a:lnTo>
                  <a:lnTo>
                    <a:pt x="1368" y="115"/>
                  </a:lnTo>
                  <a:lnTo>
                    <a:pt x="1474" y="97"/>
                  </a:lnTo>
                  <a:lnTo>
                    <a:pt x="1535" y="132"/>
                  </a:lnTo>
                  <a:lnTo>
                    <a:pt x="1615" y="150"/>
                  </a:lnTo>
                  <a:lnTo>
                    <a:pt x="1677" y="115"/>
                  </a:lnTo>
                  <a:lnTo>
                    <a:pt x="1738" y="97"/>
                  </a:lnTo>
                  <a:lnTo>
                    <a:pt x="1791" y="71"/>
                  </a:lnTo>
                  <a:lnTo>
                    <a:pt x="1853" y="44"/>
                  </a:lnTo>
                  <a:lnTo>
                    <a:pt x="1941" y="27"/>
                  </a:lnTo>
                  <a:lnTo>
                    <a:pt x="1994" y="71"/>
                  </a:lnTo>
                  <a:lnTo>
                    <a:pt x="2012" y="0"/>
                  </a:lnTo>
                  <a:lnTo>
                    <a:pt x="2082" y="44"/>
                  </a:lnTo>
                  <a:lnTo>
                    <a:pt x="2162" y="27"/>
                  </a:lnTo>
                  <a:lnTo>
                    <a:pt x="2215" y="80"/>
                  </a:lnTo>
                  <a:lnTo>
                    <a:pt x="2277" y="97"/>
                  </a:lnTo>
                  <a:lnTo>
                    <a:pt x="2374" y="115"/>
                  </a:lnTo>
                  <a:lnTo>
                    <a:pt x="2444" y="168"/>
                  </a:lnTo>
                  <a:lnTo>
                    <a:pt x="2515" y="159"/>
                  </a:lnTo>
                  <a:lnTo>
                    <a:pt x="2568" y="124"/>
                  </a:lnTo>
                  <a:lnTo>
                    <a:pt x="2691" y="124"/>
                  </a:lnTo>
                  <a:lnTo>
                    <a:pt x="3530" y="1032"/>
                  </a:lnTo>
                  <a:lnTo>
                    <a:pt x="3494" y="1112"/>
                  </a:lnTo>
                  <a:lnTo>
                    <a:pt x="3424" y="1112"/>
                  </a:lnTo>
                  <a:lnTo>
                    <a:pt x="3389" y="1156"/>
                  </a:lnTo>
                  <a:lnTo>
                    <a:pt x="3274" y="1147"/>
                  </a:lnTo>
                  <a:lnTo>
                    <a:pt x="3177" y="1156"/>
                  </a:lnTo>
                  <a:lnTo>
                    <a:pt x="3106" y="1121"/>
                  </a:lnTo>
                  <a:lnTo>
                    <a:pt x="3009" y="1121"/>
                  </a:lnTo>
                  <a:lnTo>
                    <a:pt x="2983" y="1077"/>
                  </a:lnTo>
                  <a:lnTo>
                    <a:pt x="2912" y="1041"/>
                  </a:lnTo>
                  <a:lnTo>
                    <a:pt x="2841" y="1041"/>
                  </a:lnTo>
                  <a:lnTo>
                    <a:pt x="2806" y="988"/>
                  </a:lnTo>
                  <a:lnTo>
                    <a:pt x="2753" y="935"/>
                  </a:lnTo>
                  <a:lnTo>
                    <a:pt x="2638" y="891"/>
                  </a:lnTo>
                  <a:lnTo>
                    <a:pt x="2550" y="900"/>
                  </a:lnTo>
                  <a:lnTo>
                    <a:pt x="2418" y="856"/>
                  </a:lnTo>
                  <a:lnTo>
                    <a:pt x="2330" y="900"/>
                  </a:lnTo>
                  <a:lnTo>
                    <a:pt x="2232" y="971"/>
                  </a:lnTo>
                  <a:lnTo>
                    <a:pt x="2144" y="944"/>
                  </a:lnTo>
                  <a:lnTo>
                    <a:pt x="2065" y="980"/>
                  </a:lnTo>
                  <a:lnTo>
                    <a:pt x="1941" y="953"/>
                  </a:lnTo>
                  <a:lnTo>
                    <a:pt x="1809" y="971"/>
                  </a:lnTo>
                  <a:lnTo>
                    <a:pt x="1712" y="953"/>
                  </a:lnTo>
                  <a:lnTo>
                    <a:pt x="1615" y="935"/>
                  </a:lnTo>
                  <a:lnTo>
                    <a:pt x="1535" y="971"/>
                  </a:lnTo>
                  <a:lnTo>
                    <a:pt x="1429" y="909"/>
                  </a:lnTo>
                  <a:lnTo>
                    <a:pt x="1350" y="953"/>
                  </a:lnTo>
                  <a:lnTo>
                    <a:pt x="1262" y="988"/>
                  </a:lnTo>
                  <a:lnTo>
                    <a:pt x="1174" y="980"/>
                  </a:lnTo>
                  <a:lnTo>
                    <a:pt x="1112" y="1024"/>
                  </a:lnTo>
                  <a:lnTo>
                    <a:pt x="997" y="1024"/>
                  </a:lnTo>
                  <a:lnTo>
                    <a:pt x="935" y="997"/>
                  </a:lnTo>
                  <a:lnTo>
                    <a:pt x="829" y="997"/>
                  </a:lnTo>
                  <a:lnTo>
                    <a:pt x="759" y="1032"/>
                  </a:lnTo>
                  <a:lnTo>
                    <a:pt x="679" y="1032"/>
                  </a:lnTo>
                  <a:lnTo>
                    <a:pt x="653" y="1077"/>
                  </a:lnTo>
                  <a:lnTo>
                    <a:pt x="538" y="1077"/>
                  </a:lnTo>
                  <a:lnTo>
                    <a:pt x="468" y="1103"/>
                  </a:lnTo>
                  <a:lnTo>
                    <a:pt x="379" y="1147"/>
                  </a:lnTo>
                  <a:lnTo>
                    <a:pt x="300" y="1191"/>
                  </a:lnTo>
                  <a:lnTo>
                    <a:pt x="256" y="1147"/>
                  </a:lnTo>
                  <a:lnTo>
                    <a:pt x="203" y="1156"/>
                  </a:lnTo>
                  <a:lnTo>
                    <a:pt x="167" y="1103"/>
                  </a:lnTo>
                  <a:lnTo>
                    <a:pt x="150" y="1041"/>
                  </a:lnTo>
                  <a:lnTo>
                    <a:pt x="88" y="1024"/>
                  </a:lnTo>
                  <a:lnTo>
                    <a:pt x="0" y="1032"/>
                  </a:lnTo>
                </a:path>
              </a:pathLst>
            </a:custGeom>
            <a:solidFill>
              <a:srgbClr val="66FF33"/>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6">
              <a:extLst>
                <a:ext uri="{FF2B5EF4-FFF2-40B4-BE49-F238E27FC236}">
                  <a16:creationId xmlns:a16="http://schemas.microsoft.com/office/drawing/2014/main" id="{EB8C9C9D-1442-4D23-AA18-79D02FDF72A4}"/>
                </a:ext>
              </a:extLst>
            </p:cNvPr>
            <p:cNvSpPr>
              <a:spLocks noChangeArrowheads="1"/>
            </p:cNvSpPr>
            <p:nvPr/>
          </p:nvSpPr>
          <p:spPr bwMode="auto">
            <a:xfrm>
              <a:off x="10698152" y="4273158"/>
              <a:ext cx="1124784" cy="725176"/>
            </a:xfrm>
            <a:custGeom>
              <a:avLst/>
              <a:gdLst>
                <a:gd name="T0" fmla="*/ 3777 w 4890"/>
                <a:gd name="T1" fmla="*/ 177 h 3152"/>
                <a:gd name="T2" fmla="*/ 3918 w 4890"/>
                <a:gd name="T3" fmla="*/ 265 h 3152"/>
                <a:gd name="T4" fmla="*/ 3989 w 4890"/>
                <a:gd name="T5" fmla="*/ 495 h 3152"/>
                <a:gd name="T6" fmla="*/ 4139 w 4890"/>
                <a:gd name="T7" fmla="*/ 636 h 3152"/>
                <a:gd name="T8" fmla="*/ 3980 w 4890"/>
                <a:gd name="T9" fmla="*/ 803 h 3152"/>
                <a:gd name="T10" fmla="*/ 3601 w 4890"/>
                <a:gd name="T11" fmla="*/ 1289 h 3152"/>
                <a:gd name="T12" fmla="*/ 3821 w 4890"/>
                <a:gd name="T13" fmla="*/ 1324 h 3152"/>
                <a:gd name="T14" fmla="*/ 3962 w 4890"/>
                <a:gd name="T15" fmla="*/ 1448 h 3152"/>
                <a:gd name="T16" fmla="*/ 4112 w 4890"/>
                <a:gd name="T17" fmla="*/ 1598 h 3152"/>
                <a:gd name="T18" fmla="*/ 4315 w 4890"/>
                <a:gd name="T19" fmla="*/ 1748 h 3152"/>
                <a:gd name="T20" fmla="*/ 4386 w 4890"/>
                <a:gd name="T21" fmla="*/ 1977 h 3152"/>
                <a:gd name="T22" fmla="*/ 4518 w 4890"/>
                <a:gd name="T23" fmla="*/ 2109 h 3152"/>
                <a:gd name="T24" fmla="*/ 4571 w 4890"/>
                <a:gd name="T25" fmla="*/ 2356 h 3152"/>
                <a:gd name="T26" fmla="*/ 4695 w 4890"/>
                <a:gd name="T27" fmla="*/ 2533 h 3152"/>
                <a:gd name="T28" fmla="*/ 4748 w 4890"/>
                <a:gd name="T29" fmla="*/ 2727 h 3152"/>
                <a:gd name="T30" fmla="*/ 4889 w 4890"/>
                <a:gd name="T31" fmla="*/ 2956 h 3152"/>
                <a:gd name="T32" fmla="*/ 4704 w 4890"/>
                <a:gd name="T33" fmla="*/ 3151 h 3152"/>
                <a:gd name="T34" fmla="*/ 4598 w 4890"/>
                <a:gd name="T35" fmla="*/ 2903 h 3152"/>
                <a:gd name="T36" fmla="*/ 4430 w 4890"/>
                <a:gd name="T37" fmla="*/ 2480 h 3152"/>
                <a:gd name="T38" fmla="*/ 4174 w 4890"/>
                <a:gd name="T39" fmla="*/ 2109 h 3152"/>
                <a:gd name="T40" fmla="*/ 3795 w 4890"/>
                <a:gd name="T41" fmla="*/ 2242 h 3152"/>
                <a:gd name="T42" fmla="*/ 3539 w 4890"/>
                <a:gd name="T43" fmla="*/ 2551 h 3152"/>
                <a:gd name="T44" fmla="*/ 3389 w 4890"/>
                <a:gd name="T45" fmla="*/ 2471 h 3152"/>
                <a:gd name="T46" fmla="*/ 3177 w 4890"/>
                <a:gd name="T47" fmla="*/ 2445 h 3152"/>
                <a:gd name="T48" fmla="*/ 3274 w 4890"/>
                <a:gd name="T49" fmla="*/ 2630 h 3152"/>
                <a:gd name="T50" fmla="*/ 1536 w 4890"/>
                <a:gd name="T51" fmla="*/ 2639 h 3152"/>
                <a:gd name="T52" fmla="*/ 1288 w 4890"/>
                <a:gd name="T53" fmla="*/ 2727 h 3152"/>
                <a:gd name="T54" fmla="*/ 1041 w 4890"/>
                <a:gd name="T55" fmla="*/ 2683 h 3152"/>
                <a:gd name="T56" fmla="*/ 821 w 4890"/>
                <a:gd name="T57" fmla="*/ 2533 h 3152"/>
                <a:gd name="T58" fmla="*/ 874 w 4890"/>
                <a:gd name="T59" fmla="*/ 2321 h 3152"/>
                <a:gd name="T60" fmla="*/ 997 w 4890"/>
                <a:gd name="T61" fmla="*/ 2109 h 3152"/>
                <a:gd name="T62" fmla="*/ 803 w 4890"/>
                <a:gd name="T63" fmla="*/ 2153 h 3152"/>
                <a:gd name="T64" fmla="*/ 459 w 4890"/>
                <a:gd name="T65" fmla="*/ 2198 h 3152"/>
                <a:gd name="T66" fmla="*/ 256 w 4890"/>
                <a:gd name="T67" fmla="*/ 2021 h 3152"/>
                <a:gd name="T68" fmla="*/ 53 w 4890"/>
                <a:gd name="T69" fmla="*/ 1871 h 3152"/>
                <a:gd name="T70" fmla="*/ 538 w 4890"/>
                <a:gd name="T71" fmla="*/ 1509 h 3152"/>
                <a:gd name="T72" fmla="*/ 662 w 4890"/>
                <a:gd name="T73" fmla="*/ 1306 h 3152"/>
                <a:gd name="T74" fmla="*/ 759 w 4890"/>
                <a:gd name="T75" fmla="*/ 1112 h 3152"/>
                <a:gd name="T76" fmla="*/ 785 w 4890"/>
                <a:gd name="T77" fmla="*/ 971 h 3152"/>
                <a:gd name="T78" fmla="*/ 1006 w 4890"/>
                <a:gd name="T79" fmla="*/ 918 h 3152"/>
                <a:gd name="T80" fmla="*/ 1138 w 4890"/>
                <a:gd name="T81" fmla="*/ 812 h 3152"/>
                <a:gd name="T82" fmla="*/ 1288 w 4890"/>
                <a:gd name="T83" fmla="*/ 706 h 3152"/>
                <a:gd name="T84" fmla="*/ 1456 w 4890"/>
                <a:gd name="T85" fmla="*/ 627 h 3152"/>
                <a:gd name="T86" fmla="*/ 1606 w 4890"/>
                <a:gd name="T87" fmla="*/ 521 h 3152"/>
                <a:gd name="T88" fmla="*/ 1871 w 4890"/>
                <a:gd name="T89" fmla="*/ 565 h 3152"/>
                <a:gd name="T90" fmla="*/ 2074 w 4890"/>
                <a:gd name="T91" fmla="*/ 583 h 3152"/>
                <a:gd name="T92" fmla="*/ 2321 w 4890"/>
                <a:gd name="T93" fmla="*/ 477 h 3152"/>
                <a:gd name="T94" fmla="*/ 2559 w 4890"/>
                <a:gd name="T95" fmla="*/ 406 h 3152"/>
                <a:gd name="T96" fmla="*/ 2912 w 4890"/>
                <a:gd name="T97" fmla="*/ 292 h 3152"/>
                <a:gd name="T98" fmla="*/ 3053 w 4890"/>
                <a:gd name="T99" fmla="*/ 177 h 3152"/>
                <a:gd name="T100" fmla="*/ 3301 w 4890"/>
                <a:gd name="T101" fmla="*/ 177 h 3152"/>
                <a:gd name="T102" fmla="*/ 3618 w 4890"/>
                <a:gd name="T103" fmla="*/ 106 h 3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90" h="3152">
                  <a:moveTo>
                    <a:pt x="3698" y="0"/>
                  </a:moveTo>
                  <a:lnTo>
                    <a:pt x="3733" y="62"/>
                  </a:lnTo>
                  <a:lnTo>
                    <a:pt x="3733" y="124"/>
                  </a:lnTo>
                  <a:lnTo>
                    <a:pt x="3777" y="177"/>
                  </a:lnTo>
                  <a:lnTo>
                    <a:pt x="3830" y="212"/>
                  </a:lnTo>
                  <a:lnTo>
                    <a:pt x="3909" y="168"/>
                  </a:lnTo>
                  <a:lnTo>
                    <a:pt x="3954" y="239"/>
                  </a:lnTo>
                  <a:lnTo>
                    <a:pt x="3918" y="265"/>
                  </a:lnTo>
                  <a:lnTo>
                    <a:pt x="3927" y="345"/>
                  </a:lnTo>
                  <a:lnTo>
                    <a:pt x="3945" y="389"/>
                  </a:lnTo>
                  <a:lnTo>
                    <a:pt x="3989" y="406"/>
                  </a:lnTo>
                  <a:lnTo>
                    <a:pt x="3989" y="495"/>
                  </a:lnTo>
                  <a:lnTo>
                    <a:pt x="4042" y="521"/>
                  </a:lnTo>
                  <a:lnTo>
                    <a:pt x="4059" y="556"/>
                  </a:lnTo>
                  <a:lnTo>
                    <a:pt x="4130" y="583"/>
                  </a:lnTo>
                  <a:lnTo>
                    <a:pt x="4139" y="636"/>
                  </a:lnTo>
                  <a:lnTo>
                    <a:pt x="4112" y="689"/>
                  </a:lnTo>
                  <a:lnTo>
                    <a:pt x="4059" y="706"/>
                  </a:lnTo>
                  <a:lnTo>
                    <a:pt x="4042" y="768"/>
                  </a:lnTo>
                  <a:lnTo>
                    <a:pt x="3980" y="803"/>
                  </a:lnTo>
                  <a:lnTo>
                    <a:pt x="3909" y="821"/>
                  </a:lnTo>
                  <a:lnTo>
                    <a:pt x="3477" y="1271"/>
                  </a:lnTo>
                  <a:lnTo>
                    <a:pt x="3539" y="1306"/>
                  </a:lnTo>
                  <a:lnTo>
                    <a:pt x="3601" y="1289"/>
                  </a:lnTo>
                  <a:lnTo>
                    <a:pt x="3654" y="1333"/>
                  </a:lnTo>
                  <a:lnTo>
                    <a:pt x="3742" y="1289"/>
                  </a:lnTo>
                  <a:lnTo>
                    <a:pt x="3768" y="1324"/>
                  </a:lnTo>
                  <a:lnTo>
                    <a:pt x="3821" y="1324"/>
                  </a:lnTo>
                  <a:lnTo>
                    <a:pt x="3856" y="1368"/>
                  </a:lnTo>
                  <a:lnTo>
                    <a:pt x="3856" y="1456"/>
                  </a:lnTo>
                  <a:lnTo>
                    <a:pt x="3901" y="1492"/>
                  </a:lnTo>
                  <a:lnTo>
                    <a:pt x="3962" y="1448"/>
                  </a:lnTo>
                  <a:lnTo>
                    <a:pt x="3971" y="1501"/>
                  </a:lnTo>
                  <a:lnTo>
                    <a:pt x="4024" y="1536"/>
                  </a:lnTo>
                  <a:lnTo>
                    <a:pt x="4077" y="1536"/>
                  </a:lnTo>
                  <a:lnTo>
                    <a:pt x="4112" y="1598"/>
                  </a:lnTo>
                  <a:lnTo>
                    <a:pt x="4174" y="1642"/>
                  </a:lnTo>
                  <a:lnTo>
                    <a:pt x="4245" y="1677"/>
                  </a:lnTo>
                  <a:lnTo>
                    <a:pt x="4254" y="1721"/>
                  </a:lnTo>
                  <a:lnTo>
                    <a:pt x="4315" y="1748"/>
                  </a:lnTo>
                  <a:lnTo>
                    <a:pt x="4360" y="1818"/>
                  </a:lnTo>
                  <a:lnTo>
                    <a:pt x="4342" y="1871"/>
                  </a:lnTo>
                  <a:lnTo>
                    <a:pt x="4377" y="1924"/>
                  </a:lnTo>
                  <a:lnTo>
                    <a:pt x="4386" y="1977"/>
                  </a:lnTo>
                  <a:lnTo>
                    <a:pt x="4404" y="2048"/>
                  </a:lnTo>
                  <a:lnTo>
                    <a:pt x="4483" y="2003"/>
                  </a:lnTo>
                  <a:lnTo>
                    <a:pt x="4483" y="2065"/>
                  </a:lnTo>
                  <a:lnTo>
                    <a:pt x="4518" y="2109"/>
                  </a:lnTo>
                  <a:lnTo>
                    <a:pt x="4501" y="2180"/>
                  </a:lnTo>
                  <a:lnTo>
                    <a:pt x="4474" y="2233"/>
                  </a:lnTo>
                  <a:lnTo>
                    <a:pt x="4545" y="2312"/>
                  </a:lnTo>
                  <a:lnTo>
                    <a:pt x="4571" y="2356"/>
                  </a:lnTo>
                  <a:lnTo>
                    <a:pt x="4615" y="2383"/>
                  </a:lnTo>
                  <a:lnTo>
                    <a:pt x="4615" y="2436"/>
                  </a:lnTo>
                  <a:lnTo>
                    <a:pt x="4615" y="2498"/>
                  </a:lnTo>
                  <a:lnTo>
                    <a:pt x="4695" y="2533"/>
                  </a:lnTo>
                  <a:lnTo>
                    <a:pt x="4695" y="2577"/>
                  </a:lnTo>
                  <a:lnTo>
                    <a:pt x="4730" y="2603"/>
                  </a:lnTo>
                  <a:lnTo>
                    <a:pt x="4713" y="2665"/>
                  </a:lnTo>
                  <a:lnTo>
                    <a:pt x="4748" y="2727"/>
                  </a:lnTo>
                  <a:lnTo>
                    <a:pt x="4801" y="2780"/>
                  </a:lnTo>
                  <a:lnTo>
                    <a:pt x="4783" y="2886"/>
                  </a:lnTo>
                  <a:lnTo>
                    <a:pt x="4845" y="2912"/>
                  </a:lnTo>
                  <a:lnTo>
                    <a:pt x="4889" y="2956"/>
                  </a:lnTo>
                  <a:lnTo>
                    <a:pt x="4845" y="3027"/>
                  </a:lnTo>
                  <a:lnTo>
                    <a:pt x="4889" y="3133"/>
                  </a:lnTo>
                  <a:lnTo>
                    <a:pt x="4792" y="3124"/>
                  </a:lnTo>
                  <a:lnTo>
                    <a:pt x="4704" y="3151"/>
                  </a:lnTo>
                  <a:lnTo>
                    <a:pt x="4598" y="3142"/>
                  </a:lnTo>
                  <a:lnTo>
                    <a:pt x="4589" y="3080"/>
                  </a:lnTo>
                  <a:lnTo>
                    <a:pt x="4571" y="3001"/>
                  </a:lnTo>
                  <a:lnTo>
                    <a:pt x="4598" y="2903"/>
                  </a:lnTo>
                  <a:lnTo>
                    <a:pt x="4562" y="2780"/>
                  </a:lnTo>
                  <a:lnTo>
                    <a:pt x="4483" y="2692"/>
                  </a:lnTo>
                  <a:lnTo>
                    <a:pt x="4474" y="2595"/>
                  </a:lnTo>
                  <a:lnTo>
                    <a:pt x="4430" y="2480"/>
                  </a:lnTo>
                  <a:lnTo>
                    <a:pt x="4324" y="2418"/>
                  </a:lnTo>
                  <a:lnTo>
                    <a:pt x="4271" y="2330"/>
                  </a:lnTo>
                  <a:lnTo>
                    <a:pt x="4227" y="2198"/>
                  </a:lnTo>
                  <a:lnTo>
                    <a:pt x="4174" y="2109"/>
                  </a:lnTo>
                  <a:lnTo>
                    <a:pt x="4086" y="2065"/>
                  </a:lnTo>
                  <a:lnTo>
                    <a:pt x="3980" y="2083"/>
                  </a:lnTo>
                  <a:lnTo>
                    <a:pt x="3892" y="2171"/>
                  </a:lnTo>
                  <a:lnTo>
                    <a:pt x="3795" y="2242"/>
                  </a:lnTo>
                  <a:lnTo>
                    <a:pt x="3671" y="2401"/>
                  </a:lnTo>
                  <a:lnTo>
                    <a:pt x="3592" y="2418"/>
                  </a:lnTo>
                  <a:lnTo>
                    <a:pt x="3521" y="2471"/>
                  </a:lnTo>
                  <a:lnTo>
                    <a:pt x="3539" y="2551"/>
                  </a:lnTo>
                  <a:lnTo>
                    <a:pt x="3574" y="2595"/>
                  </a:lnTo>
                  <a:lnTo>
                    <a:pt x="3495" y="2577"/>
                  </a:lnTo>
                  <a:lnTo>
                    <a:pt x="3424" y="2542"/>
                  </a:lnTo>
                  <a:lnTo>
                    <a:pt x="3389" y="2471"/>
                  </a:lnTo>
                  <a:lnTo>
                    <a:pt x="3353" y="2401"/>
                  </a:lnTo>
                  <a:lnTo>
                    <a:pt x="3292" y="2365"/>
                  </a:lnTo>
                  <a:lnTo>
                    <a:pt x="3230" y="2374"/>
                  </a:lnTo>
                  <a:lnTo>
                    <a:pt x="3177" y="2445"/>
                  </a:lnTo>
                  <a:lnTo>
                    <a:pt x="3151" y="2506"/>
                  </a:lnTo>
                  <a:lnTo>
                    <a:pt x="3195" y="2533"/>
                  </a:lnTo>
                  <a:lnTo>
                    <a:pt x="3203" y="2577"/>
                  </a:lnTo>
                  <a:lnTo>
                    <a:pt x="3274" y="2630"/>
                  </a:lnTo>
                  <a:lnTo>
                    <a:pt x="1747" y="2683"/>
                  </a:lnTo>
                  <a:lnTo>
                    <a:pt x="1659" y="2683"/>
                  </a:lnTo>
                  <a:lnTo>
                    <a:pt x="1606" y="2656"/>
                  </a:lnTo>
                  <a:lnTo>
                    <a:pt x="1536" y="2639"/>
                  </a:lnTo>
                  <a:lnTo>
                    <a:pt x="1483" y="2683"/>
                  </a:lnTo>
                  <a:lnTo>
                    <a:pt x="1403" y="2683"/>
                  </a:lnTo>
                  <a:lnTo>
                    <a:pt x="1324" y="2692"/>
                  </a:lnTo>
                  <a:lnTo>
                    <a:pt x="1288" y="2727"/>
                  </a:lnTo>
                  <a:lnTo>
                    <a:pt x="1227" y="2727"/>
                  </a:lnTo>
                  <a:lnTo>
                    <a:pt x="1183" y="2692"/>
                  </a:lnTo>
                  <a:lnTo>
                    <a:pt x="1138" y="2674"/>
                  </a:lnTo>
                  <a:lnTo>
                    <a:pt x="1041" y="2683"/>
                  </a:lnTo>
                  <a:lnTo>
                    <a:pt x="980" y="2674"/>
                  </a:lnTo>
                  <a:lnTo>
                    <a:pt x="927" y="2603"/>
                  </a:lnTo>
                  <a:lnTo>
                    <a:pt x="883" y="2559"/>
                  </a:lnTo>
                  <a:lnTo>
                    <a:pt x="821" y="2533"/>
                  </a:lnTo>
                  <a:lnTo>
                    <a:pt x="821" y="2480"/>
                  </a:lnTo>
                  <a:lnTo>
                    <a:pt x="874" y="2445"/>
                  </a:lnTo>
                  <a:lnTo>
                    <a:pt x="883" y="2392"/>
                  </a:lnTo>
                  <a:lnTo>
                    <a:pt x="874" y="2321"/>
                  </a:lnTo>
                  <a:lnTo>
                    <a:pt x="909" y="2268"/>
                  </a:lnTo>
                  <a:lnTo>
                    <a:pt x="980" y="2224"/>
                  </a:lnTo>
                  <a:lnTo>
                    <a:pt x="1015" y="2171"/>
                  </a:lnTo>
                  <a:lnTo>
                    <a:pt x="997" y="2109"/>
                  </a:lnTo>
                  <a:lnTo>
                    <a:pt x="953" y="2092"/>
                  </a:lnTo>
                  <a:lnTo>
                    <a:pt x="900" y="2136"/>
                  </a:lnTo>
                  <a:lnTo>
                    <a:pt x="847" y="2118"/>
                  </a:lnTo>
                  <a:lnTo>
                    <a:pt x="803" y="2153"/>
                  </a:lnTo>
                  <a:lnTo>
                    <a:pt x="715" y="2145"/>
                  </a:lnTo>
                  <a:lnTo>
                    <a:pt x="671" y="2189"/>
                  </a:lnTo>
                  <a:lnTo>
                    <a:pt x="521" y="2127"/>
                  </a:lnTo>
                  <a:lnTo>
                    <a:pt x="459" y="2198"/>
                  </a:lnTo>
                  <a:lnTo>
                    <a:pt x="415" y="2145"/>
                  </a:lnTo>
                  <a:lnTo>
                    <a:pt x="344" y="2118"/>
                  </a:lnTo>
                  <a:lnTo>
                    <a:pt x="282" y="2118"/>
                  </a:lnTo>
                  <a:lnTo>
                    <a:pt x="256" y="2021"/>
                  </a:lnTo>
                  <a:lnTo>
                    <a:pt x="221" y="1968"/>
                  </a:lnTo>
                  <a:lnTo>
                    <a:pt x="177" y="1915"/>
                  </a:lnTo>
                  <a:lnTo>
                    <a:pt x="124" y="1871"/>
                  </a:lnTo>
                  <a:lnTo>
                    <a:pt x="53" y="1871"/>
                  </a:lnTo>
                  <a:lnTo>
                    <a:pt x="0" y="1836"/>
                  </a:lnTo>
                  <a:lnTo>
                    <a:pt x="388" y="1562"/>
                  </a:lnTo>
                  <a:lnTo>
                    <a:pt x="450" y="1527"/>
                  </a:lnTo>
                  <a:lnTo>
                    <a:pt x="538" y="1509"/>
                  </a:lnTo>
                  <a:lnTo>
                    <a:pt x="582" y="1430"/>
                  </a:lnTo>
                  <a:lnTo>
                    <a:pt x="662" y="1412"/>
                  </a:lnTo>
                  <a:lnTo>
                    <a:pt x="671" y="1342"/>
                  </a:lnTo>
                  <a:lnTo>
                    <a:pt x="662" y="1306"/>
                  </a:lnTo>
                  <a:lnTo>
                    <a:pt x="706" y="1271"/>
                  </a:lnTo>
                  <a:lnTo>
                    <a:pt x="653" y="1218"/>
                  </a:lnTo>
                  <a:lnTo>
                    <a:pt x="706" y="1156"/>
                  </a:lnTo>
                  <a:lnTo>
                    <a:pt x="759" y="1112"/>
                  </a:lnTo>
                  <a:lnTo>
                    <a:pt x="830" y="1121"/>
                  </a:lnTo>
                  <a:lnTo>
                    <a:pt x="821" y="1068"/>
                  </a:lnTo>
                  <a:lnTo>
                    <a:pt x="838" y="1024"/>
                  </a:lnTo>
                  <a:lnTo>
                    <a:pt x="785" y="971"/>
                  </a:lnTo>
                  <a:lnTo>
                    <a:pt x="838" y="918"/>
                  </a:lnTo>
                  <a:lnTo>
                    <a:pt x="909" y="909"/>
                  </a:lnTo>
                  <a:lnTo>
                    <a:pt x="962" y="865"/>
                  </a:lnTo>
                  <a:lnTo>
                    <a:pt x="1006" y="918"/>
                  </a:lnTo>
                  <a:lnTo>
                    <a:pt x="1059" y="892"/>
                  </a:lnTo>
                  <a:lnTo>
                    <a:pt x="1041" y="830"/>
                  </a:lnTo>
                  <a:lnTo>
                    <a:pt x="1112" y="848"/>
                  </a:lnTo>
                  <a:lnTo>
                    <a:pt x="1138" y="812"/>
                  </a:lnTo>
                  <a:lnTo>
                    <a:pt x="1147" y="759"/>
                  </a:lnTo>
                  <a:lnTo>
                    <a:pt x="1200" y="759"/>
                  </a:lnTo>
                  <a:lnTo>
                    <a:pt x="1227" y="706"/>
                  </a:lnTo>
                  <a:lnTo>
                    <a:pt x="1288" y="706"/>
                  </a:lnTo>
                  <a:lnTo>
                    <a:pt x="1288" y="671"/>
                  </a:lnTo>
                  <a:lnTo>
                    <a:pt x="1386" y="689"/>
                  </a:lnTo>
                  <a:lnTo>
                    <a:pt x="1456" y="680"/>
                  </a:lnTo>
                  <a:lnTo>
                    <a:pt x="1456" y="627"/>
                  </a:lnTo>
                  <a:lnTo>
                    <a:pt x="1465" y="556"/>
                  </a:lnTo>
                  <a:lnTo>
                    <a:pt x="1500" y="539"/>
                  </a:lnTo>
                  <a:lnTo>
                    <a:pt x="1553" y="583"/>
                  </a:lnTo>
                  <a:lnTo>
                    <a:pt x="1606" y="521"/>
                  </a:lnTo>
                  <a:lnTo>
                    <a:pt x="1677" y="556"/>
                  </a:lnTo>
                  <a:lnTo>
                    <a:pt x="1747" y="556"/>
                  </a:lnTo>
                  <a:lnTo>
                    <a:pt x="1827" y="512"/>
                  </a:lnTo>
                  <a:lnTo>
                    <a:pt x="1871" y="565"/>
                  </a:lnTo>
                  <a:lnTo>
                    <a:pt x="1924" y="539"/>
                  </a:lnTo>
                  <a:lnTo>
                    <a:pt x="1950" y="583"/>
                  </a:lnTo>
                  <a:lnTo>
                    <a:pt x="2012" y="556"/>
                  </a:lnTo>
                  <a:lnTo>
                    <a:pt x="2074" y="583"/>
                  </a:lnTo>
                  <a:lnTo>
                    <a:pt x="2118" y="530"/>
                  </a:lnTo>
                  <a:lnTo>
                    <a:pt x="2189" y="530"/>
                  </a:lnTo>
                  <a:lnTo>
                    <a:pt x="2277" y="530"/>
                  </a:lnTo>
                  <a:lnTo>
                    <a:pt x="2321" y="477"/>
                  </a:lnTo>
                  <a:lnTo>
                    <a:pt x="2383" y="486"/>
                  </a:lnTo>
                  <a:lnTo>
                    <a:pt x="2409" y="424"/>
                  </a:lnTo>
                  <a:lnTo>
                    <a:pt x="2497" y="442"/>
                  </a:lnTo>
                  <a:lnTo>
                    <a:pt x="2559" y="406"/>
                  </a:lnTo>
                  <a:lnTo>
                    <a:pt x="2789" y="406"/>
                  </a:lnTo>
                  <a:lnTo>
                    <a:pt x="2771" y="345"/>
                  </a:lnTo>
                  <a:lnTo>
                    <a:pt x="2859" y="327"/>
                  </a:lnTo>
                  <a:lnTo>
                    <a:pt x="2912" y="292"/>
                  </a:lnTo>
                  <a:lnTo>
                    <a:pt x="2903" y="239"/>
                  </a:lnTo>
                  <a:lnTo>
                    <a:pt x="2992" y="239"/>
                  </a:lnTo>
                  <a:lnTo>
                    <a:pt x="3000" y="195"/>
                  </a:lnTo>
                  <a:lnTo>
                    <a:pt x="3053" y="177"/>
                  </a:lnTo>
                  <a:lnTo>
                    <a:pt x="3124" y="177"/>
                  </a:lnTo>
                  <a:lnTo>
                    <a:pt x="3177" y="150"/>
                  </a:lnTo>
                  <a:lnTo>
                    <a:pt x="3239" y="168"/>
                  </a:lnTo>
                  <a:lnTo>
                    <a:pt x="3301" y="177"/>
                  </a:lnTo>
                  <a:lnTo>
                    <a:pt x="3371" y="168"/>
                  </a:lnTo>
                  <a:lnTo>
                    <a:pt x="3459" y="177"/>
                  </a:lnTo>
                  <a:lnTo>
                    <a:pt x="3512" y="186"/>
                  </a:lnTo>
                  <a:lnTo>
                    <a:pt x="3618" y="106"/>
                  </a:lnTo>
                  <a:lnTo>
                    <a:pt x="3698" y="0"/>
                  </a:lnTo>
                </a:path>
              </a:pathLst>
            </a:custGeom>
            <a:solidFill>
              <a:srgbClr val="FF000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7">
              <a:extLst>
                <a:ext uri="{FF2B5EF4-FFF2-40B4-BE49-F238E27FC236}">
                  <a16:creationId xmlns:a16="http://schemas.microsoft.com/office/drawing/2014/main" id="{C9861284-836D-4C6B-9C64-DB4AE2ACAB3A}"/>
                </a:ext>
              </a:extLst>
            </p:cNvPr>
            <p:cNvSpPr>
              <a:spLocks noChangeArrowheads="1"/>
            </p:cNvSpPr>
            <p:nvPr/>
          </p:nvSpPr>
          <p:spPr bwMode="auto">
            <a:xfrm>
              <a:off x="10617014" y="3729530"/>
              <a:ext cx="976706" cy="917880"/>
            </a:xfrm>
            <a:custGeom>
              <a:avLst/>
              <a:gdLst>
                <a:gd name="T0" fmla="*/ 4007 w 4246"/>
                <a:gd name="T1" fmla="*/ 2285 h 3989"/>
                <a:gd name="T2" fmla="*/ 3998 w 4246"/>
                <a:gd name="T3" fmla="*/ 2100 h 3989"/>
                <a:gd name="T4" fmla="*/ 3936 w 4246"/>
                <a:gd name="T5" fmla="*/ 1862 h 3989"/>
                <a:gd name="T6" fmla="*/ 3874 w 4246"/>
                <a:gd name="T7" fmla="*/ 1667 h 3989"/>
                <a:gd name="T8" fmla="*/ 3874 w 4246"/>
                <a:gd name="T9" fmla="*/ 1447 h 3989"/>
                <a:gd name="T10" fmla="*/ 3927 w 4246"/>
                <a:gd name="T11" fmla="*/ 1279 h 3989"/>
                <a:gd name="T12" fmla="*/ 3883 w 4246"/>
                <a:gd name="T13" fmla="*/ 1129 h 3989"/>
                <a:gd name="T14" fmla="*/ 3839 w 4246"/>
                <a:gd name="T15" fmla="*/ 1014 h 3989"/>
                <a:gd name="T16" fmla="*/ 3998 w 4246"/>
                <a:gd name="T17" fmla="*/ 864 h 3989"/>
                <a:gd name="T18" fmla="*/ 4059 w 4246"/>
                <a:gd name="T19" fmla="*/ 706 h 3989"/>
                <a:gd name="T20" fmla="*/ 4042 w 4246"/>
                <a:gd name="T21" fmla="*/ 529 h 3989"/>
                <a:gd name="T22" fmla="*/ 4174 w 4246"/>
                <a:gd name="T23" fmla="*/ 309 h 3989"/>
                <a:gd name="T24" fmla="*/ 4174 w 4246"/>
                <a:gd name="T25" fmla="*/ 176 h 3989"/>
                <a:gd name="T26" fmla="*/ 4121 w 4246"/>
                <a:gd name="T27" fmla="*/ 35 h 3989"/>
                <a:gd name="T28" fmla="*/ 3918 w 4246"/>
                <a:gd name="T29" fmla="*/ 9 h 3989"/>
                <a:gd name="T30" fmla="*/ 3680 w 4246"/>
                <a:gd name="T31" fmla="*/ 61 h 3989"/>
                <a:gd name="T32" fmla="*/ 3468 w 4246"/>
                <a:gd name="T33" fmla="*/ 61 h 3989"/>
                <a:gd name="T34" fmla="*/ 3265 w 4246"/>
                <a:gd name="T35" fmla="*/ 88 h 3989"/>
                <a:gd name="T36" fmla="*/ 2992 w 4246"/>
                <a:gd name="T37" fmla="*/ 132 h 3989"/>
                <a:gd name="T38" fmla="*/ 2648 w 4246"/>
                <a:gd name="T39" fmla="*/ 123 h 3989"/>
                <a:gd name="T40" fmla="*/ 2321 w 4246"/>
                <a:gd name="T41" fmla="*/ 114 h 3989"/>
                <a:gd name="T42" fmla="*/ 2162 w 4246"/>
                <a:gd name="T43" fmla="*/ 220 h 3989"/>
                <a:gd name="T44" fmla="*/ 1986 w 4246"/>
                <a:gd name="T45" fmla="*/ 176 h 3989"/>
                <a:gd name="T46" fmla="*/ 1844 w 4246"/>
                <a:gd name="T47" fmla="*/ 291 h 3989"/>
                <a:gd name="T48" fmla="*/ 1624 w 4246"/>
                <a:gd name="T49" fmla="*/ 326 h 3989"/>
                <a:gd name="T50" fmla="*/ 1439 w 4246"/>
                <a:gd name="T51" fmla="*/ 344 h 3989"/>
                <a:gd name="T52" fmla="*/ 1297 w 4246"/>
                <a:gd name="T53" fmla="*/ 476 h 3989"/>
                <a:gd name="T54" fmla="*/ 1236 w 4246"/>
                <a:gd name="T55" fmla="*/ 626 h 3989"/>
                <a:gd name="T56" fmla="*/ 1103 w 4246"/>
                <a:gd name="T57" fmla="*/ 767 h 3989"/>
                <a:gd name="T58" fmla="*/ 927 w 4246"/>
                <a:gd name="T59" fmla="*/ 847 h 3989"/>
                <a:gd name="T60" fmla="*/ 618 w 4246"/>
                <a:gd name="T61" fmla="*/ 979 h 3989"/>
                <a:gd name="T62" fmla="*/ 441 w 4246"/>
                <a:gd name="T63" fmla="*/ 1173 h 3989"/>
                <a:gd name="T64" fmla="*/ 230 w 4246"/>
                <a:gd name="T65" fmla="*/ 1323 h 3989"/>
                <a:gd name="T66" fmla="*/ 62 w 4246"/>
                <a:gd name="T67" fmla="*/ 1562 h 3989"/>
                <a:gd name="T68" fmla="*/ 115 w 4246"/>
                <a:gd name="T69" fmla="*/ 3909 h 3989"/>
                <a:gd name="T70" fmla="*/ 327 w 4246"/>
                <a:gd name="T71" fmla="*/ 3909 h 3989"/>
                <a:gd name="T72" fmla="*/ 415 w 4246"/>
                <a:gd name="T73" fmla="*/ 3979 h 3989"/>
                <a:gd name="T74" fmla="*/ 591 w 4246"/>
                <a:gd name="T75" fmla="*/ 3935 h 3989"/>
                <a:gd name="T76" fmla="*/ 715 w 4246"/>
                <a:gd name="T77" fmla="*/ 3865 h 3989"/>
                <a:gd name="T78" fmla="*/ 891 w 4246"/>
                <a:gd name="T79" fmla="*/ 3873 h 3989"/>
                <a:gd name="T80" fmla="*/ 1024 w 4246"/>
                <a:gd name="T81" fmla="*/ 3706 h 3989"/>
                <a:gd name="T82" fmla="*/ 1006 w 4246"/>
                <a:gd name="T83" fmla="*/ 3582 h 3989"/>
                <a:gd name="T84" fmla="*/ 1183 w 4246"/>
                <a:gd name="T85" fmla="*/ 3485 h 3989"/>
                <a:gd name="T86" fmla="*/ 1138 w 4246"/>
                <a:gd name="T87" fmla="*/ 3335 h 3989"/>
                <a:gd name="T88" fmla="*/ 1315 w 4246"/>
                <a:gd name="T89" fmla="*/ 3229 h 3989"/>
                <a:gd name="T90" fmla="*/ 1394 w 4246"/>
                <a:gd name="T91" fmla="*/ 3194 h 3989"/>
                <a:gd name="T92" fmla="*/ 1500 w 4246"/>
                <a:gd name="T93" fmla="*/ 3123 h 3989"/>
                <a:gd name="T94" fmla="*/ 1641 w 4246"/>
                <a:gd name="T95" fmla="*/ 3070 h 3989"/>
                <a:gd name="T96" fmla="*/ 1809 w 4246"/>
                <a:gd name="T97" fmla="*/ 3044 h 3989"/>
                <a:gd name="T98" fmla="*/ 1853 w 4246"/>
                <a:gd name="T99" fmla="*/ 2903 h 3989"/>
                <a:gd name="T100" fmla="*/ 2030 w 4246"/>
                <a:gd name="T101" fmla="*/ 2920 h 3989"/>
                <a:gd name="T102" fmla="*/ 2224 w 4246"/>
                <a:gd name="T103" fmla="*/ 2929 h 3989"/>
                <a:gd name="T104" fmla="*/ 2365 w 4246"/>
                <a:gd name="T105" fmla="*/ 2920 h 3989"/>
                <a:gd name="T106" fmla="*/ 2542 w 4246"/>
                <a:gd name="T107" fmla="*/ 2894 h 3989"/>
                <a:gd name="T108" fmla="*/ 2736 w 4246"/>
                <a:gd name="T109" fmla="*/ 2850 h 3989"/>
                <a:gd name="T110" fmla="*/ 2912 w 4246"/>
                <a:gd name="T111" fmla="*/ 2770 h 3989"/>
                <a:gd name="T112" fmla="*/ 3212 w 4246"/>
                <a:gd name="T113" fmla="*/ 2691 h 3989"/>
                <a:gd name="T114" fmla="*/ 3345 w 4246"/>
                <a:gd name="T115" fmla="*/ 2603 h 3989"/>
                <a:gd name="T116" fmla="*/ 3477 w 4246"/>
                <a:gd name="T117" fmla="*/ 2541 h 3989"/>
                <a:gd name="T118" fmla="*/ 3654 w 4246"/>
                <a:gd name="T119" fmla="*/ 2541 h 3989"/>
                <a:gd name="T120" fmla="*/ 3865 w 4246"/>
                <a:gd name="T121" fmla="*/ 2550 h 3989"/>
                <a:gd name="T122" fmla="*/ 4033 w 4246"/>
                <a:gd name="T123" fmla="*/ 2347 h 3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46" h="3989">
                  <a:moveTo>
                    <a:pt x="4033" y="2347"/>
                  </a:moveTo>
                  <a:lnTo>
                    <a:pt x="4051" y="2303"/>
                  </a:lnTo>
                  <a:lnTo>
                    <a:pt x="4007" y="2285"/>
                  </a:lnTo>
                  <a:lnTo>
                    <a:pt x="4059" y="2197"/>
                  </a:lnTo>
                  <a:lnTo>
                    <a:pt x="4042" y="2144"/>
                  </a:lnTo>
                  <a:lnTo>
                    <a:pt x="3998" y="2100"/>
                  </a:lnTo>
                  <a:lnTo>
                    <a:pt x="4015" y="2012"/>
                  </a:lnTo>
                  <a:lnTo>
                    <a:pt x="3998" y="1941"/>
                  </a:lnTo>
                  <a:lnTo>
                    <a:pt x="3936" y="1862"/>
                  </a:lnTo>
                  <a:lnTo>
                    <a:pt x="3892" y="1809"/>
                  </a:lnTo>
                  <a:lnTo>
                    <a:pt x="3857" y="1729"/>
                  </a:lnTo>
                  <a:lnTo>
                    <a:pt x="3874" y="1667"/>
                  </a:lnTo>
                  <a:lnTo>
                    <a:pt x="3901" y="1606"/>
                  </a:lnTo>
                  <a:lnTo>
                    <a:pt x="3892" y="1509"/>
                  </a:lnTo>
                  <a:lnTo>
                    <a:pt x="3874" y="1447"/>
                  </a:lnTo>
                  <a:lnTo>
                    <a:pt x="3909" y="1394"/>
                  </a:lnTo>
                  <a:lnTo>
                    <a:pt x="3892" y="1323"/>
                  </a:lnTo>
                  <a:lnTo>
                    <a:pt x="3927" y="1279"/>
                  </a:lnTo>
                  <a:lnTo>
                    <a:pt x="3901" y="1235"/>
                  </a:lnTo>
                  <a:lnTo>
                    <a:pt x="3927" y="1182"/>
                  </a:lnTo>
                  <a:lnTo>
                    <a:pt x="3883" y="1129"/>
                  </a:lnTo>
                  <a:lnTo>
                    <a:pt x="3901" y="1094"/>
                  </a:lnTo>
                  <a:lnTo>
                    <a:pt x="3839" y="1067"/>
                  </a:lnTo>
                  <a:lnTo>
                    <a:pt x="3839" y="1014"/>
                  </a:lnTo>
                  <a:lnTo>
                    <a:pt x="3901" y="970"/>
                  </a:lnTo>
                  <a:lnTo>
                    <a:pt x="3945" y="917"/>
                  </a:lnTo>
                  <a:lnTo>
                    <a:pt x="3998" y="864"/>
                  </a:lnTo>
                  <a:lnTo>
                    <a:pt x="4051" y="811"/>
                  </a:lnTo>
                  <a:lnTo>
                    <a:pt x="4086" y="767"/>
                  </a:lnTo>
                  <a:lnTo>
                    <a:pt x="4059" y="706"/>
                  </a:lnTo>
                  <a:lnTo>
                    <a:pt x="4033" y="653"/>
                  </a:lnTo>
                  <a:lnTo>
                    <a:pt x="4068" y="591"/>
                  </a:lnTo>
                  <a:lnTo>
                    <a:pt x="4042" y="529"/>
                  </a:lnTo>
                  <a:lnTo>
                    <a:pt x="4086" y="432"/>
                  </a:lnTo>
                  <a:lnTo>
                    <a:pt x="4130" y="379"/>
                  </a:lnTo>
                  <a:lnTo>
                    <a:pt x="4174" y="309"/>
                  </a:lnTo>
                  <a:lnTo>
                    <a:pt x="4245" y="256"/>
                  </a:lnTo>
                  <a:lnTo>
                    <a:pt x="4236" y="194"/>
                  </a:lnTo>
                  <a:lnTo>
                    <a:pt x="4174" y="176"/>
                  </a:lnTo>
                  <a:lnTo>
                    <a:pt x="4139" y="114"/>
                  </a:lnTo>
                  <a:lnTo>
                    <a:pt x="4174" y="79"/>
                  </a:lnTo>
                  <a:lnTo>
                    <a:pt x="4121" y="35"/>
                  </a:lnTo>
                  <a:lnTo>
                    <a:pt x="4051" y="0"/>
                  </a:lnTo>
                  <a:lnTo>
                    <a:pt x="3971" y="0"/>
                  </a:lnTo>
                  <a:lnTo>
                    <a:pt x="3918" y="9"/>
                  </a:lnTo>
                  <a:lnTo>
                    <a:pt x="3821" y="35"/>
                  </a:lnTo>
                  <a:lnTo>
                    <a:pt x="3759" y="70"/>
                  </a:lnTo>
                  <a:lnTo>
                    <a:pt x="3680" y="61"/>
                  </a:lnTo>
                  <a:lnTo>
                    <a:pt x="3609" y="26"/>
                  </a:lnTo>
                  <a:lnTo>
                    <a:pt x="3539" y="26"/>
                  </a:lnTo>
                  <a:lnTo>
                    <a:pt x="3468" y="61"/>
                  </a:lnTo>
                  <a:lnTo>
                    <a:pt x="3433" y="106"/>
                  </a:lnTo>
                  <a:lnTo>
                    <a:pt x="3345" y="114"/>
                  </a:lnTo>
                  <a:lnTo>
                    <a:pt x="3265" y="88"/>
                  </a:lnTo>
                  <a:lnTo>
                    <a:pt x="3186" y="123"/>
                  </a:lnTo>
                  <a:lnTo>
                    <a:pt x="3133" y="159"/>
                  </a:lnTo>
                  <a:lnTo>
                    <a:pt x="2992" y="132"/>
                  </a:lnTo>
                  <a:lnTo>
                    <a:pt x="2815" y="176"/>
                  </a:lnTo>
                  <a:lnTo>
                    <a:pt x="2753" y="159"/>
                  </a:lnTo>
                  <a:lnTo>
                    <a:pt x="2648" y="123"/>
                  </a:lnTo>
                  <a:lnTo>
                    <a:pt x="2533" y="123"/>
                  </a:lnTo>
                  <a:lnTo>
                    <a:pt x="2427" y="123"/>
                  </a:lnTo>
                  <a:lnTo>
                    <a:pt x="2321" y="114"/>
                  </a:lnTo>
                  <a:lnTo>
                    <a:pt x="2250" y="106"/>
                  </a:lnTo>
                  <a:lnTo>
                    <a:pt x="2215" y="159"/>
                  </a:lnTo>
                  <a:lnTo>
                    <a:pt x="2162" y="220"/>
                  </a:lnTo>
                  <a:lnTo>
                    <a:pt x="2083" y="256"/>
                  </a:lnTo>
                  <a:lnTo>
                    <a:pt x="2030" y="229"/>
                  </a:lnTo>
                  <a:lnTo>
                    <a:pt x="1986" y="176"/>
                  </a:lnTo>
                  <a:lnTo>
                    <a:pt x="1950" y="211"/>
                  </a:lnTo>
                  <a:lnTo>
                    <a:pt x="1880" y="211"/>
                  </a:lnTo>
                  <a:lnTo>
                    <a:pt x="1844" y="291"/>
                  </a:lnTo>
                  <a:lnTo>
                    <a:pt x="1774" y="291"/>
                  </a:lnTo>
                  <a:lnTo>
                    <a:pt x="1739" y="335"/>
                  </a:lnTo>
                  <a:lnTo>
                    <a:pt x="1624" y="326"/>
                  </a:lnTo>
                  <a:lnTo>
                    <a:pt x="1527" y="335"/>
                  </a:lnTo>
                  <a:lnTo>
                    <a:pt x="1447" y="291"/>
                  </a:lnTo>
                  <a:lnTo>
                    <a:pt x="1439" y="344"/>
                  </a:lnTo>
                  <a:lnTo>
                    <a:pt x="1386" y="370"/>
                  </a:lnTo>
                  <a:lnTo>
                    <a:pt x="1359" y="441"/>
                  </a:lnTo>
                  <a:lnTo>
                    <a:pt x="1297" y="476"/>
                  </a:lnTo>
                  <a:lnTo>
                    <a:pt x="1280" y="529"/>
                  </a:lnTo>
                  <a:lnTo>
                    <a:pt x="1236" y="573"/>
                  </a:lnTo>
                  <a:lnTo>
                    <a:pt x="1236" y="626"/>
                  </a:lnTo>
                  <a:lnTo>
                    <a:pt x="1174" y="670"/>
                  </a:lnTo>
                  <a:lnTo>
                    <a:pt x="1165" y="723"/>
                  </a:lnTo>
                  <a:lnTo>
                    <a:pt x="1103" y="767"/>
                  </a:lnTo>
                  <a:lnTo>
                    <a:pt x="1077" y="811"/>
                  </a:lnTo>
                  <a:lnTo>
                    <a:pt x="997" y="820"/>
                  </a:lnTo>
                  <a:lnTo>
                    <a:pt x="927" y="847"/>
                  </a:lnTo>
                  <a:lnTo>
                    <a:pt x="821" y="847"/>
                  </a:lnTo>
                  <a:lnTo>
                    <a:pt x="715" y="917"/>
                  </a:lnTo>
                  <a:lnTo>
                    <a:pt x="618" y="979"/>
                  </a:lnTo>
                  <a:lnTo>
                    <a:pt x="547" y="1023"/>
                  </a:lnTo>
                  <a:lnTo>
                    <a:pt x="468" y="1076"/>
                  </a:lnTo>
                  <a:lnTo>
                    <a:pt x="441" y="1173"/>
                  </a:lnTo>
                  <a:lnTo>
                    <a:pt x="388" y="1217"/>
                  </a:lnTo>
                  <a:lnTo>
                    <a:pt x="300" y="1270"/>
                  </a:lnTo>
                  <a:lnTo>
                    <a:pt x="230" y="1323"/>
                  </a:lnTo>
                  <a:lnTo>
                    <a:pt x="150" y="1367"/>
                  </a:lnTo>
                  <a:lnTo>
                    <a:pt x="106" y="1482"/>
                  </a:lnTo>
                  <a:lnTo>
                    <a:pt x="62" y="1562"/>
                  </a:lnTo>
                  <a:lnTo>
                    <a:pt x="0" y="1614"/>
                  </a:lnTo>
                  <a:lnTo>
                    <a:pt x="71" y="3873"/>
                  </a:lnTo>
                  <a:lnTo>
                    <a:pt x="115" y="3909"/>
                  </a:lnTo>
                  <a:lnTo>
                    <a:pt x="194" y="3891"/>
                  </a:lnTo>
                  <a:lnTo>
                    <a:pt x="238" y="3917"/>
                  </a:lnTo>
                  <a:lnTo>
                    <a:pt x="327" y="3909"/>
                  </a:lnTo>
                  <a:lnTo>
                    <a:pt x="335" y="3953"/>
                  </a:lnTo>
                  <a:lnTo>
                    <a:pt x="415" y="3944"/>
                  </a:lnTo>
                  <a:lnTo>
                    <a:pt x="415" y="3979"/>
                  </a:lnTo>
                  <a:lnTo>
                    <a:pt x="503" y="3953"/>
                  </a:lnTo>
                  <a:lnTo>
                    <a:pt x="530" y="3988"/>
                  </a:lnTo>
                  <a:lnTo>
                    <a:pt x="591" y="3935"/>
                  </a:lnTo>
                  <a:lnTo>
                    <a:pt x="582" y="3882"/>
                  </a:lnTo>
                  <a:lnTo>
                    <a:pt x="627" y="3838"/>
                  </a:lnTo>
                  <a:lnTo>
                    <a:pt x="715" y="3865"/>
                  </a:lnTo>
                  <a:lnTo>
                    <a:pt x="741" y="3926"/>
                  </a:lnTo>
                  <a:lnTo>
                    <a:pt x="803" y="3891"/>
                  </a:lnTo>
                  <a:lnTo>
                    <a:pt x="891" y="3873"/>
                  </a:lnTo>
                  <a:lnTo>
                    <a:pt x="935" y="3794"/>
                  </a:lnTo>
                  <a:lnTo>
                    <a:pt x="1015" y="3776"/>
                  </a:lnTo>
                  <a:lnTo>
                    <a:pt x="1024" y="3706"/>
                  </a:lnTo>
                  <a:lnTo>
                    <a:pt x="1015" y="3670"/>
                  </a:lnTo>
                  <a:lnTo>
                    <a:pt x="1059" y="3635"/>
                  </a:lnTo>
                  <a:lnTo>
                    <a:pt x="1006" y="3582"/>
                  </a:lnTo>
                  <a:lnTo>
                    <a:pt x="1059" y="3520"/>
                  </a:lnTo>
                  <a:lnTo>
                    <a:pt x="1112" y="3476"/>
                  </a:lnTo>
                  <a:lnTo>
                    <a:pt x="1183" y="3485"/>
                  </a:lnTo>
                  <a:lnTo>
                    <a:pt x="1174" y="3432"/>
                  </a:lnTo>
                  <a:lnTo>
                    <a:pt x="1191" y="3388"/>
                  </a:lnTo>
                  <a:lnTo>
                    <a:pt x="1138" y="3335"/>
                  </a:lnTo>
                  <a:lnTo>
                    <a:pt x="1191" y="3282"/>
                  </a:lnTo>
                  <a:lnTo>
                    <a:pt x="1262" y="3273"/>
                  </a:lnTo>
                  <a:lnTo>
                    <a:pt x="1315" y="3229"/>
                  </a:lnTo>
                  <a:lnTo>
                    <a:pt x="1359" y="3282"/>
                  </a:lnTo>
                  <a:lnTo>
                    <a:pt x="1412" y="3256"/>
                  </a:lnTo>
                  <a:lnTo>
                    <a:pt x="1394" y="3194"/>
                  </a:lnTo>
                  <a:lnTo>
                    <a:pt x="1465" y="3212"/>
                  </a:lnTo>
                  <a:lnTo>
                    <a:pt x="1491" y="3176"/>
                  </a:lnTo>
                  <a:lnTo>
                    <a:pt x="1500" y="3123"/>
                  </a:lnTo>
                  <a:lnTo>
                    <a:pt x="1553" y="3123"/>
                  </a:lnTo>
                  <a:lnTo>
                    <a:pt x="1580" y="3070"/>
                  </a:lnTo>
                  <a:lnTo>
                    <a:pt x="1641" y="3070"/>
                  </a:lnTo>
                  <a:lnTo>
                    <a:pt x="1641" y="3035"/>
                  </a:lnTo>
                  <a:lnTo>
                    <a:pt x="1739" y="3053"/>
                  </a:lnTo>
                  <a:lnTo>
                    <a:pt x="1809" y="3044"/>
                  </a:lnTo>
                  <a:lnTo>
                    <a:pt x="1809" y="2991"/>
                  </a:lnTo>
                  <a:lnTo>
                    <a:pt x="1818" y="2920"/>
                  </a:lnTo>
                  <a:lnTo>
                    <a:pt x="1853" y="2903"/>
                  </a:lnTo>
                  <a:lnTo>
                    <a:pt x="1906" y="2947"/>
                  </a:lnTo>
                  <a:lnTo>
                    <a:pt x="1959" y="2885"/>
                  </a:lnTo>
                  <a:lnTo>
                    <a:pt x="2030" y="2920"/>
                  </a:lnTo>
                  <a:lnTo>
                    <a:pt x="2100" y="2920"/>
                  </a:lnTo>
                  <a:lnTo>
                    <a:pt x="2180" y="2876"/>
                  </a:lnTo>
                  <a:lnTo>
                    <a:pt x="2224" y="2929"/>
                  </a:lnTo>
                  <a:lnTo>
                    <a:pt x="2277" y="2903"/>
                  </a:lnTo>
                  <a:lnTo>
                    <a:pt x="2303" y="2947"/>
                  </a:lnTo>
                  <a:lnTo>
                    <a:pt x="2365" y="2920"/>
                  </a:lnTo>
                  <a:lnTo>
                    <a:pt x="2427" y="2947"/>
                  </a:lnTo>
                  <a:lnTo>
                    <a:pt x="2471" y="2894"/>
                  </a:lnTo>
                  <a:lnTo>
                    <a:pt x="2542" y="2894"/>
                  </a:lnTo>
                  <a:lnTo>
                    <a:pt x="2630" y="2894"/>
                  </a:lnTo>
                  <a:lnTo>
                    <a:pt x="2674" y="2841"/>
                  </a:lnTo>
                  <a:lnTo>
                    <a:pt x="2736" y="2850"/>
                  </a:lnTo>
                  <a:lnTo>
                    <a:pt x="2762" y="2788"/>
                  </a:lnTo>
                  <a:lnTo>
                    <a:pt x="2850" y="2806"/>
                  </a:lnTo>
                  <a:lnTo>
                    <a:pt x="2912" y="2770"/>
                  </a:lnTo>
                  <a:lnTo>
                    <a:pt x="3142" y="2770"/>
                  </a:lnTo>
                  <a:lnTo>
                    <a:pt x="3124" y="2709"/>
                  </a:lnTo>
                  <a:lnTo>
                    <a:pt x="3212" y="2691"/>
                  </a:lnTo>
                  <a:lnTo>
                    <a:pt x="3265" y="2656"/>
                  </a:lnTo>
                  <a:lnTo>
                    <a:pt x="3256" y="2603"/>
                  </a:lnTo>
                  <a:lnTo>
                    <a:pt x="3345" y="2603"/>
                  </a:lnTo>
                  <a:lnTo>
                    <a:pt x="3353" y="2559"/>
                  </a:lnTo>
                  <a:lnTo>
                    <a:pt x="3406" y="2541"/>
                  </a:lnTo>
                  <a:lnTo>
                    <a:pt x="3477" y="2541"/>
                  </a:lnTo>
                  <a:lnTo>
                    <a:pt x="3530" y="2514"/>
                  </a:lnTo>
                  <a:lnTo>
                    <a:pt x="3592" y="2532"/>
                  </a:lnTo>
                  <a:lnTo>
                    <a:pt x="3654" y="2541"/>
                  </a:lnTo>
                  <a:lnTo>
                    <a:pt x="3724" y="2532"/>
                  </a:lnTo>
                  <a:lnTo>
                    <a:pt x="3812" y="2541"/>
                  </a:lnTo>
                  <a:lnTo>
                    <a:pt x="3865" y="2550"/>
                  </a:lnTo>
                  <a:lnTo>
                    <a:pt x="3971" y="2470"/>
                  </a:lnTo>
                  <a:lnTo>
                    <a:pt x="4051" y="2364"/>
                  </a:lnTo>
                  <a:lnTo>
                    <a:pt x="4033" y="2347"/>
                  </a:lnTo>
                </a:path>
              </a:pathLst>
            </a:custGeom>
            <a:solidFill>
              <a:srgbClr val="FF000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8">
              <a:extLst>
                <a:ext uri="{FF2B5EF4-FFF2-40B4-BE49-F238E27FC236}">
                  <a16:creationId xmlns:a16="http://schemas.microsoft.com/office/drawing/2014/main" id="{5CC7E7E3-FD48-4EE5-8A25-CE4D51B548B1}"/>
                </a:ext>
              </a:extLst>
            </p:cNvPr>
            <p:cNvSpPr>
              <a:spLocks noChangeArrowheads="1"/>
            </p:cNvSpPr>
            <p:nvPr/>
          </p:nvSpPr>
          <p:spPr bwMode="auto">
            <a:xfrm>
              <a:off x="9846197" y="2218323"/>
              <a:ext cx="667365" cy="517259"/>
            </a:xfrm>
            <a:custGeom>
              <a:avLst/>
              <a:gdLst>
                <a:gd name="T0" fmla="*/ 1085 w 2903"/>
                <a:gd name="T1" fmla="*/ 2188 h 2251"/>
                <a:gd name="T2" fmla="*/ 1085 w 2903"/>
                <a:gd name="T3" fmla="*/ 2091 h 2251"/>
                <a:gd name="T4" fmla="*/ 1164 w 2903"/>
                <a:gd name="T5" fmla="*/ 1994 h 2251"/>
                <a:gd name="T6" fmla="*/ 1234 w 2903"/>
                <a:gd name="T7" fmla="*/ 1844 h 2251"/>
                <a:gd name="T8" fmla="*/ 1287 w 2903"/>
                <a:gd name="T9" fmla="*/ 1712 h 2251"/>
                <a:gd name="T10" fmla="*/ 1340 w 2903"/>
                <a:gd name="T11" fmla="*/ 1597 h 2251"/>
                <a:gd name="T12" fmla="*/ 1516 w 2903"/>
                <a:gd name="T13" fmla="*/ 1465 h 2251"/>
                <a:gd name="T14" fmla="*/ 1675 w 2903"/>
                <a:gd name="T15" fmla="*/ 1394 h 2251"/>
                <a:gd name="T16" fmla="*/ 1834 w 2903"/>
                <a:gd name="T17" fmla="*/ 1138 h 2251"/>
                <a:gd name="T18" fmla="*/ 1922 w 2903"/>
                <a:gd name="T19" fmla="*/ 1006 h 2251"/>
                <a:gd name="T20" fmla="*/ 1993 w 2903"/>
                <a:gd name="T21" fmla="*/ 891 h 2251"/>
                <a:gd name="T22" fmla="*/ 2249 w 2903"/>
                <a:gd name="T23" fmla="*/ 838 h 2251"/>
                <a:gd name="T24" fmla="*/ 2478 w 2903"/>
                <a:gd name="T25" fmla="*/ 759 h 2251"/>
                <a:gd name="T26" fmla="*/ 2664 w 2903"/>
                <a:gd name="T27" fmla="*/ 671 h 2251"/>
                <a:gd name="T28" fmla="*/ 2823 w 2903"/>
                <a:gd name="T29" fmla="*/ 538 h 2251"/>
                <a:gd name="T30" fmla="*/ 2893 w 2903"/>
                <a:gd name="T31" fmla="*/ 406 h 2251"/>
                <a:gd name="T32" fmla="*/ 2796 w 2903"/>
                <a:gd name="T33" fmla="*/ 238 h 2251"/>
                <a:gd name="T34" fmla="*/ 2611 w 2903"/>
                <a:gd name="T35" fmla="*/ 115 h 2251"/>
                <a:gd name="T36" fmla="*/ 2364 w 2903"/>
                <a:gd name="T37" fmla="*/ 18 h 2251"/>
                <a:gd name="T38" fmla="*/ 2187 w 2903"/>
                <a:gd name="T39" fmla="*/ 9 h 2251"/>
                <a:gd name="T40" fmla="*/ 2187 w 2903"/>
                <a:gd name="T41" fmla="*/ 124 h 2251"/>
                <a:gd name="T42" fmla="*/ 2055 w 2903"/>
                <a:gd name="T43" fmla="*/ 168 h 2251"/>
                <a:gd name="T44" fmla="*/ 2046 w 2903"/>
                <a:gd name="T45" fmla="*/ 291 h 2251"/>
                <a:gd name="T46" fmla="*/ 1914 w 2903"/>
                <a:gd name="T47" fmla="*/ 362 h 2251"/>
                <a:gd name="T48" fmla="*/ 1799 w 2903"/>
                <a:gd name="T49" fmla="*/ 282 h 2251"/>
                <a:gd name="T50" fmla="*/ 1728 w 2903"/>
                <a:gd name="T51" fmla="*/ 450 h 2251"/>
                <a:gd name="T52" fmla="*/ 1631 w 2903"/>
                <a:gd name="T53" fmla="*/ 644 h 2251"/>
                <a:gd name="T54" fmla="*/ 1472 w 2903"/>
                <a:gd name="T55" fmla="*/ 724 h 2251"/>
                <a:gd name="T56" fmla="*/ 1340 w 2903"/>
                <a:gd name="T57" fmla="*/ 821 h 2251"/>
                <a:gd name="T58" fmla="*/ 1172 w 2903"/>
                <a:gd name="T59" fmla="*/ 812 h 2251"/>
                <a:gd name="T60" fmla="*/ 1041 w 2903"/>
                <a:gd name="T61" fmla="*/ 856 h 2251"/>
                <a:gd name="T62" fmla="*/ 873 w 2903"/>
                <a:gd name="T63" fmla="*/ 962 h 2251"/>
                <a:gd name="T64" fmla="*/ 732 w 2903"/>
                <a:gd name="T65" fmla="*/ 1068 h 2251"/>
                <a:gd name="T66" fmla="*/ 661 w 2903"/>
                <a:gd name="T67" fmla="*/ 1174 h 2251"/>
                <a:gd name="T68" fmla="*/ 511 w 2903"/>
                <a:gd name="T69" fmla="*/ 1253 h 2251"/>
                <a:gd name="T70" fmla="*/ 353 w 2903"/>
                <a:gd name="T71" fmla="*/ 1324 h 2251"/>
                <a:gd name="T72" fmla="*/ 114 w 2903"/>
                <a:gd name="T73" fmla="*/ 1332 h 2251"/>
                <a:gd name="T74" fmla="*/ 17 w 2903"/>
                <a:gd name="T75" fmla="*/ 1474 h 2251"/>
                <a:gd name="T76" fmla="*/ 0 w 2903"/>
                <a:gd name="T77" fmla="*/ 1668 h 2251"/>
                <a:gd name="T78" fmla="*/ 70 w 2903"/>
                <a:gd name="T79" fmla="*/ 1765 h 2251"/>
                <a:gd name="T80" fmla="*/ 176 w 2903"/>
                <a:gd name="T81" fmla="*/ 1800 h 2251"/>
                <a:gd name="T82" fmla="*/ 414 w 2903"/>
                <a:gd name="T83" fmla="*/ 1765 h 2251"/>
                <a:gd name="T84" fmla="*/ 467 w 2903"/>
                <a:gd name="T85" fmla="*/ 1844 h 2251"/>
                <a:gd name="T86" fmla="*/ 556 w 2903"/>
                <a:gd name="T87" fmla="*/ 1879 h 2251"/>
                <a:gd name="T88" fmla="*/ 661 w 2903"/>
                <a:gd name="T89" fmla="*/ 1959 h 2251"/>
                <a:gd name="T90" fmla="*/ 688 w 2903"/>
                <a:gd name="T91" fmla="*/ 2074 h 2251"/>
                <a:gd name="T92" fmla="*/ 591 w 2903"/>
                <a:gd name="T93" fmla="*/ 2188 h 2251"/>
                <a:gd name="T94" fmla="*/ 661 w 2903"/>
                <a:gd name="T95" fmla="*/ 2250 h 2251"/>
                <a:gd name="T96" fmla="*/ 812 w 2903"/>
                <a:gd name="T97" fmla="*/ 2215 h 2251"/>
                <a:gd name="T98" fmla="*/ 953 w 2903"/>
                <a:gd name="T99" fmla="*/ 2224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03" h="2251">
                  <a:moveTo>
                    <a:pt x="1032" y="2241"/>
                  </a:moveTo>
                  <a:lnTo>
                    <a:pt x="1085" y="2188"/>
                  </a:lnTo>
                  <a:lnTo>
                    <a:pt x="1085" y="2144"/>
                  </a:lnTo>
                  <a:lnTo>
                    <a:pt x="1085" y="2091"/>
                  </a:lnTo>
                  <a:lnTo>
                    <a:pt x="1129" y="2047"/>
                  </a:lnTo>
                  <a:lnTo>
                    <a:pt x="1164" y="1994"/>
                  </a:lnTo>
                  <a:lnTo>
                    <a:pt x="1190" y="1941"/>
                  </a:lnTo>
                  <a:lnTo>
                    <a:pt x="1234" y="1844"/>
                  </a:lnTo>
                  <a:lnTo>
                    <a:pt x="1261" y="1774"/>
                  </a:lnTo>
                  <a:lnTo>
                    <a:pt x="1287" y="1712"/>
                  </a:lnTo>
                  <a:lnTo>
                    <a:pt x="1340" y="1659"/>
                  </a:lnTo>
                  <a:lnTo>
                    <a:pt x="1340" y="1597"/>
                  </a:lnTo>
                  <a:lnTo>
                    <a:pt x="1428" y="1527"/>
                  </a:lnTo>
                  <a:lnTo>
                    <a:pt x="1516" y="1465"/>
                  </a:lnTo>
                  <a:lnTo>
                    <a:pt x="1622" y="1447"/>
                  </a:lnTo>
                  <a:lnTo>
                    <a:pt x="1675" y="1394"/>
                  </a:lnTo>
                  <a:lnTo>
                    <a:pt x="1728" y="1315"/>
                  </a:lnTo>
                  <a:lnTo>
                    <a:pt x="1834" y="1138"/>
                  </a:lnTo>
                  <a:lnTo>
                    <a:pt x="1869" y="1076"/>
                  </a:lnTo>
                  <a:lnTo>
                    <a:pt x="1922" y="1006"/>
                  </a:lnTo>
                  <a:lnTo>
                    <a:pt x="1940" y="953"/>
                  </a:lnTo>
                  <a:lnTo>
                    <a:pt x="1993" y="891"/>
                  </a:lnTo>
                  <a:lnTo>
                    <a:pt x="2090" y="865"/>
                  </a:lnTo>
                  <a:lnTo>
                    <a:pt x="2249" y="838"/>
                  </a:lnTo>
                  <a:lnTo>
                    <a:pt x="2337" y="794"/>
                  </a:lnTo>
                  <a:lnTo>
                    <a:pt x="2478" y="759"/>
                  </a:lnTo>
                  <a:lnTo>
                    <a:pt x="2567" y="732"/>
                  </a:lnTo>
                  <a:lnTo>
                    <a:pt x="2664" y="671"/>
                  </a:lnTo>
                  <a:lnTo>
                    <a:pt x="2708" y="591"/>
                  </a:lnTo>
                  <a:lnTo>
                    <a:pt x="2823" y="538"/>
                  </a:lnTo>
                  <a:lnTo>
                    <a:pt x="2902" y="476"/>
                  </a:lnTo>
                  <a:lnTo>
                    <a:pt x="2893" y="406"/>
                  </a:lnTo>
                  <a:lnTo>
                    <a:pt x="2840" y="309"/>
                  </a:lnTo>
                  <a:lnTo>
                    <a:pt x="2796" y="238"/>
                  </a:lnTo>
                  <a:lnTo>
                    <a:pt x="2717" y="168"/>
                  </a:lnTo>
                  <a:lnTo>
                    <a:pt x="2611" y="115"/>
                  </a:lnTo>
                  <a:lnTo>
                    <a:pt x="2478" y="71"/>
                  </a:lnTo>
                  <a:lnTo>
                    <a:pt x="2364" y="18"/>
                  </a:lnTo>
                  <a:lnTo>
                    <a:pt x="2284" y="0"/>
                  </a:lnTo>
                  <a:lnTo>
                    <a:pt x="2187" y="9"/>
                  </a:lnTo>
                  <a:lnTo>
                    <a:pt x="2134" y="62"/>
                  </a:lnTo>
                  <a:lnTo>
                    <a:pt x="2187" y="124"/>
                  </a:lnTo>
                  <a:lnTo>
                    <a:pt x="2161" y="185"/>
                  </a:lnTo>
                  <a:lnTo>
                    <a:pt x="2055" y="168"/>
                  </a:lnTo>
                  <a:lnTo>
                    <a:pt x="1993" y="212"/>
                  </a:lnTo>
                  <a:lnTo>
                    <a:pt x="2046" y="291"/>
                  </a:lnTo>
                  <a:lnTo>
                    <a:pt x="2020" y="353"/>
                  </a:lnTo>
                  <a:lnTo>
                    <a:pt x="1914" y="362"/>
                  </a:lnTo>
                  <a:lnTo>
                    <a:pt x="1869" y="291"/>
                  </a:lnTo>
                  <a:lnTo>
                    <a:pt x="1799" y="282"/>
                  </a:lnTo>
                  <a:lnTo>
                    <a:pt x="1737" y="309"/>
                  </a:lnTo>
                  <a:lnTo>
                    <a:pt x="1728" y="450"/>
                  </a:lnTo>
                  <a:lnTo>
                    <a:pt x="1667" y="574"/>
                  </a:lnTo>
                  <a:lnTo>
                    <a:pt x="1631" y="644"/>
                  </a:lnTo>
                  <a:lnTo>
                    <a:pt x="1534" y="688"/>
                  </a:lnTo>
                  <a:lnTo>
                    <a:pt x="1472" y="724"/>
                  </a:lnTo>
                  <a:lnTo>
                    <a:pt x="1437" y="776"/>
                  </a:lnTo>
                  <a:lnTo>
                    <a:pt x="1340" y="821"/>
                  </a:lnTo>
                  <a:lnTo>
                    <a:pt x="1243" y="803"/>
                  </a:lnTo>
                  <a:lnTo>
                    <a:pt x="1172" y="812"/>
                  </a:lnTo>
                  <a:lnTo>
                    <a:pt x="1120" y="847"/>
                  </a:lnTo>
                  <a:lnTo>
                    <a:pt x="1041" y="856"/>
                  </a:lnTo>
                  <a:lnTo>
                    <a:pt x="953" y="909"/>
                  </a:lnTo>
                  <a:lnTo>
                    <a:pt x="873" y="962"/>
                  </a:lnTo>
                  <a:lnTo>
                    <a:pt x="820" y="1041"/>
                  </a:lnTo>
                  <a:lnTo>
                    <a:pt x="732" y="1068"/>
                  </a:lnTo>
                  <a:lnTo>
                    <a:pt x="661" y="1112"/>
                  </a:lnTo>
                  <a:lnTo>
                    <a:pt x="661" y="1174"/>
                  </a:lnTo>
                  <a:lnTo>
                    <a:pt x="564" y="1191"/>
                  </a:lnTo>
                  <a:lnTo>
                    <a:pt x="511" y="1253"/>
                  </a:lnTo>
                  <a:lnTo>
                    <a:pt x="441" y="1306"/>
                  </a:lnTo>
                  <a:lnTo>
                    <a:pt x="353" y="1324"/>
                  </a:lnTo>
                  <a:lnTo>
                    <a:pt x="211" y="1324"/>
                  </a:lnTo>
                  <a:lnTo>
                    <a:pt x="114" y="1332"/>
                  </a:lnTo>
                  <a:lnTo>
                    <a:pt x="97" y="1394"/>
                  </a:lnTo>
                  <a:lnTo>
                    <a:pt x="17" y="1474"/>
                  </a:lnTo>
                  <a:lnTo>
                    <a:pt x="8" y="1571"/>
                  </a:lnTo>
                  <a:lnTo>
                    <a:pt x="0" y="1668"/>
                  </a:lnTo>
                  <a:lnTo>
                    <a:pt x="26" y="1729"/>
                  </a:lnTo>
                  <a:lnTo>
                    <a:pt x="70" y="1765"/>
                  </a:lnTo>
                  <a:lnTo>
                    <a:pt x="61" y="1809"/>
                  </a:lnTo>
                  <a:lnTo>
                    <a:pt x="176" y="1800"/>
                  </a:lnTo>
                  <a:lnTo>
                    <a:pt x="300" y="1765"/>
                  </a:lnTo>
                  <a:lnTo>
                    <a:pt x="414" y="1765"/>
                  </a:lnTo>
                  <a:lnTo>
                    <a:pt x="476" y="1774"/>
                  </a:lnTo>
                  <a:lnTo>
                    <a:pt x="467" y="1844"/>
                  </a:lnTo>
                  <a:lnTo>
                    <a:pt x="450" y="1915"/>
                  </a:lnTo>
                  <a:lnTo>
                    <a:pt x="556" y="1879"/>
                  </a:lnTo>
                  <a:lnTo>
                    <a:pt x="600" y="1941"/>
                  </a:lnTo>
                  <a:lnTo>
                    <a:pt x="661" y="1959"/>
                  </a:lnTo>
                  <a:lnTo>
                    <a:pt x="706" y="2012"/>
                  </a:lnTo>
                  <a:lnTo>
                    <a:pt x="688" y="2074"/>
                  </a:lnTo>
                  <a:lnTo>
                    <a:pt x="644" y="2118"/>
                  </a:lnTo>
                  <a:lnTo>
                    <a:pt x="591" y="2188"/>
                  </a:lnTo>
                  <a:lnTo>
                    <a:pt x="653" y="2206"/>
                  </a:lnTo>
                  <a:lnTo>
                    <a:pt x="661" y="2250"/>
                  </a:lnTo>
                  <a:lnTo>
                    <a:pt x="732" y="2215"/>
                  </a:lnTo>
                  <a:lnTo>
                    <a:pt x="812" y="2215"/>
                  </a:lnTo>
                  <a:lnTo>
                    <a:pt x="864" y="2232"/>
                  </a:lnTo>
                  <a:lnTo>
                    <a:pt x="953" y="2224"/>
                  </a:lnTo>
                  <a:lnTo>
                    <a:pt x="1032" y="2241"/>
                  </a:lnTo>
                </a:path>
              </a:pathLst>
            </a:custGeom>
            <a:solidFill>
              <a:srgbClr val="FFC00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9">
              <a:extLst>
                <a:ext uri="{FF2B5EF4-FFF2-40B4-BE49-F238E27FC236}">
                  <a16:creationId xmlns:a16="http://schemas.microsoft.com/office/drawing/2014/main" id="{44F464B2-B92B-4B26-898B-105E880BA7EB}"/>
                </a:ext>
              </a:extLst>
            </p:cNvPr>
            <p:cNvSpPr>
              <a:spLocks noChangeArrowheads="1"/>
            </p:cNvSpPr>
            <p:nvPr/>
          </p:nvSpPr>
          <p:spPr bwMode="auto">
            <a:xfrm>
              <a:off x="9507444" y="2516508"/>
              <a:ext cx="369181" cy="579126"/>
            </a:xfrm>
            <a:custGeom>
              <a:avLst/>
              <a:gdLst>
                <a:gd name="T0" fmla="*/ 1535 w 1607"/>
                <a:gd name="T1" fmla="*/ 556 h 2516"/>
                <a:gd name="T2" fmla="*/ 1553 w 1607"/>
                <a:gd name="T3" fmla="*/ 680 h 2516"/>
                <a:gd name="T4" fmla="*/ 1580 w 1607"/>
                <a:gd name="T5" fmla="*/ 821 h 2516"/>
                <a:gd name="T6" fmla="*/ 1491 w 1607"/>
                <a:gd name="T7" fmla="*/ 909 h 2516"/>
                <a:gd name="T8" fmla="*/ 1341 w 1607"/>
                <a:gd name="T9" fmla="*/ 962 h 2516"/>
                <a:gd name="T10" fmla="*/ 1165 w 1607"/>
                <a:gd name="T11" fmla="*/ 1041 h 2516"/>
                <a:gd name="T12" fmla="*/ 1085 w 1607"/>
                <a:gd name="T13" fmla="*/ 1156 h 2516"/>
                <a:gd name="T14" fmla="*/ 1041 w 1607"/>
                <a:gd name="T15" fmla="*/ 1324 h 2516"/>
                <a:gd name="T16" fmla="*/ 1138 w 1607"/>
                <a:gd name="T17" fmla="*/ 1482 h 2516"/>
                <a:gd name="T18" fmla="*/ 1324 w 1607"/>
                <a:gd name="T19" fmla="*/ 1632 h 2516"/>
                <a:gd name="T20" fmla="*/ 1403 w 1607"/>
                <a:gd name="T21" fmla="*/ 1791 h 2516"/>
                <a:gd name="T22" fmla="*/ 1306 w 1607"/>
                <a:gd name="T23" fmla="*/ 1844 h 2516"/>
                <a:gd name="T24" fmla="*/ 1103 w 1607"/>
                <a:gd name="T25" fmla="*/ 1844 h 2516"/>
                <a:gd name="T26" fmla="*/ 1041 w 1607"/>
                <a:gd name="T27" fmla="*/ 1932 h 2516"/>
                <a:gd name="T28" fmla="*/ 1041 w 1607"/>
                <a:gd name="T29" fmla="*/ 1994 h 2516"/>
                <a:gd name="T30" fmla="*/ 1174 w 1607"/>
                <a:gd name="T31" fmla="*/ 2083 h 2516"/>
                <a:gd name="T32" fmla="*/ 1209 w 1607"/>
                <a:gd name="T33" fmla="*/ 2215 h 2516"/>
                <a:gd name="T34" fmla="*/ 1262 w 1607"/>
                <a:gd name="T35" fmla="*/ 2277 h 2516"/>
                <a:gd name="T36" fmla="*/ 1315 w 1607"/>
                <a:gd name="T37" fmla="*/ 2330 h 2516"/>
                <a:gd name="T38" fmla="*/ 1394 w 1607"/>
                <a:gd name="T39" fmla="*/ 2391 h 2516"/>
                <a:gd name="T40" fmla="*/ 1341 w 1607"/>
                <a:gd name="T41" fmla="*/ 2515 h 2516"/>
                <a:gd name="T42" fmla="*/ 1174 w 1607"/>
                <a:gd name="T43" fmla="*/ 2497 h 2516"/>
                <a:gd name="T44" fmla="*/ 1068 w 1607"/>
                <a:gd name="T45" fmla="*/ 2506 h 2516"/>
                <a:gd name="T46" fmla="*/ 971 w 1607"/>
                <a:gd name="T47" fmla="*/ 2427 h 2516"/>
                <a:gd name="T48" fmla="*/ 821 w 1607"/>
                <a:gd name="T49" fmla="*/ 2347 h 2516"/>
                <a:gd name="T50" fmla="*/ 732 w 1607"/>
                <a:gd name="T51" fmla="*/ 2250 h 2516"/>
                <a:gd name="T52" fmla="*/ 635 w 1607"/>
                <a:gd name="T53" fmla="*/ 2180 h 2516"/>
                <a:gd name="T54" fmla="*/ 485 w 1607"/>
                <a:gd name="T55" fmla="*/ 2206 h 2516"/>
                <a:gd name="T56" fmla="*/ 362 w 1607"/>
                <a:gd name="T57" fmla="*/ 2083 h 2516"/>
                <a:gd name="T58" fmla="*/ 212 w 1607"/>
                <a:gd name="T59" fmla="*/ 2056 h 2516"/>
                <a:gd name="T60" fmla="*/ 221 w 1607"/>
                <a:gd name="T61" fmla="*/ 1915 h 2516"/>
                <a:gd name="T62" fmla="*/ 194 w 1607"/>
                <a:gd name="T63" fmla="*/ 1818 h 2516"/>
                <a:gd name="T64" fmla="*/ 238 w 1607"/>
                <a:gd name="T65" fmla="*/ 1685 h 2516"/>
                <a:gd name="T66" fmla="*/ 141 w 1607"/>
                <a:gd name="T67" fmla="*/ 1632 h 2516"/>
                <a:gd name="T68" fmla="*/ 115 w 1607"/>
                <a:gd name="T69" fmla="*/ 1518 h 2516"/>
                <a:gd name="T70" fmla="*/ 185 w 1607"/>
                <a:gd name="T71" fmla="*/ 1438 h 2516"/>
                <a:gd name="T72" fmla="*/ 70 w 1607"/>
                <a:gd name="T73" fmla="*/ 1332 h 2516"/>
                <a:gd name="T74" fmla="*/ 53 w 1607"/>
                <a:gd name="T75" fmla="*/ 1244 h 2516"/>
                <a:gd name="T76" fmla="*/ 79 w 1607"/>
                <a:gd name="T77" fmla="*/ 1130 h 2516"/>
                <a:gd name="T78" fmla="*/ 123 w 1607"/>
                <a:gd name="T79" fmla="*/ 1024 h 2516"/>
                <a:gd name="T80" fmla="*/ 159 w 1607"/>
                <a:gd name="T81" fmla="*/ 900 h 2516"/>
                <a:gd name="T82" fmla="*/ 229 w 1607"/>
                <a:gd name="T83" fmla="*/ 785 h 2516"/>
                <a:gd name="T84" fmla="*/ 212 w 1607"/>
                <a:gd name="T85" fmla="*/ 662 h 2516"/>
                <a:gd name="T86" fmla="*/ 221 w 1607"/>
                <a:gd name="T87" fmla="*/ 538 h 2516"/>
                <a:gd name="T88" fmla="*/ 273 w 1607"/>
                <a:gd name="T89" fmla="*/ 397 h 2516"/>
                <a:gd name="T90" fmla="*/ 423 w 1607"/>
                <a:gd name="T91" fmla="*/ 371 h 2516"/>
                <a:gd name="T92" fmla="*/ 626 w 1607"/>
                <a:gd name="T93" fmla="*/ 397 h 2516"/>
                <a:gd name="T94" fmla="*/ 856 w 1607"/>
                <a:gd name="T95" fmla="*/ 344 h 2516"/>
                <a:gd name="T96" fmla="*/ 838 w 1607"/>
                <a:gd name="T97" fmla="*/ 141 h 2516"/>
                <a:gd name="T98" fmla="*/ 909 w 1607"/>
                <a:gd name="T99" fmla="*/ 62 h 2516"/>
                <a:gd name="T100" fmla="*/ 997 w 1607"/>
                <a:gd name="T101" fmla="*/ 0 h 2516"/>
                <a:gd name="T102" fmla="*/ 1129 w 1607"/>
                <a:gd name="T103" fmla="*/ 27 h 2516"/>
                <a:gd name="T104" fmla="*/ 1332 w 1607"/>
                <a:gd name="T105" fmla="*/ 62 h 2516"/>
                <a:gd name="T106" fmla="*/ 1518 w 1607"/>
                <a:gd name="T107" fmla="*/ 53 h 2516"/>
                <a:gd name="T108" fmla="*/ 1571 w 1607"/>
                <a:gd name="T109" fmla="*/ 97 h 2516"/>
                <a:gd name="T110" fmla="*/ 1482 w 1607"/>
                <a:gd name="T111" fmla="*/ 274 h 2516"/>
                <a:gd name="T112" fmla="*/ 1500 w 1607"/>
                <a:gd name="T113" fmla="*/ 432 h 2516"/>
                <a:gd name="T114" fmla="*/ 1535 w 1607"/>
                <a:gd name="T115" fmla="*/ 512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7" h="2516">
                  <a:moveTo>
                    <a:pt x="1491" y="556"/>
                  </a:moveTo>
                  <a:lnTo>
                    <a:pt x="1535" y="556"/>
                  </a:lnTo>
                  <a:lnTo>
                    <a:pt x="1606" y="600"/>
                  </a:lnTo>
                  <a:lnTo>
                    <a:pt x="1553" y="680"/>
                  </a:lnTo>
                  <a:lnTo>
                    <a:pt x="1571" y="741"/>
                  </a:lnTo>
                  <a:lnTo>
                    <a:pt x="1580" y="821"/>
                  </a:lnTo>
                  <a:lnTo>
                    <a:pt x="1509" y="847"/>
                  </a:lnTo>
                  <a:lnTo>
                    <a:pt x="1491" y="909"/>
                  </a:lnTo>
                  <a:lnTo>
                    <a:pt x="1421" y="927"/>
                  </a:lnTo>
                  <a:lnTo>
                    <a:pt x="1341" y="962"/>
                  </a:lnTo>
                  <a:lnTo>
                    <a:pt x="1244" y="971"/>
                  </a:lnTo>
                  <a:lnTo>
                    <a:pt x="1165" y="1041"/>
                  </a:lnTo>
                  <a:lnTo>
                    <a:pt x="1138" y="1112"/>
                  </a:lnTo>
                  <a:lnTo>
                    <a:pt x="1085" y="1156"/>
                  </a:lnTo>
                  <a:lnTo>
                    <a:pt x="1041" y="1218"/>
                  </a:lnTo>
                  <a:lnTo>
                    <a:pt x="1041" y="1324"/>
                  </a:lnTo>
                  <a:lnTo>
                    <a:pt x="1059" y="1403"/>
                  </a:lnTo>
                  <a:lnTo>
                    <a:pt x="1138" y="1482"/>
                  </a:lnTo>
                  <a:lnTo>
                    <a:pt x="1235" y="1553"/>
                  </a:lnTo>
                  <a:lnTo>
                    <a:pt x="1324" y="1632"/>
                  </a:lnTo>
                  <a:lnTo>
                    <a:pt x="1377" y="1721"/>
                  </a:lnTo>
                  <a:lnTo>
                    <a:pt x="1403" y="1791"/>
                  </a:lnTo>
                  <a:lnTo>
                    <a:pt x="1403" y="1853"/>
                  </a:lnTo>
                  <a:lnTo>
                    <a:pt x="1306" y="1844"/>
                  </a:lnTo>
                  <a:lnTo>
                    <a:pt x="1235" y="1853"/>
                  </a:lnTo>
                  <a:lnTo>
                    <a:pt x="1103" y="1844"/>
                  </a:lnTo>
                  <a:lnTo>
                    <a:pt x="1050" y="1862"/>
                  </a:lnTo>
                  <a:lnTo>
                    <a:pt x="1041" y="1932"/>
                  </a:lnTo>
                  <a:lnTo>
                    <a:pt x="971" y="1959"/>
                  </a:lnTo>
                  <a:lnTo>
                    <a:pt x="1041" y="1994"/>
                  </a:lnTo>
                  <a:lnTo>
                    <a:pt x="1121" y="2021"/>
                  </a:lnTo>
                  <a:lnTo>
                    <a:pt x="1174" y="2083"/>
                  </a:lnTo>
                  <a:lnTo>
                    <a:pt x="1218" y="2153"/>
                  </a:lnTo>
                  <a:lnTo>
                    <a:pt x="1209" y="2215"/>
                  </a:lnTo>
                  <a:lnTo>
                    <a:pt x="1200" y="2277"/>
                  </a:lnTo>
                  <a:lnTo>
                    <a:pt x="1262" y="2277"/>
                  </a:lnTo>
                  <a:lnTo>
                    <a:pt x="1306" y="2277"/>
                  </a:lnTo>
                  <a:lnTo>
                    <a:pt x="1315" y="2330"/>
                  </a:lnTo>
                  <a:lnTo>
                    <a:pt x="1341" y="2391"/>
                  </a:lnTo>
                  <a:lnTo>
                    <a:pt x="1394" y="2391"/>
                  </a:lnTo>
                  <a:lnTo>
                    <a:pt x="1377" y="2453"/>
                  </a:lnTo>
                  <a:lnTo>
                    <a:pt x="1341" y="2515"/>
                  </a:lnTo>
                  <a:lnTo>
                    <a:pt x="1253" y="2506"/>
                  </a:lnTo>
                  <a:lnTo>
                    <a:pt x="1174" y="2497"/>
                  </a:lnTo>
                  <a:lnTo>
                    <a:pt x="1129" y="2462"/>
                  </a:lnTo>
                  <a:lnTo>
                    <a:pt x="1068" y="2506"/>
                  </a:lnTo>
                  <a:lnTo>
                    <a:pt x="1006" y="2497"/>
                  </a:lnTo>
                  <a:lnTo>
                    <a:pt x="971" y="2427"/>
                  </a:lnTo>
                  <a:lnTo>
                    <a:pt x="900" y="2409"/>
                  </a:lnTo>
                  <a:lnTo>
                    <a:pt x="821" y="2347"/>
                  </a:lnTo>
                  <a:lnTo>
                    <a:pt x="794" y="2277"/>
                  </a:lnTo>
                  <a:lnTo>
                    <a:pt x="732" y="2250"/>
                  </a:lnTo>
                  <a:lnTo>
                    <a:pt x="671" y="2277"/>
                  </a:lnTo>
                  <a:lnTo>
                    <a:pt x="635" y="2180"/>
                  </a:lnTo>
                  <a:lnTo>
                    <a:pt x="582" y="2241"/>
                  </a:lnTo>
                  <a:lnTo>
                    <a:pt x="485" y="2206"/>
                  </a:lnTo>
                  <a:lnTo>
                    <a:pt x="432" y="2144"/>
                  </a:lnTo>
                  <a:lnTo>
                    <a:pt x="362" y="2083"/>
                  </a:lnTo>
                  <a:lnTo>
                    <a:pt x="291" y="2038"/>
                  </a:lnTo>
                  <a:lnTo>
                    <a:pt x="212" y="2056"/>
                  </a:lnTo>
                  <a:lnTo>
                    <a:pt x="203" y="1985"/>
                  </a:lnTo>
                  <a:lnTo>
                    <a:pt x="221" y="1915"/>
                  </a:lnTo>
                  <a:lnTo>
                    <a:pt x="229" y="1871"/>
                  </a:lnTo>
                  <a:lnTo>
                    <a:pt x="194" y="1818"/>
                  </a:lnTo>
                  <a:lnTo>
                    <a:pt x="159" y="1738"/>
                  </a:lnTo>
                  <a:lnTo>
                    <a:pt x="238" y="1685"/>
                  </a:lnTo>
                  <a:lnTo>
                    <a:pt x="194" y="1668"/>
                  </a:lnTo>
                  <a:lnTo>
                    <a:pt x="141" y="1632"/>
                  </a:lnTo>
                  <a:lnTo>
                    <a:pt x="123" y="1597"/>
                  </a:lnTo>
                  <a:lnTo>
                    <a:pt x="115" y="1518"/>
                  </a:lnTo>
                  <a:lnTo>
                    <a:pt x="176" y="1482"/>
                  </a:lnTo>
                  <a:lnTo>
                    <a:pt x="185" y="1438"/>
                  </a:lnTo>
                  <a:lnTo>
                    <a:pt x="123" y="1359"/>
                  </a:lnTo>
                  <a:lnTo>
                    <a:pt x="70" y="1332"/>
                  </a:lnTo>
                  <a:lnTo>
                    <a:pt x="0" y="1297"/>
                  </a:lnTo>
                  <a:lnTo>
                    <a:pt x="53" y="1244"/>
                  </a:lnTo>
                  <a:lnTo>
                    <a:pt x="35" y="1165"/>
                  </a:lnTo>
                  <a:lnTo>
                    <a:pt x="79" y="1130"/>
                  </a:lnTo>
                  <a:lnTo>
                    <a:pt x="106" y="1068"/>
                  </a:lnTo>
                  <a:lnTo>
                    <a:pt x="123" y="1024"/>
                  </a:lnTo>
                  <a:lnTo>
                    <a:pt x="150" y="953"/>
                  </a:lnTo>
                  <a:lnTo>
                    <a:pt x="159" y="900"/>
                  </a:lnTo>
                  <a:lnTo>
                    <a:pt x="203" y="838"/>
                  </a:lnTo>
                  <a:lnTo>
                    <a:pt x="229" y="785"/>
                  </a:lnTo>
                  <a:lnTo>
                    <a:pt x="229" y="715"/>
                  </a:lnTo>
                  <a:lnTo>
                    <a:pt x="212" y="662"/>
                  </a:lnTo>
                  <a:lnTo>
                    <a:pt x="247" y="600"/>
                  </a:lnTo>
                  <a:lnTo>
                    <a:pt x="221" y="538"/>
                  </a:lnTo>
                  <a:lnTo>
                    <a:pt x="221" y="432"/>
                  </a:lnTo>
                  <a:lnTo>
                    <a:pt x="273" y="397"/>
                  </a:lnTo>
                  <a:lnTo>
                    <a:pt x="318" y="344"/>
                  </a:lnTo>
                  <a:lnTo>
                    <a:pt x="423" y="371"/>
                  </a:lnTo>
                  <a:lnTo>
                    <a:pt x="512" y="380"/>
                  </a:lnTo>
                  <a:lnTo>
                    <a:pt x="626" y="397"/>
                  </a:lnTo>
                  <a:lnTo>
                    <a:pt x="768" y="380"/>
                  </a:lnTo>
                  <a:lnTo>
                    <a:pt x="856" y="344"/>
                  </a:lnTo>
                  <a:lnTo>
                    <a:pt x="838" y="230"/>
                  </a:lnTo>
                  <a:lnTo>
                    <a:pt x="838" y="141"/>
                  </a:lnTo>
                  <a:lnTo>
                    <a:pt x="865" y="80"/>
                  </a:lnTo>
                  <a:lnTo>
                    <a:pt x="909" y="62"/>
                  </a:lnTo>
                  <a:lnTo>
                    <a:pt x="926" y="0"/>
                  </a:lnTo>
                  <a:lnTo>
                    <a:pt x="997" y="0"/>
                  </a:lnTo>
                  <a:lnTo>
                    <a:pt x="1059" y="9"/>
                  </a:lnTo>
                  <a:lnTo>
                    <a:pt x="1129" y="27"/>
                  </a:lnTo>
                  <a:lnTo>
                    <a:pt x="1244" y="53"/>
                  </a:lnTo>
                  <a:lnTo>
                    <a:pt x="1332" y="62"/>
                  </a:lnTo>
                  <a:lnTo>
                    <a:pt x="1412" y="71"/>
                  </a:lnTo>
                  <a:lnTo>
                    <a:pt x="1518" y="53"/>
                  </a:lnTo>
                  <a:lnTo>
                    <a:pt x="1588" y="35"/>
                  </a:lnTo>
                  <a:lnTo>
                    <a:pt x="1571" y="97"/>
                  </a:lnTo>
                  <a:lnTo>
                    <a:pt x="1491" y="177"/>
                  </a:lnTo>
                  <a:lnTo>
                    <a:pt x="1482" y="274"/>
                  </a:lnTo>
                  <a:lnTo>
                    <a:pt x="1474" y="371"/>
                  </a:lnTo>
                  <a:lnTo>
                    <a:pt x="1500" y="432"/>
                  </a:lnTo>
                  <a:lnTo>
                    <a:pt x="1544" y="468"/>
                  </a:lnTo>
                  <a:lnTo>
                    <a:pt x="1535" y="512"/>
                  </a:lnTo>
                  <a:lnTo>
                    <a:pt x="1491" y="556"/>
                  </a:lnTo>
                </a:path>
              </a:pathLst>
            </a:custGeom>
            <a:solidFill>
              <a:srgbClr val="FFC00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Freeform 10">
              <a:extLst>
                <a:ext uri="{FF2B5EF4-FFF2-40B4-BE49-F238E27FC236}">
                  <a16:creationId xmlns:a16="http://schemas.microsoft.com/office/drawing/2014/main" id="{D90FCDFC-056E-47AA-B2D3-DCE7D6757B49}"/>
                </a:ext>
              </a:extLst>
            </p:cNvPr>
            <p:cNvSpPr>
              <a:spLocks noChangeArrowheads="1"/>
            </p:cNvSpPr>
            <p:nvPr/>
          </p:nvSpPr>
          <p:spPr bwMode="auto">
            <a:xfrm>
              <a:off x="9730575" y="2624016"/>
              <a:ext cx="352953" cy="795158"/>
            </a:xfrm>
            <a:custGeom>
              <a:avLst/>
              <a:gdLst>
                <a:gd name="T0" fmla="*/ 423 w 1536"/>
                <a:gd name="T1" fmla="*/ 1923 h 3459"/>
                <a:gd name="T2" fmla="*/ 335 w 1536"/>
                <a:gd name="T3" fmla="*/ 1809 h 3459"/>
                <a:gd name="T4" fmla="*/ 238 w 1536"/>
                <a:gd name="T5" fmla="*/ 1747 h 3459"/>
                <a:gd name="T6" fmla="*/ 150 w 1536"/>
                <a:gd name="T7" fmla="*/ 1553 h 3459"/>
                <a:gd name="T8" fmla="*/ 70 w 1536"/>
                <a:gd name="T9" fmla="*/ 1464 h 3459"/>
                <a:gd name="T10" fmla="*/ 264 w 1536"/>
                <a:gd name="T11" fmla="*/ 1385 h 3459"/>
                <a:gd name="T12" fmla="*/ 432 w 1536"/>
                <a:gd name="T13" fmla="*/ 1323 h 3459"/>
                <a:gd name="T14" fmla="*/ 264 w 1536"/>
                <a:gd name="T15" fmla="*/ 1085 h 3459"/>
                <a:gd name="T16" fmla="*/ 70 w 1536"/>
                <a:gd name="T17" fmla="*/ 856 h 3459"/>
                <a:gd name="T18" fmla="*/ 167 w 1536"/>
                <a:gd name="T19" fmla="*/ 644 h 3459"/>
                <a:gd name="T20" fmla="*/ 370 w 1536"/>
                <a:gd name="T21" fmla="*/ 494 h 3459"/>
                <a:gd name="T22" fmla="*/ 538 w 1536"/>
                <a:gd name="T23" fmla="*/ 379 h 3459"/>
                <a:gd name="T24" fmla="*/ 582 w 1536"/>
                <a:gd name="T25" fmla="*/ 212 h 3459"/>
                <a:gd name="T26" fmla="*/ 520 w 1536"/>
                <a:gd name="T27" fmla="*/ 88 h 3459"/>
                <a:gd name="T28" fmla="*/ 803 w 1536"/>
                <a:gd name="T29" fmla="*/ 0 h 3459"/>
                <a:gd name="T30" fmla="*/ 970 w 1536"/>
                <a:gd name="T31" fmla="*/ 79 h 3459"/>
                <a:gd name="T32" fmla="*/ 1103 w 1536"/>
                <a:gd name="T33" fmla="*/ 176 h 3459"/>
                <a:gd name="T34" fmla="*/ 1191 w 1536"/>
                <a:gd name="T35" fmla="*/ 309 h 3459"/>
                <a:gd name="T36" fmla="*/ 1156 w 1536"/>
                <a:gd name="T37" fmla="*/ 441 h 3459"/>
                <a:gd name="T38" fmla="*/ 1315 w 1536"/>
                <a:gd name="T39" fmla="*/ 450 h 3459"/>
                <a:gd name="T40" fmla="*/ 1535 w 1536"/>
                <a:gd name="T41" fmla="*/ 476 h 3459"/>
                <a:gd name="T42" fmla="*/ 1420 w 1536"/>
                <a:gd name="T43" fmla="*/ 653 h 3459"/>
                <a:gd name="T44" fmla="*/ 1376 w 1536"/>
                <a:gd name="T45" fmla="*/ 935 h 3459"/>
                <a:gd name="T46" fmla="*/ 1385 w 1536"/>
                <a:gd name="T47" fmla="*/ 1138 h 3459"/>
                <a:gd name="T48" fmla="*/ 1253 w 1536"/>
                <a:gd name="T49" fmla="*/ 1376 h 3459"/>
                <a:gd name="T50" fmla="*/ 1059 w 1536"/>
                <a:gd name="T51" fmla="*/ 1606 h 3459"/>
                <a:gd name="T52" fmla="*/ 979 w 1536"/>
                <a:gd name="T53" fmla="*/ 1809 h 3459"/>
                <a:gd name="T54" fmla="*/ 891 w 1536"/>
                <a:gd name="T55" fmla="*/ 1888 h 3459"/>
                <a:gd name="T56" fmla="*/ 882 w 1536"/>
                <a:gd name="T57" fmla="*/ 2109 h 3459"/>
                <a:gd name="T58" fmla="*/ 856 w 1536"/>
                <a:gd name="T59" fmla="*/ 2267 h 3459"/>
                <a:gd name="T60" fmla="*/ 785 w 1536"/>
                <a:gd name="T61" fmla="*/ 2409 h 3459"/>
                <a:gd name="T62" fmla="*/ 820 w 1536"/>
                <a:gd name="T63" fmla="*/ 2567 h 3459"/>
                <a:gd name="T64" fmla="*/ 900 w 1536"/>
                <a:gd name="T65" fmla="*/ 2726 h 3459"/>
                <a:gd name="T66" fmla="*/ 1014 w 1536"/>
                <a:gd name="T67" fmla="*/ 2629 h 3459"/>
                <a:gd name="T68" fmla="*/ 944 w 1536"/>
                <a:gd name="T69" fmla="*/ 2903 h 3459"/>
                <a:gd name="T70" fmla="*/ 1067 w 1536"/>
                <a:gd name="T71" fmla="*/ 3106 h 3459"/>
                <a:gd name="T72" fmla="*/ 1023 w 1536"/>
                <a:gd name="T73" fmla="*/ 3272 h 3459"/>
                <a:gd name="T74" fmla="*/ 900 w 1536"/>
                <a:gd name="T75" fmla="*/ 3431 h 3459"/>
                <a:gd name="T76" fmla="*/ 714 w 1536"/>
                <a:gd name="T77" fmla="*/ 3387 h 3459"/>
                <a:gd name="T78" fmla="*/ 529 w 1536"/>
                <a:gd name="T79" fmla="*/ 3334 h 3459"/>
                <a:gd name="T80" fmla="*/ 617 w 1536"/>
                <a:gd name="T81" fmla="*/ 3167 h 3459"/>
                <a:gd name="T82" fmla="*/ 503 w 1536"/>
                <a:gd name="T83" fmla="*/ 2938 h 3459"/>
                <a:gd name="T84" fmla="*/ 503 w 1536"/>
                <a:gd name="T85" fmla="*/ 2576 h 3459"/>
                <a:gd name="T86" fmla="*/ 450 w 1536"/>
                <a:gd name="T87" fmla="*/ 2338 h 3459"/>
                <a:gd name="T88" fmla="*/ 344 w 1536"/>
                <a:gd name="T89" fmla="*/ 2126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36" h="3459">
                  <a:moveTo>
                    <a:pt x="370" y="2047"/>
                  </a:moveTo>
                  <a:lnTo>
                    <a:pt x="406" y="1985"/>
                  </a:lnTo>
                  <a:lnTo>
                    <a:pt x="423" y="1923"/>
                  </a:lnTo>
                  <a:lnTo>
                    <a:pt x="370" y="1923"/>
                  </a:lnTo>
                  <a:lnTo>
                    <a:pt x="344" y="1862"/>
                  </a:lnTo>
                  <a:lnTo>
                    <a:pt x="335" y="1809"/>
                  </a:lnTo>
                  <a:lnTo>
                    <a:pt x="291" y="1809"/>
                  </a:lnTo>
                  <a:lnTo>
                    <a:pt x="229" y="1809"/>
                  </a:lnTo>
                  <a:lnTo>
                    <a:pt x="238" y="1747"/>
                  </a:lnTo>
                  <a:lnTo>
                    <a:pt x="247" y="1685"/>
                  </a:lnTo>
                  <a:lnTo>
                    <a:pt x="203" y="1615"/>
                  </a:lnTo>
                  <a:lnTo>
                    <a:pt x="150" y="1553"/>
                  </a:lnTo>
                  <a:lnTo>
                    <a:pt x="70" y="1526"/>
                  </a:lnTo>
                  <a:lnTo>
                    <a:pt x="0" y="1491"/>
                  </a:lnTo>
                  <a:lnTo>
                    <a:pt x="70" y="1464"/>
                  </a:lnTo>
                  <a:lnTo>
                    <a:pt x="79" y="1394"/>
                  </a:lnTo>
                  <a:lnTo>
                    <a:pt x="132" y="1376"/>
                  </a:lnTo>
                  <a:lnTo>
                    <a:pt x="264" y="1385"/>
                  </a:lnTo>
                  <a:lnTo>
                    <a:pt x="335" y="1376"/>
                  </a:lnTo>
                  <a:lnTo>
                    <a:pt x="432" y="1385"/>
                  </a:lnTo>
                  <a:lnTo>
                    <a:pt x="432" y="1323"/>
                  </a:lnTo>
                  <a:lnTo>
                    <a:pt x="406" y="1253"/>
                  </a:lnTo>
                  <a:lnTo>
                    <a:pt x="353" y="1164"/>
                  </a:lnTo>
                  <a:lnTo>
                    <a:pt x="264" y="1085"/>
                  </a:lnTo>
                  <a:lnTo>
                    <a:pt x="167" y="1014"/>
                  </a:lnTo>
                  <a:lnTo>
                    <a:pt x="88" y="935"/>
                  </a:lnTo>
                  <a:lnTo>
                    <a:pt x="70" y="856"/>
                  </a:lnTo>
                  <a:lnTo>
                    <a:pt x="70" y="750"/>
                  </a:lnTo>
                  <a:lnTo>
                    <a:pt x="114" y="688"/>
                  </a:lnTo>
                  <a:lnTo>
                    <a:pt x="167" y="644"/>
                  </a:lnTo>
                  <a:lnTo>
                    <a:pt x="194" y="573"/>
                  </a:lnTo>
                  <a:lnTo>
                    <a:pt x="273" y="503"/>
                  </a:lnTo>
                  <a:lnTo>
                    <a:pt x="370" y="494"/>
                  </a:lnTo>
                  <a:lnTo>
                    <a:pt x="450" y="459"/>
                  </a:lnTo>
                  <a:lnTo>
                    <a:pt x="520" y="441"/>
                  </a:lnTo>
                  <a:lnTo>
                    <a:pt x="538" y="379"/>
                  </a:lnTo>
                  <a:lnTo>
                    <a:pt x="609" y="353"/>
                  </a:lnTo>
                  <a:lnTo>
                    <a:pt x="600" y="273"/>
                  </a:lnTo>
                  <a:lnTo>
                    <a:pt x="582" y="212"/>
                  </a:lnTo>
                  <a:lnTo>
                    <a:pt x="635" y="132"/>
                  </a:lnTo>
                  <a:lnTo>
                    <a:pt x="564" y="88"/>
                  </a:lnTo>
                  <a:lnTo>
                    <a:pt x="520" y="88"/>
                  </a:lnTo>
                  <a:lnTo>
                    <a:pt x="564" y="44"/>
                  </a:lnTo>
                  <a:lnTo>
                    <a:pt x="679" y="35"/>
                  </a:lnTo>
                  <a:lnTo>
                    <a:pt x="803" y="0"/>
                  </a:lnTo>
                  <a:lnTo>
                    <a:pt x="917" y="0"/>
                  </a:lnTo>
                  <a:lnTo>
                    <a:pt x="979" y="9"/>
                  </a:lnTo>
                  <a:lnTo>
                    <a:pt x="970" y="79"/>
                  </a:lnTo>
                  <a:lnTo>
                    <a:pt x="953" y="150"/>
                  </a:lnTo>
                  <a:lnTo>
                    <a:pt x="1059" y="114"/>
                  </a:lnTo>
                  <a:lnTo>
                    <a:pt x="1103" y="176"/>
                  </a:lnTo>
                  <a:lnTo>
                    <a:pt x="1164" y="194"/>
                  </a:lnTo>
                  <a:lnTo>
                    <a:pt x="1209" y="247"/>
                  </a:lnTo>
                  <a:lnTo>
                    <a:pt x="1191" y="309"/>
                  </a:lnTo>
                  <a:lnTo>
                    <a:pt x="1147" y="353"/>
                  </a:lnTo>
                  <a:lnTo>
                    <a:pt x="1094" y="423"/>
                  </a:lnTo>
                  <a:lnTo>
                    <a:pt x="1156" y="441"/>
                  </a:lnTo>
                  <a:lnTo>
                    <a:pt x="1164" y="485"/>
                  </a:lnTo>
                  <a:lnTo>
                    <a:pt x="1235" y="450"/>
                  </a:lnTo>
                  <a:lnTo>
                    <a:pt x="1315" y="450"/>
                  </a:lnTo>
                  <a:lnTo>
                    <a:pt x="1367" y="467"/>
                  </a:lnTo>
                  <a:lnTo>
                    <a:pt x="1456" y="459"/>
                  </a:lnTo>
                  <a:lnTo>
                    <a:pt x="1535" y="476"/>
                  </a:lnTo>
                  <a:lnTo>
                    <a:pt x="1517" y="529"/>
                  </a:lnTo>
                  <a:lnTo>
                    <a:pt x="1456" y="582"/>
                  </a:lnTo>
                  <a:lnTo>
                    <a:pt x="1420" y="653"/>
                  </a:lnTo>
                  <a:lnTo>
                    <a:pt x="1429" y="732"/>
                  </a:lnTo>
                  <a:lnTo>
                    <a:pt x="1420" y="820"/>
                  </a:lnTo>
                  <a:lnTo>
                    <a:pt x="1376" y="935"/>
                  </a:lnTo>
                  <a:lnTo>
                    <a:pt x="1359" y="1014"/>
                  </a:lnTo>
                  <a:lnTo>
                    <a:pt x="1438" y="1067"/>
                  </a:lnTo>
                  <a:lnTo>
                    <a:pt x="1385" y="1138"/>
                  </a:lnTo>
                  <a:lnTo>
                    <a:pt x="1350" y="1191"/>
                  </a:lnTo>
                  <a:lnTo>
                    <a:pt x="1323" y="1279"/>
                  </a:lnTo>
                  <a:lnTo>
                    <a:pt x="1253" y="1376"/>
                  </a:lnTo>
                  <a:lnTo>
                    <a:pt x="1164" y="1420"/>
                  </a:lnTo>
                  <a:lnTo>
                    <a:pt x="1103" y="1500"/>
                  </a:lnTo>
                  <a:lnTo>
                    <a:pt x="1059" y="1606"/>
                  </a:lnTo>
                  <a:lnTo>
                    <a:pt x="1023" y="1694"/>
                  </a:lnTo>
                  <a:lnTo>
                    <a:pt x="1023" y="1747"/>
                  </a:lnTo>
                  <a:lnTo>
                    <a:pt x="979" y="1809"/>
                  </a:lnTo>
                  <a:lnTo>
                    <a:pt x="926" y="1826"/>
                  </a:lnTo>
                  <a:lnTo>
                    <a:pt x="882" y="1826"/>
                  </a:lnTo>
                  <a:lnTo>
                    <a:pt x="891" y="1888"/>
                  </a:lnTo>
                  <a:lnTo>
                    <a:pt x="891" y="1976"/>
                  </a:lnTo>
                  <a:lnTo>
                    <a:pt x="873" y="2029"/>
                  </a:lnTo>
                  <a:lnTo>
                    <a:pt x="882" y="2109"/>
                  </a:lnTo>
                  <a:lnTo>
                    <a:pt x="891" y="2170"/>
                  </a:lnTo>
                  <a:lnTo>
                    <a:pt x="900" y="2241"/>
                  </a:lnTo>
                  <a:lnTo>
                    <a:pt x="856" y="2267"/>
                  </a:lnTo>
                  <a:lnTo>
                    <a:pt x="856" y="2312"/>
                  </a:lnTo>
                  <a:lnTo>
                    <a:pt x="820" y="2356"/>
                  </a:lnTo>
                  <a:lnTo>
                    <a:pt x="785" y="2409"/>
                  </a:lnTo>
                  <a:lnTo>
                    <a:pt x="767" y="2479"/>
                  </a:lnTo>
                  <a:lnTo>
                    <a:pt x="785" y="2523"/>
                  </a:lnTo>
                  <a:lnTo>
                    <a:pt x="820" y="2567"/>
                  </a:lnTo>
                  <a:lnTo>
                    <a:pt x="847" y="2620"/>
                  </a:lnTo>
                  <a:lnTo>
                    <a:pt x="838" y="2700"/>
                  </a:lnTo>
                  <a:lnTo>
                    <a:pt x="900" y="2726"/>
                  </a:lnTo>
                  <a:lnTo>
                    <a:pt x="917" y="2656"/>
                  </a:lnTo>
                  <a:lnTo>
                    <a:pt x="953" y="2585"/>
                  </a:lnTo>
                  <a:lnTo>
                    <a:pt x="1014" y="2629"/>
                  </a:lnTo>
                  <a:lnTo>
                    <a:pt x="997" y="2735"/>
                  </a:lnTo>
                  <a:lnTo>
                    <a:pt x="953" y="2815"/>
                  </a:lnTo>
                  <a:lnTo>
                    <a:pt x="944" y="2903"/>
                  </a:lnTo>
                  <a:lnTo>
                    <a:pt x="944" y="2973"/>
                  </a:lnTo>
                  <a:lnTo>
                    <a:pt x="988" y="3035"/>
                  </a:lnTo>
                  <a:lnTo>
                    <a:pt x="1067" y="3106"/>
                  </a:lnTo>
                  <a:lnTo>
                    <a:pt x="1067" y="3176"/>
                  </a:lnTo>
                  <a:lnTo>
                    <a:pt x="1014" y="3194"/>
                  </a:lnTo>
                  <a:lnTo>
                    <a:pt x="1023" y="3272"/>
                  </a:lnTo>
                  <a:lnTo>
                    <a:pt x="1006" y="3325"/>
                  </a:lnTo>
                  <a:lnTo>
                    <a:pt x="935" y="3387"/>
                  </a:lnTo>
                  <a:lnTo>
                    <a:pt x="900" y="3431"/>
                  </a:lnTo>
                  <a:lnTo>
                    <a:pt x="847" y="3458"/>
                  </a:lnTo>
                  <a:lnTo>
                    <a:pt x="776" y="3414"/>
                  </a:lnTo>
                  <a:lnTo>
                    <a:pt x="714" y="3387"/>
                  </a:lnTo>
                  <a:lnTo>
                    <a:pt x="661" y="3387"/>
                  </a:lnTo>
                  <a:lnTo>
                    <a:pt x="564" y="3387"/>
                  </a:lnTo>
                  <a:lnTo>
                    <a:pt x="529" y="3334"/>
                  </a:lnTo>
                  <a:lnTo>
                    <a:pt x="538" y="3264"/>
                  </a:lnTo>
                  <a:lnTo>
                    <a:pt x="609" y="3229"/>
                  </a:lnTo>
                  <a:lnTo>
                    <a:pt x="617" y="3167"/>
                  </a:lnTo>
                  <a:lnTo>
                    <a:pt x="556" y="3097"/>
                  </a:lnTo>
                  <a:lnTo>
                    <a:pt x="511" y="3000"/>
                  </a:lnTo>
                  <a:lnTo>
                    <a:pt x="503" y="2938"/>
                  </a:lnTo>
                  <a:lnTo>
                    <a:pt x="503" y="2841"/>
                  </a:lnTo>
                  <a:lnTo>
                    <a:pt x="520" y="2726"/>
                  </a:lnTo>
                  <a:lnTo>
                    <a:pt x="503" y="2576"/>
                  </a:lnTo>
                  <a:lnTo>
                    <a:pt x="459" y="2479"/>
                  </a:lnTo>
                  <a:lnTo>
                    <a:pt x="441" y="2400"/>
                  </a:lnTo>
                  <a:lnTo>
                    <a:pt x="450" y="2338"/>
                  </a:lnTo>
                  <a:lnTo>
                    <a:pt x="459" y="2250"/>
                  </a:lnTo>
                  <a:lnTo>
                    <a:pt x="432" y="2197"/>
                  </a:lnTo>
                  <a:lnTo>
                    <a:pt x="344" y="2126"/>
                  </a:lnTo>
                  <a:lnTo>
                    <a:pt x="370" y="2047"/>
                  </a:lnTo>
                </a:path>
              </a:pathLst>
            </a:custGeom>
            <a:solidFill>
              <a:srgbClr val="FFC00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Freeform 11">
              <a:extLst>
                <a:ext uri="{FF2B5EF4-FFF2-40B4-BE49-F238E27FC236}">
                  <a16:creationId xmlns:a16="http://schemas.microsoft.com/office/drawing/2014/main" id="{FAA3683B-505B-4467-8C7B-2C651B6932C3}"/>
                </a:ext>
              </a:extLst>
            </p:cNvPr>
            <p:cNvSpPr>
              <a:spLocks noChangeArrowheads="1"/>
            </p:cNvSpPr>
            <p:nvPr/>
          </p:nvSpPr>
          <p:spPr bwMode="auto">
            <a:xfrm>
              <a:off x="9894880" y="3005368"/>
              <a:ext cx="432063" cy="606511"/>
            </a:xfrm>
            <a:custGeom>
              <a:avLst/>
              <a:gdLst>
                <a:gd name="T0" fmla="*/ 62 w 1880"/>
                <a:gd name="T1" fmla="*/ 1825 h 2638"/>
                <a:gd name="T2" fmla="*/ 203 w 1880"/>
                <a:gd name="T3" fmla="*/ 1922 h 2638"/>
                <a:gd name="T4" fmla="*/ 336 w 1880"/>
                <a:gd name="T5" fmla="*/ 1931 h 2638"/>
                <a:gd name="T6" fmla="*/ 415 w 1880"/>
                <a:gd name="T7" fmla="*/ 1869 h 2638"/>
                <a:gd name="T8" fmla="*/ 556 w 1880"/>
                <a:gd name="T9" fmla="*/ 1825 h 2638"/>
                <a:gd name="T10" fmla="*/ 689 w 1880"/>
                <a:gd name="T11" fmla="*/ 1807 h 2638"/>
                <a:gd name="T12" fmla="*/ 733 w 1880"/>
                <a:gd name="T13" fmla="*/ 1905 h 2638"/>
                <a:gd name="T14" fmla="*/ 839 w 1880"/>
                <a:gd name="T15" fmla="*/ 1975 h 2638"/>
                <a:gd name="T16" fmla="*/ 865 w 1880"/>
                <a:gd name="T17" fmla="*/ 2055 h 2638"/>
                <a:gd name="T18" fmla="*/ 909 w 1880"/>
                <a:gd name="T19" fmla="*/ 2178 h 2638"/>
                <a:gd name="T20" fmla="*/ 944 w 1880"/>
                <a:gd name="T21" fmla="*/ 2319 h 2638"/>
                <a:gd name="T22" fmla="*/ 953 w 1880"/>
                <a:gd name="T23" fmla="*/ 2443 h 2638"/>
                <a:gd name="T24" fmla="*/ 1094 w 1880"/>
                <a:gd name="T25" fmla="*/ 2513 h 2638"/>
                <a:gd name="T26" fmla="*/ 1253 w 1880"/>
                <a:gd name="T27" fmla="*/ 2505 h 2638"/>
                <a:gd name="T28" fmla="*/ 1297 w 1880"/>
                <a:gd name="T29" fmla="*/ 2610 h 2638"/>
                <a:gd name="T30" fmla="*/ 1411 w 1880"/>
                <a:gd name="T31" fmla="*/ 2619 h 2638"/>
                <a:gd name="T32" fmla="*/ 1517 w 1880"/>
                <a:gd name="T33" fmla="*/ 2628 h 2638"/>
                <a:gd name="T34" fmla="*/ 1614 w 1880"/>
                <a:gd name="T35" fmla="*/ 2469 h 2638"/>
                <a:gd name="T36" fmla="*/ 1711 w 1880"/>
                <a:gd name="T37" fmla="*/ 2434 h 2638"/>
                <a:gd name="T38" fmla="*/ 1826 w 1880"/>
                <a:gd name="T39" fmla="*/ 2487 h 2638"/>
                <a:gd name="T40" fmla="*/ 1773 w 1880"/>
                <a:gd name="T41" fmla="*/ 2249 h 2638"/>
                <a:gd name="T42" fmla="*/ 1738 w 1880"/>
                <a:gd name="T43" fmla="*/ 2125 h 2638"/>
                <a:gd name="T44" fmla="*/ 1632 w 1880"/>
                <a:gd name="T45" fmla="*/ 2063 h 2638"/>
                <a:gd name="T46" fmla="*/ 1429 w 1880"/>
                <a:gd name="T47" fmla="*/ 2055 h 2638"/>
                <a:gd name="T48" fmla="*/ 1341 w 1880"/>
                <a:gd name="T49" fmla="*/ 1940 h 2638"/>
                <a:gd name="T50" fmla="*/ 1332 w 1880"/>
                <a:gd name="T51" fmla="*/ 1816 h 2638"/>
                <a:gd name="T52" fmla="*/ 1332 w 1880"/>
                <a:gd name="T53" fmla="*/ 1675 h 2638"/>
                <a:gd name="T54" fmla="*/ 1341 w 1880"/>
                <a:gd name="T55" fmla="*/ 1535 h 2638"/>
                <a:gd name="T56" fmla="*/ 1403 w 1880"/>
                <a:gd name="T57" fmla="*/ 1403 h 2638"/>
                <a:gd name="T58" fmla="*/ 1420 w 1880"/>
                <a:gd name="T59" fmla="*/ 1288 h 2638"/>
                <a:gd name="T60" fmla="*/ 1473 w 1880"/>
                <a:gd name="T61" fmla="*/ 1164 h 2638"/>
                <a:gd name="T62" fmla="*/ 1429 w 1880"/>
                <a:gd name="T63" fmla="*/ 1014 h 2638"/>
                <a:gd name="T64" fmla="*/ 997 w 1880"/>
                <a:gd name="T65" fmla="*/ 406 h 2638"/>
                <a:gd name="T66" fmla="*/ 901 w 1880"/>
                <a:gd name="T67" fmla="*/ 194 h 2638"/>
                <a:gd name="T68" fmla="*/ 786 w 1880"/>
                <a:gd name="T69" fmla="*/ 211 h 2638"/>
                <a:gd name="T70" fmla="*/ 689 w 1880"/>
                <a:gd name="T71" fmla="*/ 167 h 2638"/>
                <a:gd name="T72" fmla="*/ 698 w 1880"/>
                <a:gd name="T73" fmla="*/ 79 h 2638"/>
                <a:gd name="T74" fmla="*/ 574 w 1880"/>
                <a:gd name="T75" fmla="*/ 61 h 2638"/>
                <a:gd name="T76" fmla="*/ 424 w 1880"/>
                <a:gd name="T77" fmla="*/ 141 h 2638"/>
                <a:gd name="T78" fmla="*/ 212 w 1880"/>
                <a:gd name="T79" fmla="*/ 167 h 2638"/>
                <a:gd name="T80" fmla="*/ 177 w 1880"/>
                <a:gd name="T81" fmla="*/ 229 h 2638"/>
                <a:gd name="T82" fmla="*/ 159 w 1880"/>
                <a:gd name="T83" fmla="*/ 370 h 2638"/>
                <a:gd name="T84" fmla="*/ 177 w 1880"/>
                <a:gd name="T85" fmla="*/ 511 h 2638"/>
                <a:gd name="T86" fmla="*/ 142 w 1880"/>
                <a:gd name="T87" fmla="*/ 608 h 2638"/>
                <a:gd name="T88" fmla="*/ 106 w 1880"/>
                <a:gd name="T89" fmla="*/ 697 h 2638"/>
                <a:gd name="T90" fmla="*/ 53 w 1880"/>
                <a:gd name="T91" fmla="*/ 820 h 2638"/>
                <a:gd name="T92" fmla="*/ 106 w 1880"/>
                <a:gd name="T93" fmla="*/ 908 h 2638"/>
                <a:gd name="T94" fmla="*/ 124 w 1880"/>
                <a:gd name="T95" fmla="*/ 1041 h 2638"/>
                <a:gd name="T96" fmla="*/ 203 w 1880"/>
                <a:gd name="T97" fmla="*/ 997 h 2638"/>
                <a:gd name="T98" fmla="*/ 300 w 1880"/>
                <a:gd name="T99" fmla="*/ 970 h 2638"/>
                <a:gd name="T100" fmla="*/ 239 w 1880"/>
                <a:gd name="T101" fmla="*/ 1156 h 2638"/>
                <a:gd name="T102" fmla="*/ 230 w 1880"/>
                <a:gd name="T103" fmla="*/ 1314 h 2638"/>
                <a:gd name="T104" fmla="*/ 353 w 1880"/>
                <a:gd name="T105" fmla="*/ 1447 h 2638"/>
                <a:gd name="T106" fmla="*/ 300 w 1880"/>
                <a:gd name="T107" fmla="*/ 1535 h 2638"/>
                <a:gd name="T108" fmla="*/ 292 w 1880"/>
                <a:gd name="T109" fmla="*/ 1666 h 2638"/>
                <a:gd name="T110" fmla="*/ 186 w 1880"/>
                <a:gd name="T111" fmla="*/ 1772 h 2638"/>
                <a:gd name="T112" fmla="*/ 62 w 1880"/>
                <a:gd name="T113" fmla="*/ 1755 h 2638"/>
                <a:gd name="T114" fmla="*/ 18 w 1880"/>
                <a:gd name="T115" fmla="*/ 1781 h 2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0" h="2638">
                  <a:moveTo>
                    <a:pt x="18" y="1781"/>
                  </a:moveTo>
                  <a:lnTo>
                    <a:pt x="62" y="1825"/>
                  </a:lnTo>
                  <a:lnTo>
                    <a:pt x="133" y="1887"/>
                  </a:lnTo>
                  <a:lnTo>
                    <a:pt x="203" y="1922"/>
                  </a:lnTo>
                  <a:lnTo>
                    <a:pt x="265" y="1905"/>
                  </a:lnTo>
                  <a:lnTo>
                    <a:pt x="336" y="1931"/>
                  </a:lnTo>
                  <a:lnTo>
                    <a:pt x="398" y="1922"/>
                  </a:lnTo>
                  <a:lnTo>
                    <a:pt x="415" y="1869"/>
                  </a:lnTo>
                  <a:lnTo>
                    <a:pt x="450" y="1807"/>
                  </a:lnTo>
                  <a:lnTo>
                    <a:pt x="556" y="1825"/>
                  </a:lnTo>
                  <a:lnTo>
                    <a:pt x="627" y="1825"/>
                  </a:lnTo>
                  <a:lnTo>
                    <a:pt x="689" y="1807"/>
                  </a:lnTo>
                  <a:lnTo>
                    <a:pt x="733" y="1869"/>
                  </a:lnTo>
                  <a:lnTo>
                    <a:pt x="733" y="1905"/>
                  </a:lnTo>
                  <a:lnTo>
                    <a:pt x="786" y="1931"/>
                  </a:lnTo>
                  <a:lnTo>
                    <a:pt x="839" y="1975"/>
                  </a:lnTo>
                  <a:lnTo>
                    <a:pt x="848" y="2019"/>
                  </a:lnTo>
                  <a:lnTo>
                    <a:pt x="865" y="2055"/>
                  </a:lnTo>
                  <a:lnTo>
                    <a:pt x="918" y="2116"/>
                  </a:lnTo>
                  <a:lnTo>
                    <a:pt x="909" y="2178"/>
                  </a:lnTo>
                  <a:lnTo>
                    <a:pt x="892" y="2249"/>
                  </a:lnTo>
                  <a:lnTo>
                    <a:pt x="944" y="2319"/>
                  </a:lnTo>
                  <a:lnTo>
                    <a:pt x="909" y="2399"/>
                  </a:lnTo>
                  <a:lnTo>
                    <a:pt x="953" y="2443"/>
                  </a:lnTo>
                  <a:lnTo>
                    <a:pt x="1005" y="2496"/>
                  </a:lnTo>
                  <a:lnTo>
                    <a:pt x="1094" y="2513"/>
                  </a:lnTo>
                  <a:lnTo>
                    <a:pt x="1182" y="2513"/>
                  </a:lnTo>
                  <a:lnTo>
                    <a:pt x="1253" y="2505"/>
                  </a:lnTo>
                  <a:lnTo>
                    <a:pt x="1261" y="2558"/>
                  </a:lnTo>
                  <a:lnTo>
                    <a:pt x="1297" y="2610"/>
                  </a:lnTo>
                  <a:lnTo>
                    <a:pt x="1350" y="2610"/>
                  </a:lnTo>
                  <a:lnTo>
                    <a:pt x="1411" y="2619"/>
                  </a:lnTo>
                  <a:lnTo>
                    <a:pt x="1464" y="2637"/>
                  </a:lnTo>
                  <a:lnTo>
                    <a:pt x="1517" y="2628"/>
                  </a:lnTo>
                  <a:lnTo>
                    <a:pt x="1570" y="2540"/>
                  </a:lnTo>
                  <a:lnTo>
                    <a:pt x="1614" y="2469"/>
                  </a:lnTo>
                  <a:lnTo>
                    <a:pt x="1685" y="2505"/>
                  </a:lnTo>
                  <a:lnTo>
                    <a:pt x="1711" y="2434"/>
                  </a:lnTo>
                  <a:lnTo>
                    <a:pt x="1773" y="2452"/>
                  </a:lnTo>
                  <a:lnTo>
                    <a:pt x="1826" y="2487"/>
                  </a:lnTo>
                  <a:lnTo>
                    <a:pt x="1879" y="2452"/>
                  </a:lnTo>
                  <a:lnTo>
                    <a:pt x="1773" y="2249"/>
                  </a:lnTo>
                  <a:lnTo>
                    <a:pt x="1703" y="2178"/>
                  </a:lnTo>
                  <a:lnTo>
                    <a:pt x="1738" y="2125"/>
                  </a:lnTo>
                  <a:lnTo>
                    <a:pt x="1703" y="2063"/>
                  </a:lnTo>
                  <a:lnTo>
                    <a:pt x="1632" y="2063"/>
                  </a:lnTo>
                  <a:lnTo>
                    <a:pt x="1517" y="2063"/>
                  </a:lnTo>
                  <a:lnTo>
                    <a:pt x="1429" y="2055"/>
                  </a:lnTo>
                  <a:lnTo>
                    <a:pt x="1447" y="1993"/>
                  </a:lnTo>
                  <a:lnTo>
                    <a:pt x="1341" y="1940"/>
                  </a:lnTo>
                  <a:lnTo>
                    <a:pt x="1376" y="1896"/>
                  </a:lnTo>
                  <a:lnTo>
                    <a:pt x="1332" y="1816"/>
                  </a:lnTo>
                  <a:lnTo>
                    <a:pt x="1358" y="1755"/>
                  </a:lnTo>
                  <a:lnTo>
                    <a:pt x="1332" y="1675"/>
                  </a:lnTo>
                  <a:lnTo>
                    <a:pt x="1367" y="1596"/>
                  </a:lnTo>
                  <a:lnTo>
                    <a:pt x="1341" y="1535"/>
                  </a:lnTo>
                  <a:lnTo>
                    <a:pt x="1350" y="1438"/>
                  </a:lnTo>
                  <a:lnTo>
                    <a:pt x="1403" y="1403"/>
                  </a:lnTo>
                  <a:lnTo>
                    <a:pt x="1456" y="1332"/>
                  </a:lnTo>
                  <a:lnTo>
                    <a:pt x="1420" y="1288"/>
                  </a:lnTo>
                  <a:lnTo>
                    <a:pt x="1464" y="1226"/>
                  </a:lnTo>
                  <a:lnTo>
                    <a:pt x="1473" y="1164"/>
                  </a:lnTo>
                  <a:lnTo>
                    <a:pt x="1456" y="1085"/>
                  </a:lnTo>
                  <a:lnTo>
                    <a:pt x="1429" y="1014"/>
                  </a:lnTo>
                  <a:lnTo>
                    <a:pt x="1094" y="732"/>
                  </a:lnTo>
                  <a:lnTo>
                    <a:pt x="997" y="406"/>
                  </a:lnTo>
                  <a:lnTo>
                    <a:pt x="970" y="229"/>
                  </a:lnTo>
                  <a:lnTo>
                    <a:pt x="901" y="194"/>
                  </a:lnTo>
                  <a:lnTo>
                    <a:pt x="830" y="167"/>
                  </a:lnTo>
                  <a:lnTo>
                    <a:pt x="786" y="211"/>
                  </a:lnTo>
                  <a:lnTo>
                    <a:pt x="724" y="229"/>
                  </a:lnTo>
                  <a:lnTo>
                    <a:pt x="689" y="167"/>
                  </a:lnTo>
                  <a:lnTo>
                    <a:pt x="733" y="132"/>
                  </a:lnTo>
                  <a:lnTo>
                    <a:pt x="698" y="79"/>
                  </a:lnTo>
                  <a:lnTo>
                    <a:pt x="645" y="0"/>
                  </a:lnTo>
                  <a:lnTo>
                    <a:pt x="574" y="61"/>
                  </a:lnTo>
                  <a:lnTo>
                    <a:pt x="512" y="106"/>
                  </a:lnTo>
                  <a:lnTo>
                    <a:pt x="424" y="141"/>
                  </a:lnTo>
                  <a:lnTo>
                    <a:pt x="327" y="176"/>
                  </a:lnTo>
                  <a:lnTo>
                    <a:pt x="212" y="167"/>
                  </a:lnTo>
                  <a:lnTo>
                    <a:pt x="168" y="167"/>
                  </a:lnTo>
                  <a:lnTo>
                    <a:pt x="177" y="229"/>
                  </a:lnTo>
                  <a:lnTo>
                    <a:pt x="177" y="317"/>
                  </a:lnTo>
                  <a:lnTo>
                    <a:pt x="159" y="370"/>
                  </a:lnTo>
                  <a:lnTo>
                    <a:pt x="168" y="450"/>
                  </a:lnTo>
                  <a:lnTo>
                    <a:pt x="177" y="511"/>
                  </a:lnTo>
                  <a:lnTo>
                    <a:pt x="186" y="582"/>
                  </a:lnTo>
                  <a:lnTo>
                    <a:pt x="142" y="608"/>
                  </a:lnTo>
                  <a:lnTo>
                    <a:pt x="142" y="653"/>
                  </a:lnTo>
                  <a:lnTo>
                    <a:pt x="106" y="697"/>
                  </a:lnTo>
                  <a:lnTo>
                    <a:pt x="71" y="750"/>
                  </a:lnTo>
                  <a:lnTo>
                    <a:pt x="53" y="820"/>
                  </a:lnTo>
                  <a:lnTo>
                    <a:pt x="71" y="864"/>
                  </a:lnTo>
                  <a:lnTo>
                    <a:pt x="106" y="908"/>
                  </a:lnTo>
                  <a:lnTo>
                    <a:pt x="133" y="961"/>
                  </a:lnTo>
                  <a:lnTo>
                    <a:pt x="124" y="1041"/>
                  </a:lnTo>
                  <a:lnTo>
                    <a:pt x="186" y="1067"/>
                  </a:lnTo>
                  <a:lnTo>
                    <a:pt x="203" y="997"/>
                  </a:lnTo>
                  <a:lnTo>
                    <a:pt x="239" y="926"/>
                  </a:lnTo>
                  <a:lnTo>
                    <a:pt x="300" y="970"/>
                  </a:lnTo>
                  <a:lnTo>
                    <a:pt x="283" y="1076"/>
                  </a:lnTo>
                  <a:lnTo>
                    <a:pt x="239" y="1156"/>
                  </a:lnTo>
                  <a:lnTo>
                    <a:pt x="230" y="1244"/>
                  </a:lnTo>
                  <a:lnTo>
                    <a:pt x="230" y="1314"/>
                  </a:lnTo>
                  <a:lnTo>
                    <a:pt x="274" y="1376"/>
                  </a:lnTo>
                  <a:lnTo>
                    <a:pt x="353" y="1447"/>
                  </a:lnTo>
                  <a:lnTo>
                    <a:pt x="353" y="1517"/>
                  </a:lnTo>
                  <a:lnTo>
                    <a:pt x="300" y="1535"/>
                  </a:lnTo>
                  <a:lnTo>
                    <a:pt x="309" y="1613"/>
                  </a:lnTo>
                  <a:lnTo>
                    <a:pt x="292" y="1666"/>
                  </a:lnTo>
                  <a:lnTo>
                    <a:pt x="221" y="1728"/>
                  </a:lnTo>
                  <a:lnTo>
                    <a:pt x="186" y="1772"/>
                  </a:lnTo>
                  <a:lnTo>
                    <a:pt x="133" y="1799"/>
                  </a:lnTo>
                  <a:lnTo>
                    <a:pt x="62" y="1755"/>
                  </a:lnTo>
                  <a:lnTo>
                    <a:pt x="0" y="1728"/>
                  </a:lnTo>
                  <a:lnTo>
                    <a:pt x="18" y="1781"/>
                  </a:lnTo>
                </a:path>
              </a:pathLst>
            </a:custGeom>
            <a:solidFill>
              <a:srgbClr val="FFC00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2">
              <a:extLst>
                <a:ext uri="{FF2B5EF4-FFF2-40B4-BE49-F238E27FC236}">
                  <a16:creationId xmlns:a16="http://schemas.microsoft.com/office/drawing/2014/main" id="{442E7707-4763-456A-B0FA-4866A05045EB}"/>
                </a:ext>
              </a:extLst>
            </p:cNvPr>
            <p:cNvSpPr>
              <a:spLocks noChangeArrowheads="1"/>
            </p:cNvSpPr>
            <p:nvPr/>
          </p:nvSpPr>
          <p:spPr bwMode="auto">
            <a:xfrm>
              <a:off x="9351252" y="2674728"/>
              <a:ext cx="500017" cy="919909"/>
            </a:xfrm>
            <a:custGeom>
              <a:avLst/>
              <a:gdLst>
                <a:gd name="T0" fmla="*/ 62 w 2172"/>
                <a:gd name="T1" fmla="*/ 142 h 3998"/>
                <a:gd name="T2" fmla="*/ 0 w 2172"/>
                <a:gd name="T3" fmla="*/ 362 h 3998"/>
                <a:gd name="T4" fmla="*/ 27 w 2172"/>
                <a:gd name="T5" fmla="*/ 530 h 3998"/>
                <a:gd name="T6" fmla="*/ 159 w 2172"/>
                <a:gd name="T7" fmla="*/ 706 h 3998"/>
                <a:gd name="T8" fmla="*/ 80 w 2172"/>
                <a:gd name="T9" fmla="*/ 874 h 3998"/>
                <a:gd name="T10" fmla="*/ 239 w 2172"/>
                <a:gd name="T11" fmla="*/ 953 h 3998"/>
                <a:gd name="T12" fmla="*/ 203 w 2172"/>
                <a:gd name="T13" fmla="*/ 1165 h 3998"/>
                <a:gd name="T14" fmla="*/ 397 w 2172"/>
                <a:gd name="T15" fmla="*/ 1130 h 3998"/>
                <a:gd name="T16" fmla="*/ 574 w 2172"/>
                <a:gd name="T17" fmla="*/ 1236 h 3998"/>
                <a:gd name="T18" fmla="*/ 768 w 2172"/>
                <a:gd name="T19" fmla="*/ 1377 h 3998"/>
                <a:gd name="T20" fmla="*/ 795 w 2172"/>
                <a:gd name="T21" fmla="*/ 1624 h 3998"/>
                <a:gd name="T22" fmla="*/ 962 w 2172"/>
                <a:gd name="T23" fmla="*/ 1800 h 3998"/>
                <a:gd name="T24" fmla="*/ 1148 w 2172"/>
                <a:gd name="T25" fmla="*/ 1950 h 3998"/>
                <a:gd name="T26" fmla="*/ 1121 w 2172"/>
                <a:gd name="T27" fmla="*/ 2092 h 3998"/>
                <a:gd name="T28" fmla="*/ 1183 w 2172"/>
                <a:gd name="T29" fmla="*/ 2321 h 3998"/>
                <a:gd name="T30" fmla="*/ 1165 w 2172"/>
                <a:gd name="T31" fmla="*/ 2497 h 3998"/>
                <a:gd name="T32" fmla="*/ 1051 w 2172"/>
                <a:gd name="T33" fmla="*/ 2595 h 3998"/>
                <a:gd name="T34" fmla="*/ 909 w 2172"/>
                <a:gd name="T35" fmla="*/ 2709 h 3998"/>
                <a:gd name="T36" fmla="*/ 1192 w 2172"/>
                <a:gd name="T37" fmla="*/ 2903 h 3998"/>
                <a:gd name="T38" fmla="*/ 1262 w 2172"/>
                <a:gd name="T39" fmla="*/ 3132 h 3998"/>
                <a:gd name="T40" fmla="*/ 1324 w 2172"/>
                <a:gd name="T41" fmla="*/ 3282 h 3998"/>
                <a:gd name="T42" fmla="*/ 1218 w 2172"/>
                <a:gd name="T43" fmla="*/ 3423 h 3998"/>
                <a:gd name="T44" fmla="*/ 1271 w 2172"/>
                <a:gd name="T45" fmla="*/ 3591 h 3998"/>
                <a:gd name="T46" fmla="*/ 1412 w 2172"/>
                <a:gd name="T47" fmla="*/ 3529 h 3998"/>
                <a:gd name="T48" fmla="*/ 1492 w 2172"/>
                <a:gd name="T49" fmla="*/ 3591 h 3998"/>
                <a:gd name="T50" fmla="*/ 1439 w 2172"/>
                <a:gd name="T51" fmla="*/ 3767 h 3998"/>
                <a:gd name="T52" fmla="*/ 1492 w 2172"/>
                <a:gd name="T53" fmla="*/ 3970 h 3998"/>
                <a:gd name="T54" fmla="*/ 1933 w 2172"/>
                <a:gd name="T55" fmla="*/ 3741 h 3998"/>
                <a:gd name="T56" fmla="*/ 2030 w 2172"/>
                <a:gd name="T57" fmla="*/ 3441 h 3998"/>
                <a:gd name="T58" fmla="*/ 2127 w 2172"/>
                <a:gd name="T59" fmla="*/ 3229 h 3998"/>
                <a:gd name="T60" fmla="*/ 2083 w 2172"/>
                <a:gd name="T61" fmla="*/ 2983 h 3998"/>
                <a:gd name="T62" fmla="*/ 2092 w 2172"/>
                <a:gd name="T63" fmla="*/ 2762 h 3998"/>
                <a:gd name="T64" fmla="*/ 2171 w 2172"/>
                <a:gd name="T65" fmla="*/ 2506 h 3998"/>
                <a:gd name="T66" fmla="*/ 2092 w 2172"/>
                <a:gd name="T67" fmla="*/ 2180 h 3998"/>
                <a:gd name="T68" fmla="*/ 2083 w 2172"/>
                <a:gd name="T69" fmla="*/ 1977 h 3998"/>
                <a:gd name="T70" fmla="*/ 1933 w 2172"/>
                <a:gd name="T71" fmla="*/ 1818 h 3998"/>
                <a:gd name="T72" fmla="*/ 1748 w 2172"/>
                <a:gd name="T73" fmla="*/ 1818 h 3998"/>
                <a:gd name="T74" fmla="*/ 1580 w 2172"/>
                <a:gd name="T75" fmla="*/ 1721 h 3998"/>
                <a:gd name="T76" fmla="*/ 1412 w 2172"/>
                <a:gd name="T77" fmla="*/ 1562 h 3998"/>
                <a:gd name="T78" fmla="*/ 1262 w 2172"/>
                <a:gd name="T79" fmla="*/ 1553 h 3998"/>
                <a:gd name="T80" fmla="*/ 1042 w 2172"/>
                <a:gd name="T81" fmla="*/ 1395 h 3998"/>
                <a:gd name="T82" fmla="*/ 883 w 2172"/>
                <a:gd name="T83" fmla="*/ 1297 h 3998"/>
                <a:gd name="T84" fmla="*/ 874 w 2172"/>
                <a:gd name="T85" fmla="*/ 1130 h 3998"/>
                <a:gd name="T86" fmla="*/ 874 w 2172"/>
                <a:gd name="T87" fmla="*/ 980 h 3998"/>
                <a:gd name="T88" fmla="*/ 795 w 2172"/>
                <a:gd name="T89" fmla="*/ 830 h 3998"/>
                <a:gd name="T90" fmla="*/ 803 w 2172"/>
                <a:gd name="T91" fmla="*/ 671 h 3998"/>
                <a:gd name="T92" fmla="*/ 733 w 2172"/>
                <a:gd name="T93" fmla="*/ 556 h 3998"/>
                <a:gd name="T94" fmla="*/ 618 w 2172"/>
                <a:gd name="T95" fmla="*/ 371 h 3998"/>
                <a:gd name="T96" fmla="*/ 459 w 2172"/>
                <a:gd name="T97" fmla="*/ 309 h 3998"/>
                <a:gd name="T98" fmla="*/ 336 w 2172"/>
                <a:gd name="T99" fmla="*/ 221 h 3998"/>
                <a:gd name="T100" fmla="*/ 292 w 2172"/>
                <a:gd name="T101" fmla="*/ 62 h 3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72" h="3998">
                  <a:moveTo>
                    <a:pt x="195" y="27"/>
                  </a:moveTo>
                  <a:lnTo>
                    <a:pt x="115" y="80"/>
                  </a:lnTo>
                  <a:lnTo>
                    <a:pt x="62" y="142"/>
                  </a:lnTo>
                  <a:lnTo>
                    <a:pt x="9" y="212"/>
                  </a:lnTo>
                  <a:lnTo>
                    <a:pt x="0" y="309"/>
                  </a:lnTo>
                  <a:lnTo>
                    <a:pt x="0" y="362"/>
                  </a:lnTo>
                  <a:lnTo>
                    <a:pt x="27" y="406"/>
                  </a:lnTo>
                  <a:lnTo>
                    <a:pt x="9" y="450"/>
                  </a:lnTo>
                  <a:lnTo>
                    <a:pt x="27" y="530"/>
                  </a:lnTo>
                  <a:lnTo>
                    <a:pt x="44" y="600"/>
                  </a:lnTo>
                  <a:lnTo>
                    <a:pt x="97" y="662"/>
                  </a:lnTo>
                  <a:lnTo>
                    <a:pt x="159" y="706"/>
                  </a:lnTo>
                  <a:lnTo>
                    <a:pt x="80" y="742"/>
                  </a:lnTo>
                  <a:lnTo>
                    <a:pt x="80" y="812"/>
                  </a:lnTo>
                  <a:lnTo>
                    <a:pt x="80" y="874"/>
                  </a:lnTo>
                  <a:lnTo>
                    <a:pt x="142" y="900"/>
                  </a:lnTo>
                  <a:lnTo>
                    <a:pt x="247" y="918"/>
                  </a:lnTo>
                  <a:lnTo>
                    <a:pt x="239" y="953"/>
                  </a:lnTo>
                  <a:lnTo>
                    <a:pt x="239" y="1024"/>
                  </a:lnTo>
                  <a:lnTo>
                    <a:pt x="186" y="1094"/>
                  </a:lnTo>
                  <a:lnTo>
                    <a:pt x="203" y="1165"/>
                  </a:lnTo>
                  <a:lnTo>
                    <a:pt x="265" y="1121"/>
                  </a:lnTo>
                  <a:lnTo>
                    <a:pt x="345" y="1112"/>
                  </a:lnTo>
                  <a:lnTo>
                    <a:pt x="397" y="1130"/>
                  </a:lnTo>
                  <a:lnTo>
                    <a:pt x="477" y="1183"/>
                  </a:lnTo>
                  <a:lnTo>
                    <a:pt x="512" y="1227"/>
                  </a:lnTo>
                  <a:lnTo>
                    <a:pt x="574" y="1236"/>
                  </a:lnTo>
                  <a:lnTo>
                    <a:pt x="627" y="1244"/>
                  </a:lnTo>
                  <a:lnTo>
                    <a:pt x="689" y="1315"/>
                  </a:lnTo>
                  <a:lnTo>
                    <a:pt x="768" y="1377"/>
                  </a:lnTo>
                  <a:lnTo>
                    <a:pt x="759" y="1474"/>
                  </a:lnTo>
                  <a:lnTo>
                    <a:pt x="742" y="1553"/>
                  </a:lnTo>
                  <a:lnTo>
                    <a:pt x="795" y="1624"/>
                  </a:lnTo>
                  <a:lnTo>
                    <a:pt x="848" y="1695"/>
                  </a:lnTo>
                  <a:lnTo>
                    <a:pt x="892" y="1765"/>
                  </a:lnTo>
                  <a:lnTo>
                    <a:pt x="962" y="1800"/>
                  </a:lnTo>
                  <a:lnTo>
                    <a:pt x="1024" y="1818"/>
                  </a:lnTo>
                  <a:lnTo>
                    <a:pt x="1086" y="1862"/>
                  </a:lnTo>
                  <a:lnTo>
                    <a:pt x="1148" y="1950"/>
                  </a:lnTo>
                  <a:lnTo>
                    <a:pt x="1183" y="2003"/>
                  </a:lnTo>
                  <a:lnTo>
                    <a:pt x="1183" y="2074"/>
                  </a:lnTo>
                  <a:lnTo>
                    <a:pt x="1121" y="2092"/>
                  </a:lnTo>
                  <a:lnTo>
                    <a:pt x="1139" y="2171"/>
                  </a:lnTo>
                  <a:lnTo>
                    <a:pt x="1156" y="2242"/>
                  </a:lnTo>
                  <a:lnTo>
                    <a:pt x="1183" y="2321"/>
                  </a:lnTo>
                  <a:lnTo>
                    <a:pt x="1209" y="2365"/>
                  </a:lnTo>
                  <a:lnTo>
                    <a:pt x="1253" y="2418"/>
                  </a:lnTo>
                  <a:lnTo>
                    <a:pt x="1165" y="2497"/>
                  </a:lnTo>
                  <a:lnTo>
                    <a:pt x="1139" y="2568"/>
                  </a:lnTo>
                  <a:lnTo>
                    <a:pt x="1095" y="2630"/>
                  </a:lnTo>
                  <a:lnTo>
                    <a:pt x="1051" y="2595"/>
                  </a:lnTo>
                  <a:lnTo>
                    <a:pt x="998" y="2621"/>
                  </a:lnTo>
                  <a:lnTo>
                    <a:pt x="980" y="2674"/>
                  </a:lnTo>
                  <a:lnTo>
                    <a:pt x="909" y="2709"/>
                  </a:lnTo>
                  <a:lnTo>
                    <a:pt x="1024" y="2797"/>
                  </a:lnTo>
                  <a:lnTo>
                    <a:pt x="1112" y="2842"/>
                  </a:lnTo>
                  <a:lnTo>
                    <a:pt x="1192" y="2903"/>
                  </a:lnTo>
                  <a:lnTo>
                    <a:pt x="1253" y="2974"/>
                  </a:lnTo>
                  <a:lnTo>
                    <a:pt x="1271" y="3044"/>
                  </a:lnTo>
                  <a:lnTo>
                    <a:pt x="1262" y="3132"/>
                  </a:lnTo>
                  <a:lnTo>
                    <a:pt x="1306" y="3167"/>
                  </a:lnTo>
                  <a:lnTo>
                    <a:pt x="1359" y="3211"/>
                  </a:lnTo>
                  <a:lnTo>
                    <a:pt x="1324" y="3282"/>
                  </a:lnTo>
                  <a:lnTo>
                    <a:pt x="1236" y="3308"/>
                  </a:lnTo>
                  <a:lnTo>
                    <a:pt x="1236" y="3370"/>
                  </a:lnTo>
                  <a:lnTo>
                    <a:pt x="1218" y="3423"/>
                  </a:lnTo>
                  <a:lnTo>
                    <a:pt x="1209" y="3494"/>
                  </a:lnTo>
                  <a:lnTo>
                    <a:pt x="1236" y="3555"/>
                  </a:lnTo>
                  <a:lnTo>
                    <a:pt x="1271" y="3591"/>
                  </a:lnTo>
                  <a:lnTo>
                    <a:pt x="1333" y="3635"/>
                  </a:lnTo>
                  <a:lnTo>
                    <a:pt x="1386" y="3599"/>
                  </a:lnTo>
                  <a:lnTo>
                    <a:pt x="1412" y="3529"/>
                  </a:lnTo>
                  <a:lnTo>
                    <a:pt x="1439" y="3476"/>
                  </a:lnTo>
                  <a:lnTo>
                    <a:pt x="1501" y="3546"/>
                  </a:lnTo>
                  <a:lnTo>
                    <a:pt x="1492" y="3591"/>
                  </a:lnTo>
                  <a:lnTo>
                    <a:pt x="1430" y="3652"/>
                  </a:lnTo>
                  <a:lnTo>
                    <a:pt x="1465" y="3714"/>
                  </a:lnTo>
                  <a:lnTo>
                    <a:pt x="1439" y="3767"/>
                  </a:lnTo>
                  <a:lnTo>
                    <a:pt x="1456" y="3838"/>
                  </a:lnTo>
                  <a:lnTo>
                    <a:pt x="1492" y="3891"/>
                  </a:lnTo>
                  <a:lnTo>
                    <a:pt x="1492" y="3970"/>
                  </a:lnTo>
                  <a:lnTo>
                    <a:pt x="1554" y="3997"/>
                  </a:lnTo>
                  <a:lnTo>
                    <a:pt x="1633" y="3997"/>
                  </a:lnTo>
                  <a:lnTo>
                    <a:pt x="1933" y="3741"/>
                  </a:lnTo>
                  <a:lnTo>
                    <a:pt x="1986" y="3661"/>
                  </a:lnTo>
                  <a:lnTo>
                    <a:pt x="2021" y="3529"/>
                  </a:lnTo>
                  <a:lnTo>
                    <a:pt x="2030" y="3441"/>
                  </a:lnTo>
                  <a:lnTo>
                    <a:pt x="2065" y="3352"/>
                  </a:lnTo>
                  <a:lnTo>
                    <a:pt x="2110" y="3308"/>
                  </a:lnTo>
                  <a:lnTo>
                    <a:pt x="2127" y="3229"/>
                  </a:lnTo>
                  <a:lnTo>
                    <a:pt x="2118" y="3141"/>
                  </a:lnTo>
                  <a:lnTo>
                    <a:pt x="2110" y="3070"/>
                  </a:lnTo>
                  <a:lnTo>
                    <a:pt x="2083" y="2983"/>
                  </a:lnTo>
                  <a:lnTo>
                    <a:pt x="2039" y="2921"/>
                  </a:lnTo>
                  <a:lnTo>
                    <a:pt x="2048" y="2833"/>
                  </a:lnTo>
                  <a:lnTo>
                    <a:pt x="2092" y="2762"/>
                  </a:lnTo>
                  <a:lnTo>
                    <a:pt x="2154" y="2718"/>
                  </a:lnTo>
                  <a:lnTo>
                    <a:pt x="2154" y="2621"/>
                  </a:lnTo>
                  <a:lnTo>
                    <a:pt x="2171" y="2506"/>
                  </a:lnTo>
                  <a:lnTo>
                    <a:pt x="2154" y="2356"/>
                  </a:lnTo>
                  <a:lnTo>
                    <a:pt x="2110" y="2259"/>
                  </a:lnTo>
                  <a:lnTo>
                    <a:pt x="2092" y="2180"/>
                  </a:lnTo>
                  <a:lnTo>
                    <a:pt x="2101" y="2118"/>
                  </a:lnTo>
                  <a:lnTo>
                    <a:pt x="2110" y="2030"/>
                  </a:lnTo>
                  <a:lnTo>
                    <a:pt x="2083" y="1977"/>
                  </a:lnTo>
                  <a:lnTo>
                    <a:pt x="1995" y="1906"/>
                  </a:lnTo>
                  <a:lnTo>
                    <a:pt x="2021" y="1827"/>
                  </a:lnTo>
                  <a:lnTo>
                    <a:pt x="1933" y="1818"/>
                  </a:lnTo>
                  <a:lnTo>
                    <a:pt x="1854" y="1809"/>
                  </a:lnTo>
                  <a:lnTo>
                    <a:pt x="1809" y="1774"/>
                  </a:lnTo>
                  <a:lnTo>
                    <a:pt x="1748" y="1818"/>
                  </a:lnTo>
                  <a:lnTo>
                    <a:pt x="1686" y="1809"/>
                  </a:lnTo>
                  <a:lnTo>
                    <a:pt x="1651" y="1739"/>
                  </a:lnTo>
                  <a:lnTo>
                    <a:pt x="1580" y="1721"/>
                  </a:lnTo>
                  <a:lnTo>
                    <a:pt x="1501" y="1659"/>
                  </a:lnTo>
                  <a:lnTo>
                    <a:pt x="1474" y="1589"/>
                  </a:lnTo>
                  <a:lnTo>
                    <a:pt x="1412" y="1562"/>
                  </a:lnTo>
                  <a:lnTo>
                    <a:pt x="1351" y="1589"/>
                  </a:lnTo>
                  <a:lnTo>
                    <a:pt x="1315" y="1492"/>
                  </a:lnTo>
                  <a:lnTo>
                    <a:pt x="1262" y="1553"/>
                  </a:lnTo>
                  <a:lnTo>
                    <a:pt x="1165" y="1518"/>
                  </a:lnTo>
                  <a:lnTo>
                    <a:pt x="1112" y="1456"/>
                  </a:lnTo>
                  <a:lnTo>
                    <a:pt x="1042" y="1395"/>
                  </a:lnTo>
                  <a:lnTo>
                    <a:pt x="971" y="1350"/>
                  </a:lnTo>
                  <a:lnTo>
                    <a:pt x="892" y="1368"/>
                  </a:lnTo>
                  <a:lnTo>
                    <a:pt x="883" y="1297"/>
                  </a:lnTo>
                  <a:lnTo>
                    <a:pt x="901" y="1227"/>
                  </a:lnTo>
                  <a:lnTo>
                    <a:pt x="909" y="1183"/>
                  </a:lnTo>
                  <a:lnTo>
                    <a:pt x="874" y="1130"/>
                  </a:lnTo>
                  <a:lnTo>
                    <a:pt x="839" y="1050"/>
                  </a:lnTo>
                  <a:lnTo>
                    <a:pt x="918" y="997"/>
                  </a:lnTo>
                  <a:lnTo>
                    <a:pt x="874" y="980"/>
                  </a:lnTo>
                  <a:lnTo>
                    <a:pt x="821" y="944"/>
                  </a:lnTo>
                  <a:lnTo>
                    <a:pt x="803" y="909"/>
                  </a:lnTo>
                  <a:lnTo>
                    <a:pt x="795" y="830"/>
                  </a:lnTo>
                  <a:lnTo>
                    <a:pt x="856" y="794"/>
                  </a:lnTo>
                  <a:lnTo>
                    <a:pt x="865" y="750"/>
                  </a:lnTo>
                  <a:lnTo>
                    <a:pt x="803" y="671"/>
                  </a:lnTo>
                  <a:lnTo>
                    <a:pt x="750" y="644"/>
                  </a:lnTo>
                  <a:lnTo>
                    <a:pt x="680" y="609"/>
                  </a:lnTo>
                  <a:lnTo>
                    <a:pt x="733" y="556"/>
                  </a:lnTo>
                  <a:lnTo>
                    <a:pt x="715" y="477"/>
                  </a:lnTo>
                  <a:lnTo>
                    <a:pt x="662" y="389"/>
                  </a:lnTo>
                  <a:lnTo>
                    <a:pt x="618" y="371"/>
                  </a:lnTo>
                  <a:lnTo>
                    <a:pt x="539" y="353"/>
                  </a:lnTo>
                  <a:lnTo>
                    <a:pt x="468" y="362"/>
                  </a:lnTo>
                  <a:lnTo>
                    <a:pt x="459" y="309"/>
                  </a:lnTo>
                  <a:lnTo>
                    <a:pt x="406" y="274"/>
                  </a:lnTo>
                  <a:lnTo>
                    <a:pt x="345" y="274"/>
                  </a:lnTo>
                  <a:lnTo>
                    <a:pt x="336" y="221"/>
                  </a:lnTo>
                  <a:lnTo>
                    <a:pt x="292" y="186"/>
                  </a:lnTo>
                  <a:lnTo>
                    <a:pt x="300" y="124"/>
                  </a:lnTo>
                  <a:lnTo>
                    <a:pt x="292" y="62"/>
                  </a:lnTo>
                  <a:lnTo>
                    <a:pt x="283" y="0"/>
                  </a:lnTo>
                  <a:lnTo>
                    <a:pt x="195" y="27"/>
                  </a:lnTo>
                </a:path>
              </a:pathLst>
            </a:custGeom>
            <a:solidFill>
              <a:srgbClr val="66FF33"/>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13">
              <a:extLst>
                <a:ext uri="{FF2B5EF4-FFF2-40B4-BE49-F238E27FC236}">
                  <a16:creationId xmlns:a16="http://schemas.microsoft.com/office/drawing/2014/main" id="{BF784810-2677-47FD-8EF3-9A78298AE4F2}"/>
                </a:ext>
              </a:extLst>
            </p:cNvPr>
            <p:cNvSpPr>
              <a:spLocks noChangeArrowheads="1"/>
            </p:cNvSpPr>
            <p:nvPr/>
          </p:nvSpPr>
          <p:spPr bwMode="auto">
            <a:xfrm>
              <a:off x="9310682" y="2826863"/>
              <a:ext cx="328611" cy="453362"/>
            </a:xfrm>
            <a:custGeom>
              <a:avLst/>
              <a:gdLst>
                <a:gd name="T0" fmla="*/ 1112 w 1430"/>
                <a:gd name="T1" fmla="*/ 1835 h 1969"/>
                <a:gd name="T2" fmla="*/ 1006 w 1430"/>
                <a:gd name="T3" fmla="*/ 1791 h 1969"/>
                <a:gd name="T4" fmla="*/ 865 w 1430"/>
                <a:gd name="T5" fmla="*/ 1774 h 1969"/>
                <a:gd name="T6" fmla="*/ 776 w 1430"/>
                <a:gd name="T7" fmla="*/ 1809 h 1969"/>
                <a:gd name="T8" fmla="*/ 618 w 1430"/>
                <a:gd name="T9" fmla="*/ 1827 h 1969"/>
                <a:gd name="T10" fmla="*/ 582 w 1430"/>
                <a:gd name="T11" fmla="*/ 1738 h 1969"/>
                <a:gd name="T12" fmla="*/ 485 w 1430"/>
                <a:gd name="T13" fmla="*/ 1694 h 1969"/>
                <a:gd name="T14" fmla="*/ 459 w 1430"/>
                <a:gd name="T15" fmla="*/ 1571 h 1969"/>
                <a:gd name="T16" fmla="*/ 450 w 1430"/>
                <a:gd name="T17" fmla="*/ 1438 h 1969"/>
                <a:gd name="T18" fmla="*/ 406 w 1430"/>
                <a:gd name="T19" fmla="*/ 1359 h 1969"/>
                <a:gd name="T20" fmla="*/ 565 w 1430"/>
                <a:gd name="T21" fmla="*/ 1324 h 1969"/>
                <a:gd name="T22" fmla="*/ 591 w 1430"/>
                <a:gd name="T23" fmla="*/ 1200 h 1969"/>
                <a:gd name="T24" fmla="*/ 494 w 1430"/>
                <a:gd name="T25" fmla="*/ 1130 h 1969"/>
                <a:gd name="T26" fmla="*/ 397 w 1430"/>
                <a:gd name="T27" fmla="*/ 1050 h 1969"/>
                <a:gd name="T28" fmla="*/ 291 w 1430"/>
                <a:gd name="T29" fmla="*/ 997 h 1969"/>
                <a:gd name="T30" fmla="*/ 212 w 1430"/>
                <a:gd name="T31" fmla="*/ 944 h 1969"/>
                <a:gd name="T32" fmla="*/ 79 w 1430"/>
                <a:gd name="T33" fmla="*/ 883 h 1969"/>
                <a:gd name="T34" fmla="*/ 0 w 1430"/>
                <a:gd name="T35" fmla="*/ 785 h 1969"/>
                <a:gd name="T36" fmla="*/ 168 w 1430"/>
                <a:gd name="T37" fmla="*/ 680 h 1969"/>
                <a:gd name="T38" fmla="*/ 132 w 1430"/>
                <a:gd name="T39" fmla="*/ 521 h 1969"/>
                <a:gd name="T40" fmla="*/ 35 w 1430"/>
                <a:gd name="T41" fmla="*/ 415 h 1969"/>
                <a:gd name="T42" fmla="*/ 97 w 1430"/>
                <a:gd name="T43" fmla="*/ 247 h 1969"/>
                <a:gd name="T44" fmla="*/ 115 w 1430"/>
                <a:gd name="T45" fmla="*/ 62 h 1969"/>
                <a:gd name="T46" fmla="*/ 203 w 1430"/>
                <a:gd name="T47" fmla="*/ 27 h 1969"/>
                <a:gd name="T48" fmla="*/ 256 w 1430"/>
                <a:gd name="T49" fmla="*/ 80 h 1969"/>
                <a:gd name="T50" fmla="*/ 256 w 1430"/>
                <a:gd name="T51" fmla="*/ 212 h 1969"/>
                <a:gd name="T52" fmla="*/ 423 w 1430"/>
                <a:gd name="T53" fmla="*/ 256 h 1969"/>
                <a:gd name="T54" fmla="*/ 415 w 1430"/>
                <a:gd name="T55" fmla="*/ 362 h 1969"/>
                <a:gd name="T56" fmla="*/ 379 w 1430"/>
                <a:gd name="T57" fmla="*/ 503 h 1969"/>
                <a:gd name="T58" fmla="*/ 521 w 1430"/>
                <a:gd name="T59" fmla="*/ 450 h 1969"/>
                <a:gd name="T60" fmla="*/ 653 w 1430"/>
                <a:gd name="T61" fmla="*/ 521 h 1969"/>
                <a:gd name="T62" fmla="*/ 750 w 1430"/>
                <a:gd name="T63" fmla="*/ 574 h 1969"/>
                <a:gd name="T64" fmla="*/ 865 w 1430"/>
                <a:gd name="T65" fmla="*/ 653 h 1969"/>
                <a:gd name="T66" fmla="*/ 935 w 1430"/>
                <a:gd name="T67" fmla="*/ 812 h 1969"/>
                <a:gd name="T68" fmla="*/ 971 w 1430"/>
                <a:gd name="T69" fmla="*/ 962 h 1969"/>
                <a:gd name="T70" fmla="*/ 1068 w 1430"/>
                <a:gd name="T71" fmla="*/ 1103 h 1969"/>
                <a:gd name="T72" fmla="*/ 1200 w 1430"/>
                <a:gd name="T73" fmla="*/ 1156 h 1969"/>
                <a:gd name="T74" fmla="*/ 1324 w 1430"/>
                <a:gd name="T75" fmla="*/ 1288 h 1969"/>
                <a:gd name="T76" fmla="*/ 1359 w 1430"/>
                <a:gd name="T77" fmla="*/ 1412 h 1969"/>
                <a:gd name="T78" fmla="*/ 1315 w 1430"/>
                <a:gd name="T79" fmla="*/ 1509 h 1969"/>
                <a:gd name="T80" fmla="*/ 1359 w 1430"/>
                <a:gd name="T81" fmla="*/ 1659 h 1969"/>
                <a:gd name="T82" fmla="*/ 1429 w 1430"/>
                <a:gd name="T83" fmla="*/ 1756 h 1969"/>
                <a:gd name="T84" fmla="*/ 1315 w 1430"/>
                <a:gd name="T85" fmla="*/ 1906 h 1969"/>
                <a:gd name="T86" fmla="*/ 1227 w 1430"/>
                <a:gd name="T87" fmla="*/ 1933 h 1969"/>
                <a:gd name="T88" fmla="*/ 1129 w 1430"/>
                <a:gd name="T89" fmla="*/ 1941 h 1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0" h="1969">
                  <a:moveTo>
                    <a:pt x="1121" y="1888"/>
                  </a:moveTo>
                  <a:lnTo>
                    <a:pt x="1112" y="1835"/>
                  </a:lnTo>
                  <a:lnTo>
                    <a:pt x="1041" y="1827"/>
                  </a:lnTo>
                  <a:lnTo>
                    <a:pt x="1006" y="1791"/>
                  </a:lnTo>
                  <a:lnTo>
                    <a:pt x="944" y="1765"/>
                  </a:lnTo>
                  <a:lnTo>
                    <a:pt x="865" y="1774"/>
                  </a:lnTo>
                  <a:lnTo>
                    <a:pt x="856" y="1712"/>
                  </a:lnTo>
                  <a:lnTo>
                    <a:pt x="776" y="1809"/>
                  </a:lnTo>
                  <a:lnTo>
                    <a:pt x="688" y="1844"/>
                  </a:lnTo>
                  <a:lnTo>
                    <a:pt x="618" y="1827"/>
                  </a:lnTo>
                  <a:lnTo>
                    <a:pt x="626" y="1765"/>
                  </a:lnTo>
                  <a:lnTo>
                    <a:pt x="582" y="1738"/>
                  </a:lnTo>
                  <a:lnTo>
                    <a:pt x="503" y="1738"/>
                  </a:lnTo>
                  <a:lnTo>
                    <a:pt x="485" y="1694"/>
                  </a:lnTo>
                  <a:lnTo>
                    <a:pt x="476" y="1633"/>
                  </a:lnTo>
                  <a:lnTo>
                    <a:pt x="459" y="1571"/>
                  </a:lnTo>
                  <a:lnTo>
                    <a:pt x="441" y="1500"/>
                  </a:lnTo>
                  <a:lnTo>
                    <a:pt x="450" y="1438"/>
                  </a:lnTo>
                  <a:lnTo>
                    <a:pt x="379" y="1403"/>
                  </a:lnTo>
                  <a:lnTo>
                    <a:pt x="406" y="1359"/>
                  </a:lnTo>
                  <a:lnTo>
                    <a:pt x="485" y="1333"/>
                  </a:lnTo>
                  <a:lnTo>
                    <a:pt x="565" y="1324"/>
                  </a:lnTo>
                  <a:lnTo>
                    <a:pt x="600" y="1288"/>
                  </a:lnTo>
                  <a:lnTo>
                    <a:pt x="591" y="1200"/>
                  </a:lnTo>
                  <a:lnTo>
                    <a:pt x="565" y="1138"/>
                  </a:lnTo>
                  <a:lnTo>
                    <a:pt x="494" y="1130"/>
                  </a:lnTo>
                  <a:lnTo>
                    <a:pt x="476" y="1077"/>
                  </a:lnTo>
                  <a:lnTo>
                    <a:pt x="397" y="1050"/>
                  </a:lnTo>
                  <a:lnTo>
                    <a:pt x="344" y="1015"/>
                  </a:lnTo>
                  <a:lnTo>
                    <a:pt x="291" y="997"/>
                  </a:lnTo>
                  <a:lnTo>
                    <a:pt x="300" y="953"/>
                  </a:lnTo>
                  <a:lnTo>
                    <a:pt x="212" y="944"/>
                  </a:lnTo>
                  <a:lnTo>
                    <a:pt x="141" y="883"/>
                  </a:lnTo>
                  <a:lnTo>
                    <a:pt x="79" y="883"/>
                  </a:lnTo>
                  <a:lnTo>
                    <a:pt x="18" y="865"/>
                  </a:lnTo>
                  <a:lnTo>
                    <a:pt x="0" y="785"/>
                  </a:lnTo>
                  <a:lnTo>
                    <a:pt x="97" y="733"/>
                  </a:lnTo>
                  <a:lnTo>
                    <a:pt x="168" y="680"/>
                  </a:lnTo>
                  <a:lnTo>
                    <a:pt x="168" y="609"/>
                  </a:lnTo>
                  <a:lnTo>
                    <a:pt x="132" y="521"/>
                  </a:lnTo>
                  <a:lnTo>
                    <a:pt x="88" y="468"/>
                  </a:lnTo>
                  <a:lnTo>
                    <a:pt x="35" y="415"/>
                  </a:lnTo>
                  <a:lnTo>
                    <a:pt x="79" y="344"/>
                  </a:lnTo>
                  <a:lnTo>
                    <a:pt x="97" y="247"/>
                  </a:lnTo>
                  <a:lnTo>
                    <a:pt x="123" y="141"/>
                  </a:lnTo>
                  <a:lnTo>
                    <a:pt x="115" y="62"/>
                  </a:lnTo>
                  <a:lnTo>
                    <a:pt x="159" y="0"/>
                  </a:lnTo>
                  <a:lnTo>
                    <a:pt x="203" y="27"/>
                  </a:lnTo>
                  <a:lnTo>
                    <a:pt x="194" y="97"/>
                  </a:lnTo>
                  <a:lnTo>
                    <a:pt x="256" y="80"/>
                  </a:lnTo>
                  <a:lnTo>
                    <a:pt x="256" y="150"/>
                  </a:lnTo>
                  <a:lnTo>
                    <a:pt x="256" y="212"/>
                  </a:lnTo>
                  <a:lnTo>
                    <a:pt x="318" y="238"/>
                  </a:lnTo>
                  <a:lnTo>
                    <a:pt x="423" y="256"/>
                  </a:lnTo>
                  <a:lnTo>
                    <a:pt x="415" y="291"/>
                  </a:lnTo>
                  <a:lnTo>
                    <a:pt x="415" y="362"/>
                  </a:lnTo>
                  <a:lnTo>
                    <a:pt x="362" y="432"/>
                  </a:lnTo>
                  <a:lnTo>
                    <a:pt x="379" y="503"/>
                  </a:lnTo>
                  <a:lnTo>
                    <a:pt x="441" y="459"/>
                  </a:lnTo>
                  <a:lnTo>
                    <a:pt x="521" y="450"/>
                  </a:lnTo>
                  <a:lnTo>
                    <a:pt x="573" y="468"/>
                  </a:lnTo>
                  <a:lnTo>
                    <a:pt x="653" y="521"/>
                  </a:lnTo>
                  <a:lnTo>
                    <a:pt x="688" y="565"/>
                  </a:lnTo>
                  <a:lnTo>
                    <a:pt x="750" y="574"/>
                  </a:lnTo>
                  <a:lnTo>
                    <a:pt x="803" y="582"/>
                  </a:lnTo>
                  <a:lnTo>
                    <a:pt x="865" y="653"/>
                  </a:lnTo>
                  <a:lnTo>
                    <a:pt x="944" y="715"/>
                  </a:lnTo>
                  <a:lnTo>
                    <a:pt x="935" y="812"/>
                  </a:lnTo>
                  <a:lnTo>
                    <a:pt x="918" y="891"/>
                  </a:lnTo>
                  <a:lnTo>
                    <a:pt x="971" y="962"/>
                  </a:lnTo>
                  <a:lnTo>
                    <a:pt x="1024" y="1033"/>
                  </a:lnTo>
                  <a:lnTo>
                    <a:pt x="1068" y="1103"/>
                  </a:lnTo>
                  <a:lnTo>
                    <a:pt x="1138" y="1138"/>
                  </a:lnTo>
                  <a:lnTo>
                    <a:pt x="1200" y="1156"/>
                  </a:lnTo>
                  <a:lnTo>
                    <a:pt x="1262" y="1200"/>
                  </a:lnTo>
                  <a:lnTo>
                    <a:pt x="1324" y="1288"/>
                  </a:lnTo>
                  <a:lnTo>
                    <a:pt x="1359" y="1341"/>
                  </a:lnTo>
                  <a:lnTo>
                    <a:pt x="1359" y="1412"/>
                  </a:lnTo>
                  <a:lnTo>
                    <a:pt x="1297" y="1430"/>
                  </a:lnTo>
                  <a:lnTo>
                    <a:pt x="1315" y="1509"/>
                  </a:lnTo>
                  <a:lnTo>
                    <a:pt x="1332" y="1580"/>
                  </a:lnTo>
                  <a:lnTo>
                    <a:pt x="1359" y="1659"/>
                  </a:lnTo>
                  <a:lnTo>
                    <a:pt x="1385" y="1703"/>
                  </a:lnTo>
                  <a:lnTo>
                    <a:pt x="1429" y="1756"/>
                  </a:lnTo>
                  <a:lnTo>
                    <a:pt x="1341" y="1835"/>
                  </a:lnTo>
                  <a:lnTo>
                    <a:pt x="1315" y="1906"/>
                  </a:lnTo>
                  <a:lnTo>
                    <a:pt x="1271" y="1968"/>
                  </a:lnTo>
                  <a:lnTo>
                    <a:pt x="1227" y="1933"/>
                  </a:lnTo>
                  <a:lnTo>
                    <a:pt x="1174" y="1959"/>
                  </a:lnTo>
                  <a:lnTo>
                    <a:pt x="1129" y="1941"/>
                  </a:lnTo>
                  <a:lnTo>
                    <a:pt x="1121" y="1888"/>
                  </a:lnTo>
                </a:path>
              </a:pathLst>
            </a:custGeom>
            <a:solidFill>
              <a:srgbClr val="FFC00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14">
              <a:extLst>
                <a:ext uri="{FF2B5EF4-FFF2-40B4-BE49-F238E27FC236}">
                  <a16:creationId xmlns:a16="http://schemas.microsoft.com/office/drawing/2014/main" id="{B62E33FE-4292-491B-AD15-F8E1347163AC}"/>
                </a:ext>
              </a:extLst>
            </p:cNvPr>
            <p:cNvSpPr>
              <a:spLocks noChangeArrowheads="1"/>
            </p:cNvSpPr>
            <p:nvPr/>
          </p:nvSpPr>
          <p:spPr bwMode="auto">
            <a:xfrm>
              <a:off x="9290398" y="3912092"/>
              <a:ext cx="346867" cy="247473"/>
            </a:xfrm>
            <a:custGeom>
              <a:avLst/>
              <a:gdLst>
                <a:gd name="T0" fmla="*/ 1438 w 1510"/>
                <a:gd name="T1" fmla="*/ 0 h 1077"/>
                <a:gd name="T2" fmla="*/ 1323 w 1510"/>
                <a:gd name="T3" fmla="*/ 79 h 1077"/>
                <a:gd name="T4" fmla="*/ 1165 w 1510"/>
                <a:gd name="T5" fmla="*/ 35 h 1077"/>
                <a:gd name="T6" fmla="*/ 1006 w 1510"/>
                <a:gd name="T7" fmla="*/ 115 h 1077"/>
                <a:gd name="T8" fmla="*/ 935 w 1510"/>
                <a:gd name="T9" fmla="*/ 194 h 1077"/>
                <a:gd name="T10" fmla="*/ 776 w 1510"/>
                <a:gd name="T11" fmla="*/ 300 h 1077"/>
                <a:gd name="T12" fmla="*/ 661 w 1510"/>
                <a:gd name="T13" fmla="*/ 326 h 1077"/>
                <a:gd name="T14" fmla="*/ 556 w 1510"/>
                <a:gd name="T15" fmla="*/ 97 h 1077"/>
                <a:gd name="T16" fmla="*/ 432 w 1510"/>
                <a:gd name="T17" fmla="*/ 150 h 1077"/>
                <a:gd name="T18" fmla="*/ 300 w 1510"/>
                <a:gd name="T19" fmla="*/ 79 h 1077"/>
                <a:gd name="T20" fmla="*/ 335 w 1510"/>
                <a:gd name="T21" fmla="*/ 238 h 1077"/>
                <a:gd name="T22" fmla="*/ 220 w 1510"/>
                <a:gd name="T23" fmla="*/ 282 h 1077"/>
                <a:gd name="T24" fmla="*/ 106 w 1510"/>
                <a:gd name="T25" fmla="*/ 326 h 1077"/>
                <a:gd name="T26" fmla="*/ 0 w 1510"/>
                <a:gd name="T27" fmla="*/ 362 h 1077"/>
                <a:gd name="T28" fmla="*/ 0 w 1510"/>
                <a:gd name="T29" fmla="*/ 485 h 1077"/>
                <a:gd name="T30" fmla="*/ 123 w 1510"/>
                <a:gd name="T31" fmla="*/ 459 h 1077"/>
                <a:gd name="T32" fmla="*/ 132 w 1510"/>
                <a:gd name="T33" fmla="*/ 538 h 1077"/>
                <a:gd name="T34" fmla="*/ 79 w 1510"/>
                <a:gd name="T35" fmla="*/ 635 h 1077"/>
                <a:gd name="T36" fmla="*/ 61 w 1510"/>
                <a:gd name="T37" fmla="*/ 759 h 1077"/>
                <a:gd name="T38" fmla="*/ 132 w 1510"/>
                <a:gd name="T39" fmla="*/ 838 h 1077"/>
                <a:gd name="T40" fmla="*/ 203 w 1510"/>
                <a:gd name="T41" fmla="*/ 918 h 1077"/>
                <a:gd name="T42" fmla="*/ 361 w 1510"/>
                <a:gd name="T43" fmla="*/ 944 h 1077"/>
                <a:gd name="T44" fmla="*/ 467 w 1510"/>
                <a:gd name="T45" fmla="*/ 979 h 1077"/>
                <a:gd name="T46" fmla="*/ 547 w 1510"/>
                <a:gd name="T47" fmla="*/ 1041 h 1077"/>
                <a:gd name="T48" fmla="*/ 688 w 1510"/>
                <a:gd name="T49" fmla="*/ 1032 h 1077"/>
                <a:gd name="T50" fmla="*/ 679 w 1510"/>
                <a:gd name="T51" fmla="*/ 926 h 1077"/>
                <a:gd name="T52" fmla="*/ 661 w 1510"/>
                <a:gd name="T53" fmla="*/ 768 h 1077"/>
                <a:gd name="T54" fmla="*/ 794 w 1510"/>
                <a:gd name="T55" fmla="*/ 723 h 1077"/>
                <a:gd name="T56" fmla="*/ 917 w 1510"/>
                <a:gd name="T57" fmla="*/ 670 h 1077"/>
                <a:gd name="T58" fmla="*/ 1023 w 1510"/>
                <a:gd name="T59" fmla="*/ 556 h 1077"/>
                <a:gd name="T60" fmla="*/ 1200 w 1510"/>
                <a:gd name="T61" fmla="*/ 538 h 1077"/>
                <a:gd name="T62" fmla="*/ 1385 w 1510"/>
                <a:gd name="T63" fmla="*/ 503 h 1077"/>
                <a:gd name="T64" fmla="*/ 1447 w 1510"/>
                <a:gd name="T65" fmla="*/ 326 h 1077"/>
                <a:gd name="T66" fmla="*/ 1473 w 1510"/>
                <a:gd name="T67" fmla="*/ 167 h 1077"/>
                <a:gd name="T68" fmla="*/ 1509 w 1510"/>
                <a:gd name="T69" fmla="*/ 1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0" h="1077">
                  <a:moveTo>
                    <a:pt x="1509" y="17"/>
                  </a:moveTo>
                  <a:lnTo>
                    <a:pt x="1438" y="0"/>
                  </a:lnTo>
                  <a:lnTo>
                    <a:pt x="1376" y="17"/>
                  </a:lnTo>
                  <a:lnTo>
                    <a:pt x="1323" y="79"/>
                  </a:lnTo>
                  <a:lnTo>
                    <a:pt x="1244" y="53"/>
                  </a:lnTo>
                  <a:lnTo>
                    <a:pt x="1165" y="35"/>
                  </a:lnTo>
                  <a:lnTo>
                    <a:pt x="1094" y="62"/>
                  </a:lnTo>
                  <a:lnTo>
                    <a:pt x="1006" y="115"/>
                  </a:lnTo>
                  <a:lnTo>
                    <a:pt x="935" y="141"/>
                  </a:lnTo>
                  <a:lnTo>
                    <a:pt x="935" y="194"/>
                  </a:lnTo>
                  <a:lnTo>
                    <a:pt x="891" y="256"/>
                  </a:lnTo>
                  <a:lnTo>
                    <a:pt x="776" y="300"/>
                  </a:lnTo>
                  <a:lnTo>
                    <a:pt x="732" y="362"/>
                  </a:lnTo>
                  <a:lnTo>
                    <a:pt x="661" y="326"/>
                  </a:lnTo>
                  <a:lnTo>
                    <a:pt x="609" y="176"/>
                  </a:lnTo>
                  <a:lnTo>
                    <a:pt x="556" y="97"/>
                  </a:lnTo>
                  <a:lnTo>
                    <a:pt x="503" y="123"/>
                  </a:lnTo>
                  <a:lnTo>
                    <a:pt x="432" y="150"/>
                  </a:lnTo>
                  <a:lnTo>
                    <a:pt x="388" y="97"/>
                  </a:lnTo>
                  <a:lnTo>
                    <a:pt x="300" y="79"/>
                  </a:lnTo>
                  <a:lnTo>
                    <a:pt x="317" y="150"/>
                  </a:lnTo>
                  <a:lnTo>
                    <a:pt x="335" y="238"/>
                  </a:lnTo>
                  <a:lnTo>
                    <a:pt x="282" y="300"/>
                  </a:lnTo>
                  <a:lnTo>
                    <a:pt x="220" y="282"/>
                  </a:lnTo>
                  <a:lnTo>
                    <a:pt x="158" y="291"/>
                  </a:lnTo>
                  <a:lnTo>
                    <a:pt x="106" y="326"/>
                  </a:lnTo>
                  <a:lnTo>
                    <a:pt x="70" y="353"/>
                  </a:lnTo>
                  <a:lnTo>
                    <a:pt x="0" y="362"/>
                  </a:lnTo>
                  <a:lnTo>
                    <a:pt x="35" y="432"/>
                  </a:lnTo>
                  <a:lnTo>
                    <a:pt x="0" y="485"/>
                  </a:lnTo>
                  <a:lnTo>
                    <a:pt x="61" y="494"/>
                  </a:lnTo>
                  <a:lnTo>
                    <a:pt x="123" y="459"/>
                  </a:lnTo>
                  <a:lnTo>
                    <a:pt x="194" y="476"/>
                  </a:lnTo>
                  <a:lnTo>
                    <a:pt x="132" y="538"/>
                  </a:lnTo>
                  <a:lnTo>
                    <a:pt x="88" y="582"/>
                  </a:lnTo>
                  <a:lnTo>
                    <a:pt x="79" y="635"/>
                  </a:lnTo>
                  <a:lnTo>
                    <a:pt x="79" y="688"/>
                  </a:lnTo>
                  <a:lnTo>
                    <a:pt x="61" y="759"/>
                  </a:lnTo>
                  <a:lnTo>
                    <a:pt x="61" y="829"/>
                  </a:lnTo>
                  <a:lnTo>
                    <a:pt x="132" y="838"/>
                  </a:lnTo>
                  <a:lnTo>
                    <a:pt x="185" y="856"/>
                  </a:lnTo>
                  <a:lnTo>
                    <a:pt x="203" y="918"/>
                  </a:lnTo>
                  <a:lnTo>
                    <a:pt x="238" y="962"/>
                  </a:lnTo>
                  <a:lnTo>
                    <a:pt x="361" y="944"/>
                  </a:lnTo>
                  <a:lnTo>
                    <a:pt x="441" y="944"/>
                  </a:lnTo>
                  <a:lnTo>
                    <a:pt x="467" y="979"/>
                  </a:lnTo>
                  <a:lnTo>
                    <a:pt x="547" y="988"/>
                  </a:lnTo>
                  <a:lnTo>
                    <a:pt x="547" y="1041"/>
                  </a:lnTo>
                  <a:lnTo>
                    <a:pt x="626" y="1076"/>
                  </a:lnTo>
                  <a:lnTo>
                    <a:pt x="688" y="1032"/>
                  </a:lnTo>
                  <a:lnTo>
                    <a:pt x="679" y="979"/>
                  </a:lnTo>
                  <a:lnTo>
                    <a:pt x="679" y="926"/>
                  </a:lnTo>
                  <a:lnTo>
                    <a:pt x="697" y="856"/>
                  </a:lnTo>
                  <a:lnTo>
                    <a:pt x="661" y="768"/>
                  </a:lnTo>
                  <a:lnTo>
                    <a:pt x="706" y="723"/>
                  </a:lnTo>
                  <a:lnTo>
                    <a:pt x="794" y="723"/>
                  </a:lnTo>
                  <a:lnTo>
                    <a:pt x="838" y="688"/>
                  </a:lnTo>
                  <a:lnTo>
                    <a:pt x="917" y="670"/>
                  </a:lnTo>
                  <a:lnTo>
                    <a:pt x="979" y="600"/>
                  </a:lnTo>
                  <a:lnTo>
                    <a:pt x="1023" y="556"/>
                  </a:lnTo>
                  <a:lnTo>
                    <a:pt x="1094" y="529"/>
                  </a:lnTo>
                  <a:lnTo>
                    <a:pt x="1200" y="538"/>
                  </a:lnTo>
                  <a:lnTo>
                    <a:pt x="1315" y="538"/>
                  </a:lnTo>
                  <a:lnTo>
                    <a:pt x="1385" y="503"/>
                  </a:lnTo>
                  <a:lnTo>
                    <a:pt x="1447" y="415"/>
                  </a:lnTo>
                  <a:lnTo>
                    <a:pt x="1447" y="326"/>
                  </a:lnTo>
                  <a:lnTo>
                    <a:pt x="1482" y="265"/>
                  </a:lnTo>
                  <a:lnTo>
                    <a:pt x="1473" y="167"/>
                  </a:lnTo>
                  <a:lnTo>
                    <a:pt x="1482" y="97"/>
                  </a:lnTo>
                  <a:lnTo>
                    <a:pt x="1509" y="17"/>
                  </a:lnTo>
                </a:path>
              </a:pathLst>
            </a:custGeom>
            <a:solidFill>
              <a:srgbClr val="CCFF33"/>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Freeform 16">
              <a:extLst>
                <a:ext uri="{FF2B5EF4-FFF2-40B4-BE49-F238E27FC236}">
                  <a16:creationId xmlns:a16="http://schemas.microsoft.com/office/drawing/2014/main" id="{122B11A1-ABF9-46A5-ACB2-C99EDA558476}"/>
                </a:ext>
              </a:extLst>
            </p:cNvPr>
            <p:cNvSpPr>
              <a:spLocks noChangeArrowheads="1"/>
            </p:cNvSpPr>
            <p:nvPr/>
          </p:nvSpPr>
          <p:spPr bwMode="auto">
            <a:xfrm>
              <a:off x="9651465" y="3299495"/>
              <a:ext cx="559856" cy="616653"/>
            </a:xfrm>
            <a:custGeom>
              <a:avLst/>
              <a:gdLst>
                <a:gd name="T0" fmla="*/ 698 w 2436"/>
                <a:gd name="T1" fmla="*/ 1102 h 2682"/>
                <a:gd name="T2" fmla="*/ 751 w 2436"/>
                <a:gd name="T3" fmla="*/ 1279 h 2682"/>
                <a:gd name="T4" fmla="*/ 592 w 2436"/>
                <a:gd name="T5" fmla="*/ 1402 h 2682"/>
                <a:gd name="T6" fmla="*/ 451 w 2436"/>
                <a:gd name="T7" fmla="*/ 1570 h 2682"/>
                <a:gd name="T8" fmla="*/ 283 w 2436"/>
                <a:gd name="T9" fmla="*/ 1684 h 2682"/>
                <a:gd name="T10" fmla="*/ 142 w 2436"/>
                <a:gd name="T11" fmla="*/ 1808 h 2682"/>
                <a:gd name="T12" fmla="*/ 115 w 2436"/>
                <a:gd name="T13" fmla="*/ 1993 h 2682"/>
                <a:gd name="T14" fmla="*/ 80 w 2436"/>
                <a:gd name="T15" fmla="*/ 2179 h 2682"/>
                <a:gd name="T16" fmla="*/ 248 w 2436"/>
                <a:gd name="T17" fmla="*/ 2346 h 2682"/>
                <a:gd name="T18" fmla="*/ 345 w 2436"/>
                <a:gd name="T19" fmla="*/ 2417 h 2682"/>
                <a:gd name="T20" fmla="*/ 415 w 2436"/>
                <a:gd name="T21" fmla="*/ 2549 h 2682"/>
                <a:gd name="T22" fmla="*/ 601 w 2436"/>
                <a:gd name="T23" fmla="*/ 2584 h 2682"/>
                <a:gd name="T24" fmla="*/ 768 w 2436"/>
                <a:gd name="T25" fmla="*/ 2673 h 2682"/>
                <a:gd name="T26" fmla="*/ 971 w 2436"/>
                <a:gd name="T27" fmla="*/ 2611 h 2682"/>
                <a:gd name="T28" fmla="*/ 1121 w 2436"/>
                <a:gd name="T29" fmla="*/ 2611 h 2682"/>
                <a:gd name="T30" fmla="*/ 1209 w 2436"/>
                <a:gd name="T31" fmla="*/ 2329 h 2682"/>
                <a:gd name="T32" fmla="*/ 1395 w 2436"/>
                <a:gd name="T33" fmla="*/ 2364 h 2682"/>
                <a:gd name="T34" fmla="*/ 1271 w 2436"/>
                <a:gd name="T35" fmla="*/ 2540 h 2682"/>
                <a:gd name="T36" fmla="*/ 1421 w 2436"/>
                <a:gd name="T37" fmla="*/ 2540 h 2682"/>
                <a:gd name="T38" fmla="*/ 1571 w 2436"/>
                <a:gd name="T39" fmla="*/ 2443 h 2682"/>
                <a:gd name="T40" fmla="*/ 1801 w 2436"/>
                <a:gd name="T41" fmla="*/ 2381 h 2682"/>
                <a:gd name="T42" fmla="*/ 2012 w 2436"/>
                <a:gd name="T43" fmla="*/ 2187 h 2682"/>
                <a:gd name="T44" fmla="*/ 2153 w 2436"/>
                <a:gd name="T45" fmla="*/ 1993 h 2682"/>
                <a:gd name="T46" fmla="*/ 2082 w 2436"/>
                <a:gd name="T47" fmla="*/ 1781 h 2682"/>
                <a:gd name="T48" fmla="*/ 2197 w 2436"/>
                <a:gd name="T49" fmla="*/ 1773 h 2682"/>
                <a:gd name="T50" fmla="*/ 2347 w 2436"/>
                <a:gd name="T51" fmla="*/ 1799 h 2682"/>
                <a:gd name="T52" fmla="*/ 2435 w 2436"/>
                <a:gd name="T53" fmla="*/ 1614 h 2682"/>
                <a:gd name="T54" fmla="*/ 2435 w 2436"/>
                <a:gd name="T55" fmla="*/ 1402 h 2682"/>
                <a:gd name="T56" fmla="*/ 2320 w 2436"/>
                <a:gd name="T57" fmla="*/ 1279 h 2682"/>
                <a:gd name="T58" fmla="*/ 2153 w 2436"/>
                <a:gd name="T59" fmla="*/ 1234 h 2682"/>
                <a:gd name="T60" fmla="*/ 1968 w 2436"/>
                <a:gd name="T61" fmla="*/ 1120 h 2682"/>
                <a:gd name="T62" fmla="*/ 1968 w 2436"/>
                <a:gd name="T63" fmla="*/ 899 h 2682"/>
                <a:gd name="T64" fmla="*/ 1907 w 2436"/>
                <a:gd name="T65" fmla="*/ 740 h 2682"/>
                <a:gd name="T66" fmla="*/ 1792 w 2436"/>
                <a:gd name="T67" fmla="*/ 626 h 2682"/>
                <a:gd name="T68" fmla="*/ 1686 w 2436"/>
                <a:gd name="T69" fmla="*/ 546 h 2682"/>
                <a:gd name="T70" fmla="*/ 1474 w 2436"/>
                <a:gd name="T71" fmla="*/ 590 h 2682"/>
                <a:gd name="T72" fmla="*/ 1324 w 2436"/>
                <a:gd name="T73" fmla="*/ 626 h 2682"/>
                <a:gd name="T74" fmla="*/ 1121 w 2436"/>
                <a:gd name="T75" fmla="*/ 546 h 2682"/>
                <a:gd name="T76" fmla="*/ 1006 w 2436"/>
                <a:gd name="T77" fmla="*/ 449 h 2682"/>
                <a:gd name="T78" fmla="*/ 883 w 2436"/>
                <a:gd name="T79" fmla="*/ 326 h 2682"/>
                <a:gd name="T80" fmla="*/ 901 w 2436"/>
                <a:gd name="T81" fmla="*/ 159 h 2682"/>
                <a:gd name="T82" fmla="*/ 786 w 2436"/>
                <a:gd name="T83" fmla="*/ 44 h 2682"/>
                <a:gd name="T84" fmla="*/ 777 w 2436"/>
                <a:gd name="T85" fmla="*/ 265 h 2682"/>
                <a:gd name="T86" fmla="*/ 821 w 2436"/>
                <a:gd name="T87" fmla="*/ 511 h 2682"/>
                <a:gd name="T88" fmla="*/ 724 w 2436"/>
                <a:gd name="T89" fmla="*/ 723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36" h="2682">
                  <a:moveTo>
                    <a:pt x="680" y="943"/>
                  </a:moveTo>
                  <a:lnTo>
                    <a:pt x="698" y="1023"/>
                  </a:lnTo>
                  <a:lnTo>
                    <a:pt x="698" y="1102"/>
                  </a:lnTo>
                  <a:lnTo>
                    <a:pt x="733" y="1173"/>
                  </a:lnTo>
                  <a:lnTo>
                    <a:pt x="777" y="1226"/>
                  </a:lnTo>
                  <a:lnTo>
                    <a:pt x="751" y="1279"/>
                  </a:lnTo>
                  <a:lnTo>
                    <a:pt x="698" y="1331"/>
                  </a:lnTo>
                  <a:lnTo>
                    <a:pt x="609" y="1349"/>
                  </a:lnTo>
                  <a:lnTo>
                    <a:pt x="592" y="1402"/>
                  </a:lnTo>
                  <a:lnTo>
                    <a:pt x="530" y="1429"/>
                  </a:lnTo>
                  <a:lnTo>
                    <a:pt x="495" y="1508"/>
                  </a:lnTo>
                  <a:lnTo>
                    <a:pt x="451" y="1570"/>
                  </a:lnTo>
                  <a:lnTo>
                    <a:pt x="371" y="1587"/>
                  </a:lnTo>
                  <a:lnTo>
                    <a:pt x="309" y="1623"/>
                  </a:lnTo>
                  <a:lnTo>
                    <a:pt x="283" y="1684"/>
                  </a:lnTo>
                  <a:lnTo>
                    <a:pt x="195" y="1702"/>
                  </a:lnTo>
                  <a:lnTo>
                    <a:pt x="159" y="1746"/>
                  </a:lnTo>
                  <a:lnTo>
                    <a:pt x="142" y="1808"/>
                  </a:lnTo>
                  <a:lnTo>
                    <a:pt x="150" y="1887"/>
                  </a:lnTo>
                  <a:lnTo>
                    <a:pt x="168" y="1949"/>
                  </a:lnTo>
                  <a:lnTo>
                    <a:pt x="115" y="1993"/>
                  </a:lnTo>
                  <a:lnTo>
                    <a:pt x="80" y="2055"/>
                  </a:lnTo>
                  <a:lnTo>
                    <a:pt x="0" y="2126"/>
                  </a:lnTo>
                  <a:lnTo>
                    <a:pt x="80" y="2179"/>
                  </a:lnTo>
                  <a:lnTo>
                    <a:pt x="98" y="2258"/>
                  </a:lnTo>
                  <a:lnTo>
                    <a:pt x="168" y="2337"/>
                  </a:lnTo>
                  <a:lnTo>
                    <a:pt x="248" y="2346"/>
                  </a:lnTo>
                  <a:lnTo>
                    <a:pt x="309" y="2284"/>
                  </a:lnTo>
                  <a:lnTo>
                    <a:pt x="353" y="2329"/>
                  </a:lnTo>
                  <a:lnTo>
                    <a:pt x="345" y="2417"/>
                  </a:lnTo>
                  <a:lnTo>
                    <a:pt x="380" y="2452"/>
                  </a:lnTo>
                  <a:lnTo>
                    <a:pt x="362" y="2523"/>
                  </a:lnTo>
                  <a:lnTo>
                    <a:pt x="415" y="2549"/>
                  </a:lnTo>
                  <a:lnTo>
                    <a:pt x="451" y="2496"/>
                  </a:lnTo>
                  <a:lnTo>
                    <a:pt x="539" y="2540"/>
                  </a:lnTo>
                  <a:lnTo>
                    <a:pt x="601" y="2584"/>
                  </a:lnTo>
                  <a:lnTo>
                    <a:pt x="671" y="2593"/>
                  </a:lnTo>
                  <a:lnTo>
                    <a:pt x="706" y="2655"/>
                  </a:lnTo>
                  <a:lnTo>
                    <a:pt x="768" y="2673"/>
                  </a:lnTo>
                  <a:lnTo>
                    <a:pt x="839" y="2681"/>
                  </a:lnTo>
                  <a:lnTo>
                    <a:pt x="918" y="2646"/>
                  </a:lnTo>
                  <a:lnTo>
                    <a:pt x="971" y="2611"/>
                  </a:lnTo>
                  <a:lnTo>
                    <a:pt x="1042" y="2611"/>
                  </a:lnTo>
                  <a:lnTo>
                    <a:pt x="1095" y="2681"/>
                  </a:lnTo>
                  <a:lnTo>
                    <a:pt x="1121" y="2611"/>
                  </a:lnTo>
                  <a:lnTo>
                    <a:pt x="1121" y="2505"/>
                  </a:lnTo>
                  <a:lnTo>
                    <a:pt x="1148" y="2381"/>
                  </a:lnTo>
                  <a:lnTo>
                    <a:pt x="1209" y="2329"/>
                  </a:lnTo>
                  <a:lnTo>
                    <a:pt x="1289" y="2311"/>
                  </a:lnTo>
                  <a:lnTo>
                    <a:pt x="1359" y="2329"/>
                  </a:lnTo>
                  <a:lnTo>
                    <a:pt x="1395" y="2364"/>
                  </a:lnTo>
                  <a:lnTo>
                    <a:pt x="1412" y="2434"/>
                  </a:lnTo>
                  <a:lnTo>
                    <a:pt x="1342" y="2496"/>
                  </a:lnTo>
                  <a:lnTo>
                    <a:pt x="1271" y="2540"/>
                  </a:lnTo>
                  <a:lnTo>
                    <a:pt x="1307" y="2584"/>
                  </a:lnTo>
                  <a:lnTo>
                    <a:pt x="1412" y="2602"/>
                  </a:lnTo>
                  <a:lnTo>
                    <a:pt x="1421" y="2540"/>
                  </a:lnTo>
                  <a:lnTo>
                    <a:pt x="1457" y="2496"/>
                  </a:lnTo>
                  <a:lnTo>
                    <a:pt x="1518" y="2487"/>
                  </a:lnTo>
                  <a:lnTo>
                    <a:pt x="1571" y="2443"/>
                  </a:lnTo>
                  <a:lnTo>
                    <a:pt x="1580" y="2364"/>
                  </a:lnTo>
                  <a:lnTo>
                    <a:pt x="1721" y="2373"/>
                  </a:lnTo>
                  <a:lnTo>
                    <a:pt x="1801" y="2381"/>
                  </a:lnTo>
                  <a:lnTo>
                    <a:pt x="1854" y="2337"/>
                  </a:lnTo>
                  <a:lnTo>
                    <a:pt x="1924" y="2276"/>
                  </a:lnTo>
                  <a:lnTo>
                    <a:pt x="2012" y="2187"/>
                  </a:lnTo>
                  <a:lnTo>
                    <a:pt x="2073" y="2099"/>
                  </a:lnTo>
                  <a:lnTo>
                    <a:pt x="2135" y="2055"/>
                  </a:lnTo>
                  <a:lnTo>
                    <a:pt x="2153" y="1993"/>
                  </a:lnTo>
                  <a:lnTo>
                    <a:pt x="2144" y="1905"/>
                  </a:lnTo>
                  <a:lnTo>
                    <a:pt x="2135" y="1826"/>
                  </a:lnTo>
                  <a:lnTo>
                    <a:pt x="2082" y="1781"/>
                  </a:lnTo>
                  <a:lnTo>
                    <a:pt x="2073" y="1711"/>
                  </a:lnTo>
                  <a:lnTo>
                    <a:pt x="2153" y="1711"/>
                  </a:lnTo>
                  <a:lnTo>
                    <a:pt x="2197" y="1773"/>
                  </a:lnTo>
                  <a:lnTo>
                    <a:pt x="2214" y="1834"/>
                  </a:lnTo>
                  <a:lnTo>
                    <a:pt x="2276" y="1852"/>
                  </a:lnTo>
                  <a:lnTo>
                    <a:pt x="2347" y="1799"/>
                  </a:lnTo>
                  <a:lnTo>
                    <a:pt x="2373" y="1746"/>
                  </a:lnTo>
                  <a:lnTo>
                    <a:pt x="2391" y="1658"/>
                  </a:lnTo>
                  <a:lnTo>
                    <a:pt x="2435" y="1614"/>
                  </a:lnTo>
                  <a:lnTo>
                    <a:pt x="2426" y="1552"/>
                  </a:lnTo>
                  <a:lnTo>
                    <a:pt x="2426" y="1473"/>
                  </a:lnTo>
                  <a:lnTo>
                    <a:pt x="2435" y="1402"/>
                  </a:lnTo>
                  <a:lnTo>
                    <a:pt x="2409" y="1331"/>
                  </a:lnTo>
                  <a:lnTo>
                    <a:pt x="2356" y="1331"/>
                  </a:lnTo>
                  <a:lnTo>
                    <a:pt x="2320" y="1279"/>
                  </a:lnTo>
                  <a:lnTo>
                    <a:pt x="2312" y="1226"/>
                  </a:lnTo>
                  <a:lnTo>
                    <a:pt x="2241" y="1234"/>
                  </a:lnTo>
                  <a:lnTo>
                    <a:pt x="2153" y="1234"/>
                  </a:lnTo>
                  <a:lnTo>
                    <a:pt x="2064" y="1217"/>
                  </a:lnTo>
                  <a:lnTo>
                    <a:pt x="2012" y="1164"/>
                  </a:lnTo>
                  <a:lnTo>
                    <a:pt x="1968" y="1120"/>
                  </a:lnTo>
                  <a:lnTo>
                    <a:pt x="2003" y="1040"/>
                  </a:lnTo>
                  <a:lnTo>
                    <a:pt x="1951" y="970"/>
                  </a:lnTo>
                  <a:lnTo>
                    <a:pt x="1968" y="899"/>
                  </a:lnTo>
                  <a:lnTo>
                    <a:pt x="1977" y="837"/>
                  </a:lnTo>
                  <a:lnTo>
                    <a:pt x="1924" y="776"/>
                  </a:lnTo>
                  <a:lnTo>
                    <a:pt x="1907" y="740"/>
                  </a:lnTo>
                  <a:lnTo>
                    <a:pt x="1898" y="696"/>
                  </a:lnTo>
                  <a:lnTo>
                    <a:pt x="1845" y="652"/>
                  </a:lnTo>
                  <a:lnTo>
                    <a:pt x="1792" y="626"/>
                  </a:lnTo>
                  <a:lnTo>
                    <a:pt x="1792" y="590"/>
                  </a:lnTo>
                  <a:lnTo>
                    <a:pt x="1748" y="528"/>
                  </a:lnTo>
                  <a:lnTo>
                    <a:pt x="1686" y="546"/>
                  </a:lnTo>
                  <a:lnTo>
                    <a:pt x="1615" y="546"/>
                  </a:lnTo>
                  <a:lnTo>
                    <a:pt x="1509" y="528"/>
                  </a:lnTo>
                  <a:lnTo>
                    <a:pt x="1474" y="590"/>
                  </a:lnTo>
                  <a:lnTo>
                    <a:pt x="1457" y="643"/>
                  </a:lnTo>
                  <a:lnTo>
                    <a:pt x="1395" y="652"/>
                  </a:lnTo>
                  <a:lnTo>
                    <a:pt x="1324" y="626"/>
                  </a:lnTo>
                  <a:lnTo>
                    <a:pt x="1262" y="643"/>
                  </a:lnTo>
                  <a:lnTo>
                    <a:pt x="1192" y="608"/>
                  </a:lnTo>
                  <a:lnTo>
                    <a:pt x="1121" y="546"/>
                  </a:lnTo>
                  <a:lnTo>
                    <a:pt x="1077" y="502"/>
                  </a:lnTo>
                  <a:lnTo>
                    <a:pt x="1059" y="449"/>
                  </a:lnTo>
                  <a:lnTo>
                    <a:pt x="1006" y="449"/>
                  </a:lnTo>
                  <a:lnTo>
                    <a:pt x="909" y="449"/>
                  </a:lnTo>
                  <a:lnTo>
                    <a:pt x="874" y="396"/>
                  </a:lnTo>
                  <a:lnTo>
                    <a:pt x="883" y="326"/>
                  </a:lnTo>
                  <a:lnTo>
                    <a:pt x="954" y="291"/>
                  </a:lnTo>
                  <a:lnTo>
                    <a:pt x="962" y="229"/>
                  </a:lnTo>
                  <a:lnTo>
                    <a:pt x="901" y="159"/>
                  </a:lnTo>
                  <a:lnTo>
                    <a:pt x="856" y="62"/>
                  </a:lnTo>
                  <a:lnTo>
                    <a:pt x="848" y="0"/>
                  </a:lnTo>
                  <a:lnTo>
                    <a:pt x="786" y="44"/>
                  </a:lnTo>
                  <a:lnTo>
                    <a:pt x="742" y="115"/>
                  </a:lnTo>
                  <a:lnTo>
                    <a:pt x="733" y="203"/>
                  </a:lnTo>
                  <a:lnTo>
                    <a:pt x="777" y="265"/>
                  </a:lnTo>
                  <a:lnTo>
                    <a:pt x="804" y="352"/>
                  </a:lnTo>
                  <a:lnTo>
                    <a:pt x="812" y="423"/>
                  </a:lnTo>
                  <a:lnTo>
                    <a:pt x="821" y="511"/>
                  </a:lnTo>
                  <a:lnTo>
                    <a:pt x="804" y="590"/>
                  </a:lnTo>
                  <a:lnTo>
                    <a:pt x="759" y="634"/>
                  </a:lnTo>
                  <a:lnTo>
                    <a:pt x="724" y="723"/>
                  </a:lnTo>
                  <a:lnTo>
                    <a:pt x="715" y="811"/>
                  </a:lnTo>
                  <a:lnTo>
                    <a:pt x="680" y="943"/>
                  </a:lnTo>
                </a:path>
              </a:pathLst>
            </a:custGeom>
            <a:solidFill>
              <a:srgbClr val="00B05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0" name="Freeform 17">
              <a:extLst>
                <a:ext uri="{FF2B5EF4-FFF2-40B4-BE49-F238E27FC236}">
                  <a16:creationId xmlns:a16="http://schemas.microsoft.com/office/drawing/2014/main" id="{867E86B6-7F25-4803-BBA3-BCFE2536DC49}"/>
                </a:ext>
              </a:extLst>
            </p:cNvPr>
            <p:cNvSpPr>
              <a:spLocks noChangeArrowheads="1"/>
            </p:cNvSpPr>
            <p:nvPr/>
          </p:nvSpPr>
          <p:spPr bwMode="auto">
            <a:xfrm>
              <a:off x="9166661" y="3987145"/>
              <a:ext cx="267757" cy="223131"/>
            </a:xfrm>
            <a:custGeom>
              <a:avLst/>
              <a:gdLst>
                <a:gd name="T0" fmla="*/ 221 w 1166"/>
                <a:gd name="T1" fmla="*/ 592 h 972"/>
                <a:gd name="T2" fmla="*/ 150 w 1166"/>
                <a:gd name="T3" fmla="*/ 547 h 972"/>
                <a:gd name="T4" fmla="*/ 142 w 1166"/>
                <a:gd name="T5" fmla="*/ 477 h 972"/>
                <a:gd name="T6" fmla="*/ 97 w 1166"/>
                <a:gd name="T7" fmla="*/ 406 h 972"/>
                <a:gd name="T8" fmla="*/ 44 w 1166"/>
                <a:gd name="T9" fmla="*/ 362 h 972"/>
                <a:gd name="T10" fmla="*/ 0 w 1166"/>
                <a:gd name="T11" fmla="*/ 292 h 972"/>
                <a:gd name="T12" fmla="*/ 80 w 1166"/>
                <a:gd name="T13" fmla="*/ 247 h 972"/>
                <a:gd name="T14" fmla="*/ 124 w 1166"/>
                <a:gd name="T15" fmla="*/ 186 h 972"/>
                <a:gd name="T16" fmla="*/ 177 w 1166"/>
                <a:gd name="T17" fmla="*/ 133 h 972"/>
                <a:gd name="T18" fmla="*/ 230 w 1166"/>
                <a:gd name="T19" fmla="*/ 133 h 972"/>
                <a:gd name="T20" fmla="*/ 283 w 1166"/>
                <a:gd name="T21" fmla="*/ 80 h 972"/>
                <a:gd name="T22" fmla="*/ 389 w 1166"/>
                <a:gd name="T23" fmla="*/ 80 h 972"/>
                <a:gd name="T24" fmla="*/ 362 w 1166"/>
                <a:gd name="T25" fmla="*/ 0 h 972"/>
                <a:gd name="T26" fmla="*/ 433 w 1166"/>
                <a:gd name="T27" fmla="*/ 36 h 972"/>
                <a:gd name="T28" fmla="*/ 539 w 1166"/>
                <a:gd name="T29" fmla="*/ 36 h 972"/>
                <a:gd name="T30" fmla="*/ 574 w 1166"/>
                <a:gd name="T31" fmla="*/ 106 h 972"/>
                <a:gd name="T32" fmla="*/ 539 w 1166"/>
                <a:gd name="T33" fmla="*/ 159 h 972"/>
                <a:gd name="T34" fmla="*/ 600 w 1166"/>
                <a:gd name="T35" fmla="*/ 168 h 972"/>
                <a:gd name="T36" fmla="*/ 662 w 1166"/>
                <a:gd name="T37" fmla="*/ 133 h 972"/>
                <a:gd name="T38" fmla="*/ 733 w 1166"/>
                <a:gd name="T39" fmla="*/ 150 h 972"/>
                <a:gd name="T40" fmla="*/ 733 w 1166"/>
                <a:gd name="T41" fmla="*/ 203 h 972"/>
                <a:gd name="T42" fmla="*/ 627 w 1166"/>
                <a:gd name="T43" fmla="*/ 256 h 972"/>
                <a:gd name="T44" fmla="*/ 618 w 1166"/>
                <a:gd name="T45" fmla="*/ 309 h 972"/>
                <a:gd name="T46" fmla="*/ 618 w 1166"/>
                <a:gd name="T47" fmla="*/ 362 h 972"/>
                <a:gd name="T48" fmla="*/ 600 w 1166"/>
                <a:gd name="T49" fmla="*/ 433 h 972"/>
                <a:gd name="T50" fmla="*/ 600 w 1166"/>
                <a:gd name="T51" fmla="*/ 503 h 972"/>
                <a:gd name="T52" fmla="*/ 671 w 1166"/>
                <a:gd name="T53" fmla="*/ 512 h 972"/>
                <a:gd name="T54" fmla="*/ 724 w 1166"/>
                <a:gd name="T55" fmla="*/ 530 h 972"/>
                <a:gd name="T56" fmla="*/ 742 w 1166"/>
                <a:gd name="T57" fmla="*/ 592 h 972"/>
                <a:gd name="T58" fmla="*/ 777 w 1166"/>
                <a:gd name="T59" fmla="*/ 636 h 972"/>
                <a:gd name="T60" fmla="*/ 900 w 1166"/>
                <a:gd name="T61" fmla="*/ 618 h 972"/>
                <a:gd name="T62" fmla="*/ 980 w 1166"/>
                <a:gd name="T63" fmla="*/ 618 h 972"/>
                <a:gd name="T64" fmla="*/ 1006 w 1166"/>
                <a:gd name="T65" fmla="*/ 653 h 972"/>
                <a:gd name="T66" fmla="*/ 1086 w 1166"/>
                <a:gd name="T67" fmla="*/ 662 h 972"/>
                <a:gd name="T68" fmla="*/ 1086 w 1166"/>
                <a:gd name="T69" fmla="*/ 715 h 972"/>
                <a:gd name="T70" fmla="*/ 1165 w 1166"/>
                <a:gd name="T71" fmla="*/ 750 h 972"/>
                <a:gd name="T72" fmla="*/ 1165 w 1166"/>
                <a:gd name="T73" fmla="*/ 830 h 972"/>
                <a:gd name="T74" fmla="*/ 1139 w 1166"/>
                <a:gd name="T75" fmla="*/ 874 h 972"/>
                <a:gd name="T76" fmla="*/ 1059 w 1166"/>
                <a:gd name="T77" fmla="*/ 918 h 972"/>
                <a:gd name="T78" fmla="*/ 989 w 1166"/>
                <a:gd name="T79" fmla="*/ 900 h 972"/>
                <a:gd name="T80" fmla="*/ 909 w 1166"/>
                <a:gd name="T81" fmla="*/ 883 h 972"/>
                <a:gd name="T82" fmla="*/ 821 w 1166"/>
                <a:gd name="T83" fmla="*/ 892 h 972"/>
                <a:gd name="T84" fmla="*/ 750 w 1166"/>
                <a:gd name="T85" fmla="*/ 900 h 972"/>
                <a:gd name="T86" fmla="*/ 768 w 1166"/>
                <a:gd name="T87" fmla="*/ 936 h 972"/>
                <a:gd name="T88" fmla="*/ 680 w 1166"/>
                <a:gd name="T89" fmla="*/ 971 h 972"/>
                <a:gd name="T90" fmla="*/ 653 w 1166"/>
                <a:gd name="T91" fmla="*/ 883 h 972"/>
                <a:gd name="T92" fmla="*/ 592 w 1166"/>
                <a:gd name="T93" fmla="*/ 865 h 972"/>
                <a:gd name="T94" fmla="*/ 539 w 1166"/>
                <a:gd name="T95" fmla="*/ 856 h 972"/>
                <a:gd name="T96" fmla="*/ 486 w 1166"/>
                <a:gd name="T97" fmla="*/ 812 h 972"/>
                <a:gd name="T98" fmla="*/ 512 w 1166"/>
                <a:gd name="T99" fmla="*/ 715 h 972"/>
                <a:gd name="T100" fmla="*/ 424 w 1166"/>
                <a:gd name="T101" fmla="*/ 715 h 972"/>
                <a:gd name="T102" fmla="*/ 406 w 1166"/>
                <a:gd name="T103" fmla="*/ 680 h 972"/>
                <a:gd name="T104" fmla="*/ 353 w 1166"/>
                <a:gd name="T105" fmla="*/ 618 h 972"/>
                <a:gd name="T106" fmla="*/ 283 w 1166"/>
                <a:gd name="T107" fmla="*/ 583 h 972"/>
                <a:gd name="T108" fmla="*/ 221 w 1166"/>
                <a:gd name="T109" fmla="*/ 59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66" h="972">
                  <a:moveTo>
                    <a:pt x="221" y="592"/>
                  </a:moveTo>
                  <a:lnTo>
                    <a:pt x="150" y="547"/>
                  </a:lnTo>
                  <a:lnTo>
                    <a:pt x="142" y="477"/>
                  </a:lnTo>
                  <a:lnTo>
                    <a:pt x="97" y="406"/>
                  </a:lnTo>
                  <a:lnTo>
                    <a:pt x="44" y="362"/>
                  </a:lnTo>
                  <a:lnTo>
                    <a:pt x="0" y="292"/>
                  </a:lnTo>
                  <a:lnTo>
                    <a:pt x="80" y="247"/>
                  </a:lnTo>
                  <a:lnTo>
                    <a:pt x="124" y="186"/>
                  </a:lnTo>
                  <a:lnTo>
                    <a:pt x="177" y="133"/>
                  </a:lnTo>
                  <a:lnTo>
                    <a:pt x="230" y="133"/>
                  </a:lnTo>
                  <a:lnTo>
                    <a:pt x="283" y="80"/>
                  </a:lnTo>
                  <a:lnTo>
                    <a:pt x="389" y="80"/>
                  </a:lnTo>
                  <a:lnTo>
                    <a:pt x="362" y="0"/>
                  </a:lnTo>
                  <a:lnTo>
                    <a:pt x="433" y="36"/>
                  </a:lnTo>
                  <a:lnTo>
                    <a:pt x="539" y="36"/>
                  </a:lnTo>
                  <a:lnTo>
                    <a:pt x="574" y="106"/>
                  </a:lnTo>
                  <a:lnTo>
                    <a:pt x="539" y="159"/>
                  </a:lnTo>
                  <a:lnTo>
                    <a:pt x="600" y="168"/>
                  </a:lnTo>
                  <a:lnTo>
                    <a:pt x="662" y="133"/>
                  </a:lnTo>
                  <a:lnTo>
                    <a:pt x="733" y="150"/>
                  </a:lnTo>
                  <a:lnTo>
                    <a:pt x="733" y="203"/>
                  </a:lnTo>
                  <a:lnTo>
                    <a:pt x="627" y="256"/>
                  </a:lnTo>
                  <a:lnTo>
                    <a:pt x="618" y="309"/>
                  </a:lnTo>
                  <a:lnTo>
                    <a:pt x="618" y="362"/>
                  </a:lnTo>
                  <a:lnTo>
                    <a:pt x="600" y="433"/>
                  </a:lnTo>
                  <a:lnTo>
                    <a:pt x="600" y="503"/>
                  </a:lnTo>
                  <a:lnTo>
                    <a:pt x="671" y="512"/>
                  </a:lnTo>
                  <a:lnTo>
                    <a:pt x="724" y="530"/>
                  </a:lnTo>
                  <a:lnTo>
                    <a:pt x="742" y="592"/>
                  </a:lnTo>
                  <a:lnTo>
                    <a:pt x="777" y="636"/>
                  </a:lnTo>
                  <a:lnTo>
                    <a:pt x="900" y="618"/>
                  </a:lnTo>
                  <a:lnTo>
                    <a:pt x="980" y="618"/>
                  </a:lnTo>
                  <a:lnTo>
                    <a:pt x="1006" y="653"/>
                  </a:lnTo>
                  <a:lnTo>
                    <a:pt x="1086" y="662"/>
                  </a:lnTo>
                  <a:lnTo>
                    <a:pt x="1086" y="715"/>
                  </a:lnTo>
                  <a:lnTo>
                    <a:pt x="1165" y="750"/>
                  </a:lnTo>
                  <a:lnTo>
                    <a:pt x="1165" y="830"/>
                  </a:lnTo>
                  <a:lnTo>
                    <a:pt x="1139" y="874"/>
                  </a:lnTo>
                  <a:lnTo>
                    <a:pt x="1059" y="918"/>
                  </a:lnTo>
                  <a:lnTo>
                    <a:pt x="989" y="900"/>
                  </a:lnTo>
                  <a:lnTo>
                    <a:pt x="909" y="883"/>
                  </a:lnTo>
                  <a:lnTo>
                    <a:pt x="821" y="892"/>
                  </a:lnTo>
                  <a:lnTo>
                    <a:pt x="750" y="900"/>
                  </a:lnTo>
                  <a:lnTo>
                    <a:pt x="768" y="936"/>
                  </a:lnTo>
                  <a:lnTo>
                    <a:pt x="680" y="971"/>
                  </a:lnTo>
                  <a:lnTo>
                    <a:pt x="653" y="883"/>
                  </a:lnTo>
                  <a:lnTo>
                    <a:pt x="592" y="865"/>
                  </a:lnTo>
                  <a:lnTo>
                    <a:pt x="539" y="856"/>
                  </a:lnTo>
                  <a:lnTo>
                    <a:pt x="486" y="812"/>
                  </a:lnTo>
                  <a:lnTo>
                    <a:pt x="512" y="715"/>
                  </a:lnTo>
                  <a:lnTo>
                    <a:pt x="424" y="715"/>
                  </a:lnTo>
                  <a:lnTo>
                    <a:pt x="406" y="680"/>
                  </a:lnTo>
                  <a:lnTo>
                    <a:pt x="353" y="618"/>
                  </a:lnTo>
                  <a:lnTo>
                    <a:pt x="283" y="583"/>
                  </a:lnTo>
                  <a:lnTo>
                    <a:pt x="221" y="592"/>
                  </a:lnTo>
                </a:path>
              </a:pathLst>
            </a:custGeom>
            <a:solidFill>
              <a:srgbClr val="66FF33"/>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Freeform 18">
              <a:extLst>
                <a:ext uri="{FF2B5EF4-FFF2-40B4-BE49-F238E27FC236}">
                  <a16:creationId xmlns:a16="http://schemas.microsoft.com/office/drawing/2014/main" id="{1A0F62F0-9567-437C-942D-43C0B0D1B2B9}"/>
                </a:ext>
              </a:extLst>
            </p:cNvPr>
            <p:cNvSpPr>
              <a:spLocks noChangeArrowheads="1"/>
            </p:cNvSpPr>
            <p:nvPr/>
          </p:nvSpPr>
          <p:spPr bwMode="auto">
            <a:xfrm>
              <a:off x="8854278" y="4121023"/>
              <a:ext cx="504074" cy="509145"/>
            </a:xfrm>
            <a:custGeom>
              <a:avLst/>
              <a:gdLst>
                <a:gd name="T0" fmla="*/ 1951 w 2190"/>
                <a:gd name="T1" fmla="*/ 441 h 2215"/>
                <a:gd name="T2" fmla="*/ 2012 w 2190"/>
                <a:gd name="T3" fmla="*/ 635 h 2215"/>
                <a:gd name="T4" fmla="*/ 2065 w 2190"/>
                <a:gd name="T5" fmla="*/ 856 h 2215"/>
                <a:gd name="T6" fmla="*/ 2162 w 2190"/>
                <a:gd name="T7" fmla="*/ 1014 h 2215"/>
                <a:gd name="T8" fmla="*/ 2118 w 2190"/>
                <a:gd name="T9" fmla="*/ 1156 h 2215"/>
                <a:gd name="T10" fmla="*/ 1942 w 2190"/>
                <a:gd name="T11" fmla="*/ 1332 h 2215"/>
                <a:gd name="T12" fmla="*/ 1880 w 2190"/>
                <a:gd name="T13" fmla="*/ 1588 h 2215"/>
                <a:gd name="T14" fmla="*/ 1818 w 2190"/>
                <a:gd name="T15" fmla="*/ 1853 h 2215"/>
                <a:gd name="T16" fmla="*/ 1712 w 2190"/>
                <a:gd name="T17" fmla="*/ 1994 h 2215"/>
                <a:gd name="T18" fmla="*/ 1492 w 2190"/>
                <a:gd name="T19" fmla="*/ 1906 h 2215"/>
                <a:gd name="T20" fmla="*/ 1271 w 2190"/>
                <a:gd name="T21" fmla="*/ 1914 h 2215"/>
                <a:gd name="T22" fmla="*/ 1253 w 2190"/>
                <a:gd name="T23" fmla="*/ 2100 h 2215"/>
                <a:gd name="T24" fmla="*/ 989 w 2190"/>
                <a:gd name="T25" fmla="*/ 2153 h 2215"/>
                <a:gd name="T26" fmla="*/ 874 w 2190"/>
                <a:gd name="T27" fmla="*/ 2214 h 2215"/>
                <a:gd name="T28" fmla="*/ 645 w 2190"/>
                <a:gd name="T29" fmla="*/ 2170 h 2215"/>
                <a:gd name="T30" fmla="*/ 406 w 2190"/>
                <a:gd name="T31" fmla="*/ 2153 h 2215"/>
                <a:gd name="T32" fmla="*/ 274 w 2190"/>
                <a:gd name="T33" fmla="*/ 2082 h 2215"/>
                <a:gd name="T34" fmla="*/ 115 w 2190"/>
                <a:gd name="T35" fmla="*/ 1994 h 2215"/>
                <a:gd name="T36" fmla="*/ 97 w 2190"/>
                <a:gd name="T37" fmla="*/ 1906 h 2215"/>
                <a:gd name="T38" fmla="*/ 247 w 2190"/>
                <a:gd name="T39" fmla="*/ 1809 h 2215"/>
                <a:gd name="T40" fmla="*/ 362 w 2190"/>
                <a:gd name="T41" fmla="*/ 1597 h 2215"/>
                <a:gd name="T42" fmla="*/ 477 w 2190"/>
                <a:gd name="T43" fmla="*/ 1500 h 2215"/>
                <a:gd name="T44" fmla="*/ 521 w 2190"/>
                <a:gd name="T45" fmla="*/ 1394 h 2215"/>
                <a:gd name="T46" fmla="*/ 556 w 2190"/>
                <a:gd name="T47" fmla="*/ 1314 h 2215"/>
                <a:gd name="T48" fmla="*/ 574 w 2190"/>
                <a:gd name="T49" fmla="*/ 1253 h 2215"/>
                <a:gd name="T50" fmla="*/ 547 w 2190"/>
                <a:gd name="T51" fmla="*/ 1235 h 2215"/>
                <a:gd name="T52" fmla="*/ 442 w 2190"/>
                <a:gd name="T53" fmla="*/ 1288 h 2215"/>
                <a:gd name="T54" fmla="*/ 265 w 2190"/>
                <a:gd name="T55" fmla="*/ 1235 h 2215"/>
                <a:gd name="T56" fmla="*/ 292 w 2190"/>
                <a:gd name="T57" fmla="*/ 1103 h 2215"/>
                <a:gd name="T58" fmla="*/ 159 w 2190"/>
                <a:gd name="T59" fmla="*/ 1191 h 2215"/>
                <a:gd name="T60" fmla="*/ 53 w 2190"/>
                <a:gd name="T61" fmla="*/ 1103 h 2215"/>
                <a:gd name="T62" fmla="*/ 159 w 2190"/>
                <a:gd name="T63" fmla="*/ 1014 h 2215"/>
                <a:gd name="T64" fmla="*/ 283 w 2190"/>
                <a:gd name="T65" fmla="*/ 917 h 2215"/>
                <a:gd name="T66" fmla="*/ 530 w 2190"/>
                <a:gd name="T67" fmla="*/ 997 h 2215"/>
                <a:gd name="T68" fmla="*/ 777 w 2190"/>
                <a:gd name="T69" fmla="*/ 1076 h 2215"/>
                <a:gd name="T70" fmla="*/ 997 w 2190"/>
                <a:gd name="T71" fmla="*/ 1094 h 2215"/>
                <a:gd name="T72" fmla="*/ 1227 w 2190"/>
                <a:gd name="T73" fmla="*/ 988 h 2215"/>
                <a:gd name="T74" fmla="*/ 1183 w 2190"/>
                <a:gd name="T75" fmla="*/ 864 h 2215"/>
                <a:gd name="T76" fmla="*/ 1112 w 2190"/>
                <a:gd name="T77" fmla="*/ 644 h 2215"/>
                <a:gd name="T78" fmla="*/ 1289 w 2190"/>
                <a:gd name="T79" fmla="*/ 406 h 2215"/>
                <a:gd name="T80" fmla="*/ 1456 w 2190"/>
                <a:gd name="T81" fmla="*/ 229 h 2215"/>
                <a:gd name="T82" fmla="*/ 1580 w 2190"/>
                <a:gd name="T83" fmla="*/ 9 h 2215"/>
                <a:gd name="T84" fmla="*/ 1765 w 2190"/>
                <a:gd name="T85" fmla="*/ 97 h 2215"/>
                <a:gd name="T86" fmla="*/ 1845 w 2190"/>
                <a:gd name="T87" fmla="*/ 229 h 2215"/>
                <a:gd name="T88" fmla="*/ 2012 w 2190"/>
                <a:gd name="T89" fmla="*/ 300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90" h="2215">
                  <a:moveTo>
                    <a:pt x="2039" y="388"/>
                  </a:moveTo>
                  <a:lnTo>
                    <a:pt x="1986" y="397"/>
                  </a:lnTo>
                  <a:lnTo>
                    <a:pt x="1951" y="441"/>
                  </a:lnTo>
                  <a:lnTo>
                    <a:pt x="1968" y="511"/>
                  </a:lnTo>
                  <a:lnTo>
                    <a:pt x="1977" y="582"/>
                  </a:lnTo>
                  <a:lnTo>
                    <a:pt x="2012" y="635"/>
                  </a:lnTo>
                  <a:lnTo>
                    <a:pt x="2056" y="688"/>
                  </a:lnTo>
                  <a:lnTo>
                    <a:pt x="2039" y="759"/>
                  </a:lnTo>
                  <a:lnTo>
                    <a:pt x="2065" y="856"/>
                  </a:lnTo>
                  <a:lnTo>
                    <a:pt x="2065" y="935"/>
                  </a:lnTo>
                  <a:lnTo>
                    <a:pt x="2101" y="997"/>
                  </a:lnTo>
                  <a:lnTo>
                    <a:pt x="2162" y="1014"/>
                  </a:lnTo>
                  <a:lnTo>
                    <a:pt x="2189" y="1059"/>
                  </a:lnTo>
                  <a:lnTo>
                    <a:pt x="2162" y="1111"/>
                  </a:lnTo>
                  <a:lnTo>
                    <a:pt x="2118" y="1156"/>
                  </a:lnTo>
                  <a:lnTo>
                    <a:pt x="2030" y="1173"/>
                  </a:lnTo>
                  <a:lnTo>
                    <a:pt x="1959" y="1235"/>
                  </a:lnTo>
                  <a:lnTo>
                    <a:pt x="1942" y="1332"/>
                  </a:lnTo>
                  <a:lnTo>
                    <a:pt x="1915" y="1438"/>
                  </a:lnTo>
                  <a:lnTo>
                    <a:pt x="1871" y="1500"/>
                  </a:lnTo>
                  <a:lnTo>
                    <a:pt x="1880" y="1588"/>
                  </a:lnTo>
                  <a:lnTo>
                    <a:pt x="1845" y="1676"/>
                  </a:lnTo>
                  <a:lnTo>
                    <a:pt x="1836" y="1764"/>
                  </a:lnTo>
                  <a:lnTo>
                    <a:pt x="1818" y="1853"/>
                  </a:lnTo>
                  <a:lnTo>
                    <a:pt x="1783" y="1923"/>
                  </a:lnTo>
                  <a:lnTo>
                    <a:pt x="1765" y="1994"/>
                  </a:lnTo>
                  <a:lnTo>
                    <a:pt x="1712" y="1994"/>
                  </a:lnTo>
                  <a:lnTo>
                    <a:pt x="1633" y="1967"/>
                  </a:lnTo>
                  <a:lnTo>
                    <a:pt x="1562" y="1906"/>
                  </a:lnTo>
                  <a:lnTo>
                    <a:pt x="1492" y="1906"/>
                  </a:lnTo>
                  <a:lnTo>
                    <a:pt x="1403" y="1932"/>
                  </a:lnTo>
                  <a:lnTo>
                    <a:pt x="1333" y="1879"/>
                  </a:lnTo>
                  <a:lnTo>
                    <a:pt x="1271" y="1914"/>
                  </a:lnTo>
                  <a:lnTo>
                    <a:pt x="1262" y="1967"/>
                  </a:lnTo>
                  <a:lnTo>
                    <a:pt x="1253" y="2038"/>
                  </a:lnTo>
                  <a:lnTo>
                    <a:pt x="1253" y="2100"/>
                  </a:lnTo>
                  <a:lnTo>
                    <a:pt x="1174" y="2117"/>
                  </a:lnTo>
                  <a:lnTo>
                    <a:pt x="1068" y="2117"/>
                  </a:lnTo>
                  <a:lnTo>
                    <a:pt x="989" y="2153"/>
                  </a:lnTo>
                  <a:lnTo>
                    <a:pt x="936" y="2117"/>
                  </a:lnTo>
                  <a:lnTo>
                    <a:pt x="918" y="2170"/>
                  </a:lnTo>
                  <a:lnTo>
                    <a:pt x="874" y="2214"/>
                  </a:lnTo>
                  <a:lnTo>
                    <a:pt x="795" y="2206"/>
                  </a:lnTo>
                  <a:lnTo>
                    <a:pt x="706" y="2135"/>
                  </a:lnTo>
                  <a:lnTo>
                    <a:pt x="645" y="2170"/>
                  </a:lnTo>
                  <a:lnTo>
                    <a:pt x="556" y="2153"/>
                  </a:lnTo>
                  <a:lnTo>
                    <a:pt x="477" y="2135"/>
                  </a:lnTo>
                  <a:lnTo>
                    <a:pt x="406" y="2153"/>
                  </a:lnTo>
                  <a:lnTo>
                    <a:pt x="380" y="2091"/>
                  </a:lnTo>
                  <a:lnTo>
                    <a:pt x="318" y="2056"/>
                  </a:lnTo>
                  <a:lnTo>
                    <a:pt x="274" y="2082"/>
                  </a:lnTo>
                  <a:lnTo>
                    <a:pt x="221" y="2038"/>
                  </a:lnTo>
                  <a:lnTo>
                    <a:pt x="186" y="1976"/>
                  </a:lnTo>
                  <a:lnTo>
                    <a:pt x="115" y="1994"/>
                  </a:lnTo>
                  <a:lnTo>
                    <a:pt x="36" y="2038"/>
                  </a:lnTo>
                  <a:lnTo>
                    <a:pt x="44" y="1967"/>
                  </a:lnTo>
                  <a:lnTo>
                    <a:pt x="97" y="1906"/>
                  </a:lnTo>
                  <a:lnTo>
                    <a:pt x="150" y="1862"/>
                  </a:lnTo>
                  <a:lnTo>
                    <a:pt x="194" y="1835"/>
                  </a:lnTo>
                  <a:lnTo>
                    <a:pt x="247" y="1809"/>
                  </a:lnTo>
                  <a:lnTo>
                    <a:pt x="256" y="1720"/>
                  </a:lnTo>
                  <a:lnTo>
                    <a:pt x="292" y="1659"/>
                  </a:lnTo>
                  <a:lnTo>
                    <a:pt x="362" y="1597"/>
                  </a:lnTo>
                  <a:lnTo>
                    <a:pt x="424" y="1579"/>
                  </a:lnTo>
                  <a:lnTo>
                    <a:pt x="433" y="1526"/>
                  </a:lnTo>
                  <a:lnTo>
                    <a:pt x="477" y="1500"/>
                  </a:lnTo>
                  <a:lnTo>
                    <a:pt x="424" y="1447"/>
                  </a:lnTo>
                  <a:lnTo>
                    <a:pt x="442" y="1385"/>
                  </a:lnTo>
                  <a:lnTo>
                    <a:pt x="521" y="1394"/>
                  </a:lnTo>
                  <a:lnTo>
                    <a:pt x="530" y="1314"/>
                  </a:lnTo>
                  <a:lnTo>
                    <a:pt x="530" y="1314"/>
                  </a:lnTo>
                  <a:lnTo>
                    <a:pt x="556" y="1314"/>
                  </a:lnTo>
                  <a:lnTo>
                    <a:pt x="574" y="1297"/>
                  </a:lnTo>
                  <a:lnTo>
                    <a:pt x="583" y="1270"/>
                  </a:lnTo>
                  <a:lnTo>
                    <a:pt x="574" y="1253"/>
                  </a:lnTo>
                  <a:lnTo>
                    <a:pt x="574" y="1253"/>
                  </a:lnTo>
                  <a:lnTo>
                    <a:pt x="556" y="1244"/>
                  </a:lnTo>
                  <a:lnTo>
                    <a:pt x="547" y="1235"/>
                  </a:lnTo>
                  <a:lnTo>
                    <a:pt x="530" y="1235"/>
                  </a:lnTo>
                  <a:lnTo>
                    <a:pt x="512" y="1244"/>
                  </a:lnTo>
                  <a:lnTo>
                    <a:pt x="442" y="1288"/>
                  </a:lnTo>
                  <a:lnTo>
                    <a:pt x="353" y="1314"/>
                  </a:lnTo>
                  <a:lnTo>
                    <a:pt x="300" y="1297"/>
                  </a:lnTo>
                  <a:lnTo>
                    <a:pt x="265" y="1235"/>
                  </a:lnTo>
                  <a:lnTo>
                    <a:pt x="318" y="1182"/>
                  </a:lnTo>
                  <a:lnTo>
                    <a:pt x="362" y="1111"/>
                  </a:lnTo>
                  <a:lnTo>
                    <a:pt x="292" y="1103"/>
                  </a:lnTo>
                  <a:lnTo>
                    <a:pt x="239" y="1156"/>
                  </a:lnTo>
                  <a:lnTo>
                    <a:pt x="212" y="1217"/>
                  </a:lnTo>
                  <a:lnTo>
                    <a:pt x="159" y="1191"/>
                  </a:lnTo>
                  <a:lnTo>
                    <a:pt x="124" y="1138"/>
                  </a:lnTo>
                  <a:lnTo>
                    <a:pt x="106" y="1076"/>
                  </a:lnTo>
                  <a:lnTo>
                    <a:pt x="53" y="1103"/>
                  </a:lnTo>
                  <a:lnTo>
                    <a:pt x="0" y="1023"/>
                  </a:lnTo>
                  <a:lnTo>
                    <a:pt x="89" y="988"/>
                  </a:lnTo>
                  <a:lnTo>
                    <a:pt x="159" y="1014"/>
                  </a:lnTo>
                  <a:lnTo>
                    <a:pt x="212" y="935"/>
                  </a:lnTo>
                  <a:lnTo>
                    <a:pt x="239" y="970"/>
                  </a:lnTo>
                  <a:lnTo>
                    <a:pt x="283" y="917"/>
                  </a:lnTo>
                  <a:lnTo>
                    <a:pt x="371" y="917"/>
                  </a:lnTo>
                  <a:lnTo>
                    <a:pt x="442" y="944"/>
                  </a:lnTo>
                  <a:lnTo>
                    <a:pt x="530" y="997"/>
                  </a:lnTo>
                  <a:lnTo>
                    <a:pt x="574" y="1032"/>
                  </a:lnTo>
                  <a:lnTo>
                    <a:pt x="689" y="1006"/>
                  </a:lnTo>
                  <a:lnTo>
                    <a:pt x="777" y="1076"/>
                  </a:lnTo>
                  <a:lnTo>
                    <a:pt x="847" y="1120"/>
                  </a:lnTo>
                  <a:lnTo>
                    <a:pt x="953" y="1156"/>
                  </a:lnTo>
                  <a:lnTo>
                    <a:pt x="997" y="1094"/>
                  </a:lnTo>
                  <a:lnTo>
                    <a:pt x="1130" y="1094"/>
                  </a:lnTo>
                  <a:lnTo>
                    <a:pt x="1165" y="1014"/>
                  </a:lnTo>
                  <a:lnTo>
                    <a:pt x="1227" y="988"/>
                  </a:lnTo>
                  <a:lnTo>
                    <a:pt x="1289" y="970"/>
                  </a:lnTo>
                  <a:lnTo>
                    <a:pt x="1271" y="900"/>
                  </a:lnTo>
                  <a:lnTo>
                    <a:pt x="1183" y="864"/>
                  </a:lnTo>
                  <a:lnTo>
                    <a:pt x="1165" y="811"/>
                  </a:lnTo>
                  <a:lnTo>
                    <a:pt x="1130" y="741"/>
                  </a:lnTo>
                  <a:lnTo>
                    <a:pt x="1112" y="644"/>
                  </a:lnTo>
                  <a:lnTo>
                    <a:pt x="1183" y="644"/>
                  </a:lnTo>
                  <a:lnTo>
                    <a:pt x="1200" y="573"/>
                  </a:lnTo>
                  <a:lnTo>
                    <a:pt x="1289" y="406"/>
                  </a:lnTo>
                  <a:lnTo>
                    <a:pt x="1350" y="300"/>
                  </a:lnTo>
                  <a:lnTo>
                    <a:pt x="1377" y="256"/>
                  </a:lnTo>
                  <a:lnTo>
                    <a:pt x="1456" y="229"/>
                  </a:lnTo>
                  <a:lnTo>
                    <a:pt x="1536" y="141"/>
                  </a:lnTo>
                  <a:lnTo>
                    <a:pt x="1598" y="61"/>
                  </a:lnTo>
                  <a:lnTo>
                    <a:pt x="1580" y="9"/>
                  </a:lnTo>
                  <a:lnTo>
                    <a:pt x="1642" y="0"/>
                  </a:lnTo>
                  <a:lnTo>
                    <a:pt x="1712" y="35"/>
                  </a:lnTo>
                  <a:lnTo>
                    <a:pt x="1765" y="97"/>
                  </a:lnTo>
                  <a:lnTo>
                    <a:pt x="1783" y="132"/>
                  </a:lnTo>
                  <a:lnTo>
                    <a:pt x="1871" y="132"/>
                  </a:lnTo>
                  <a:lnTo>
                    <a:pt x="1845" y="229"/>
                  </a:lnTo>
                  <a:lnTo>
                    <a:pt x="1898" y="273"/>
                  </a:lnTo>
                  <a:lnTo>
                    <a:pt x="1951" y="282"/>
                  </a:lnTo>
                  <a:lnTo>
                    <a:pt x="2012" y="300"/>
                  </a:lnTo>
                  <a:lnTo>
                    <a:pt x="2039" y="388"/>
                  </a:lnTo>
                </a:path>
              </a:pathLst>
            </a:custGeom>
            <a:solidFill>
              <a:srgbClr val="66FF33"/>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 name="Freeform 19">
              <a:extLst>
                <a:ext uri="{FF2B5EF4-FFF2-40B4-BE49-F238E27FC236}">
                  <a16:creationId xmlns:a16="http://schemas.microsoft.com/office/drawing/2014/main" id="{6745AFDF-3B7E-4663-99B5-84061EC66DC4}"/>
                </a:ext>
              </a:extLst>
            </p:cNvPr>
            <p:cNvSpPr>
              <a:spLocks noChangeArrowheads="1"/>
            </p:cNvSpPr>
            <p:nvPr/>
          </p:nvSpPr>
          <p:spPr bwMode="auto">
            <a:xfrm>
              <a:off x="9631180" y="3565224"/>
              <a:ext cx="726190" cy="616653"/>
            </a:xfrm>
            <a:custGeom>
              <a:avLst/>
              <a:gdLst>
                <a:gd name="T0" fmla="*/ 2920 w 3159"/>
                <a:gd name="T1" fmla="*/ 18 h 2683"/>
                <a:gd name="T2" fmla="*/ 2761 w 3159"/>
                <a:gd name="T3" fmla="*/ 35 h 2683"/>
                <a:gd name="T4" fmla="*/ 2611 w 3159"/>
                <a:gd name="T5" fmla="*/ 203 h 2683"/>
                <a:gd name="T6" fmla="*/ 2523 w 3159"/>
                <a:gd name="T7" fmla="*/ 247 h 2683"/>
                <a:gd name="T8" fmla="*/ 2523 w 3159"/>
                <a:gd name="T9" fmla="*/ 459 h 2683"/>
                <a:gd name="T10" fmla="*/ 2435 w 3159"/>
                <a:gd name="T11" fmla="*/ 644 h 2683"/>
                <a:gd name="T12" fmla="*/ 2285 w 3159"/>
                <a:gd name="T13" fmla="*/ 618 h 2683"/>
                <a:gd name="T14" fmla="*/ 2170 w 3159"/>
                <a:gd name="T15" fmla="*/ 626 h 2683"/>
                <a:gd name="T16" fmla="*/ 2241 w 3159"/>
                <a:gd name="T17" fmla="*/ 838 h 2683"/>
                <a:gd name="T18" fmla="*/ 2100 w 3159"/>
                <a:gd name="T19" fmla="*/ 1032 h 2683"/>
                <a:gd name="T20" fmla="*/ 1889 w 3159"/>
                <a:gd name="T21" fmla="*/ 1226 h 2683"/>
                <a:gd name="T22" fmla="*/ 1659 w 3159"/>
                <a:gd name="T23" fmla="*/ 1288 h 2683"/>
                <a:gd name="T24" fmla="*/ 1509 w 3159"/>
                <a:gd name="T25" fmla="*/ 1385 h 2683"/>
                <a:gd name="T26" fmla="*/ 1359 w 3159"/>
                <a:gd name="T27" fmla="*/ 1385 h 2683"/>
                <a:gd name="T28" fmla="*/ 1483 w 3159"/>
                <a:gd name="T29" fmla="*/ 1209 h 2683"/>
                <a:gd name="T30" fmla="*/ 1297 w 3159"/>
                <a:gd name="T31" fmla="*/ 1174 h 2683"/>
                <a:gd name="T32" fmla="*/ 1209 w 3159"/>
                <a:gd name="T33" fmla="*/ 1456 h 2683"/>
                <a:gd name="T34" fmla="*/ 1059 w 3159"/>
                <a:gd name="T35" fmla="*/ 1456 h 2683"/>
                <a:gd name="T36" fmla="*/ 856 w 3159"/>
                <a:gd name="T37" fmla="*/ 1518 h 2683"/>
                <a:gd name="T38" fmla="*/ 689 w 3159"/>
                <a:gd name="T39" fmla="*/ 1429 h 2683"/>
                <a:gd name="T40" fmla="*/ 503 w 3159"/>
                <a:gd name="T41" fmla="*/ 1394 h 2683"/>
                <a:gd name="T42" fmla="*/ 433 w 3159"/>
                <a:gd name="T43" fmla="*/ 1262 h 2683"/>
                <a:gd name="T44" fmla="*/ 336 w 3159"/>
                <a:gd name="T45" fmla="*/ 1191 h 2683"/>
                <a:gd name="T46" fmla="*/ 168 w 3159"/>
                <a:gd name="T47" fmla="*/ 1024 h 2683"/>
                <a:gd name="T48" fmla="*/ 9 w 3159"/>
                <a:gd name="T49" fmla="*/ 1103 h 2683"/>
                <a:gd name="T50" fmla="*/ 88 w 3159"/>
                <a:gd name="T51" fmla="*/ 1235 h 2683"/>
                <a:gd name="T52" fmla="*/ 0 w 3159"/>
                <a:gd name="T53" fmla="*/ 1385 h 2683"/>
                <a:gd name="T54" fmla="*/ 88 w 3159"/>
                <a:gd name="T55" fmla="*/ 1509 h 2683"/>
                <a:gd name="T56" fmla="*/ 265 w 3159"/>
                <a:gd name="T57" fmla="*/ 1500 h 2683"/>
                <a:gd name="T58" fmla="*/ 380 w 3159"/>
                <a:gd name="T59" fmla="*/ 1491 h 2683"/>
                <a:gd name="T60" fmla="*/ 415 w 3159"/>
                <a:gd name="T61" fmla="*/ 1712 h 2683"/>
                <a:gd name="T62" fmla="*/ 539 w 3159"/>
                <a:gd name="T63" fmla="*/ 1809 h 2683"/>
                <a:gd name="T64" fmla="*/ 724 w 3159"/>
                <a:gd name="T65" fmla="*/ 1924 h 2683"/>
                <a:gd name="T66" fmla="*/ 892 w 3159"/>
                <a:gd name="T67" fmla="*/ 1765 h 2683"/>
                <a:gd name="T68" fmla="*/ 1015 w 3159"/>
                <a:gd name="T69" fmla="*/ 1765 h 2683"/>
                <a:gd name="T70" fmla="*/ 1227 w 3159"/>
                <a:gd name="T71" fmla="*/ 1888 h 2683"/>
                <a:gd name="T72" fmla="*/ 1342 w 3159"/>
                <a:gd name="T73" fmla="*/ 2038 h 2683"/>
                <a:gd name="T74" fmla="*/ 1412 w 3159"/>
                <a:gd name="T75" fmla="*/ 2268 h 2683"/>
                <a:gd name="T76" fmla="*/ 1386 w 3159"/>
                <a:gd name="T77" fmla="*/ 2435 h 2683"/>
                <a:gd name="T78" fmla="*/ 1527 w 3159"/>
                <a:gd name="T79" fmla="*/ 2550 h 2683"/>
                <a:gd name="T80" fmla="*/ 1695 w 3159"/>
                <a:gd name="T81" fmla="*/ 2603 h 2683"/>
                <a:gd name="T82" fmla="*/ 1915 w 3159"/>
                <a:gd name="T83" fmla="*/ 2612 h 2683"/>
                <a:gd name="T84" fmla="*/ 1915 w 3159"/>
                <a:gd name="T85" fmla="*/ 2374 h 2683"/>
                <a:gd name="T86" fmla="*/ 2056 w 3159"/>
                <a:gd name="T87" fmla="*/ 2259 h 2683"/>
                <a:gd name="T88" fmla="*/ 2056 w 3159"/>
                <a:gd name="T89" fmla="*/ 2091 h 2683"/>
                <a:gd name="T90" fmla="*/ 2135 w 3159"/>
                <a:gd name="T91" fmla="*/ 1932 h 2683"/>
                <a:gd name="T92" fmla="*/ 2320 w 3159"/>
                <a:gd name="T93" fmla="*/ 1950 h 2683"/>
                <a:gd name="T94" fmla="*/ 2523 w 3159"/>
                <a:gd name="T95" fmla="*/ 1809 h 2683"/>
                <a:gd name="T96" fmla="*/ 2673 w 3159"/>
                <a:gd name="T97" fmla="*/ 1632 h 2683"/>
                <a:gd name="T98" fmla="*/ 2797 w 3159"/>
                <a:gd name="T99" fmla="*/ 1641 h 2683"/>
                <a:gd name="T100" fmla="*/ 2814 w 3159"/>
                <a:gd name="T101" fmla="*/ 1438 h 2683"/>
                <a:gd name="T102" fmla="*/ 2603 w 3159"/>
                <a:gd name="T103" fmla="*/ 1324 h 2683"/>
                <a:gd name="T104" fmla="*/ 2691 w 3159"/>
                <a:gd name="T105" fmla="*/ 1085 h 2683"/>
                <a:gd name="T106" fmla="*/ 2655 w 3159"/>
                <a:gd name="T107" fmla="*/ 838 h 2683"/>
                <a:gd name="T108" fmla="*/ 2920 w 3159"/>
                <a:gd name="T109" fmla="*/ 635 h 2683"/>
                <a:gd name="T110" fmla="*/ 3158 w 3159"/>
                <a:gd name="T111" fmla="*/ 9 h 2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59" h="2683">
                  <a:moveTo>
                    <a:pt x="3026" y="18"/>
                  </a:moveTo>
                  <a:lnTo>
                    <a:pt x="2973" y="53"/>
                  </a:lnTo>
                  <a:lnTo>
                    <a:pt x="2920" y="18"/>
                  </a:lnTo>
                  <a:lnTo>
                    <a:pt x="2858" y="0"/>
                  </a:lnTo>
                  <a:lnTo>
                    <a:pt x="2832" y="71"/>
                  </a:lnTo>
                  <a:lnTo>
                    <a:pt x="2761" y="35"/>
                  </a:lnTo>
                  <a:lnTo>
                    <a:pt x="2717" y="106"/>
                  </a:lnTo>
                  <a:lnTo>
                    <a:pt x="2664" y="194"/>
                  </a:lnTo>
                  <a:lnTo>
                    <a:pt x="2611" y="203"/>
                  </a:lnTo>
                  <a:lnTo>
                    <a:pt x="2558" y="185"/>
                  </a:lnTo>
                  <a:lnTo>
                    <a:pt x="2497" y="176"/>
                  </a:lnTo>
                  <a:lnTo>
                    <a:pt x="2523" y="247"/>
                  </a:lnTo>
                  <a:lnTo>
                    <a:pt x="2514" y="318"/>
                  </a:lnTo>
                  <a:lnTo>
                    <a:pt x="2514" y="397"/>
                  </a:lnTo>
                  <a:lnTo>
                    <a:pt x="2523" y="459"/>
                  </a:lnTo>
                  <a:lnTo>
                    <a:pt x="2479" y="503"/>
                  </a:lnTo>
                  <a:lnTo>
                    <a:pt x="2461" y="591"/>
                  </a:lnTo>
                  <a:lnTo>
                    <a:pt x="2435" y="644"/>
                  </a:lnTo>
                  <a:lnTo>
                    <a:pt x="2364" y="697"/>
                  </a:lnTo>
                  <a:lnTo>
                    <a:pt x="2302" y="679"/>
                  </a:lnTo>
                  <a:lnTo>
                    <a:pt x="2285" y="618"/>
                  </a:lnTo>
                  <a:lnTo>
                    <a:pt x="2241" y="556"/>
                  </a:lnTo>
                  <a:lnTo>
                    <a:pt x="2161" y="556"/>
                  </a:lnTo>
                  <a:lnTo>
                    <a:pt x="2170" y="626"/>
                  </a:lnTo>
                  <a:lnTo>
                    <a:pt x="2223" y="671"/>
                  </a:lnTo>
                  <a:lnTo>
                    <a:pt x="2232" y="750"/>
                  </a:lnTo>
                  <a:lnTo>
                    <a:pt x="2241" y="838"/>
                  </a:lnTo>
                  <a:lnTo>
                    <a:pt x="2223" y="900"/>
                  </a:lnTo>
                  <a:lnTo>
                    <a:pt x="2161" y="944"/>
                  </a:lnTo>
                  <a:lnTo>
                    <a:pt x="2100" y="1032"/>
                  </a:lnTo>
                  <a:lnTo>
                    <a:pt x="2012" y="1121"/>
                  </a:lnTo>
                  <a:lnTo>
                    <a:pt x="1942" y="1182"/>
                  </a:lnTo>
                  <a:lnTo>
                    <a:pt x="1889" y="1226"/>
                  </a:lnTo>
                  <a:lnTo>
                    <a:pt x="1809" y="1218"/>
                  </a:lnTo>
                  <a:lnTo>
                    <a:pt x="1668" y="1209"/>
                  </a:lnTo>
                  <a:lnTo>
                    <a:pt x="1659" y="1288"/>
                  </a:lnTo>
                  <a:lnTo>
                    <a:pt x="1606" y="1332"/>
                  </a:lnTo>
                  <a:lnTo>
                    <a:pt x="1545" y="1341"/>
                  </a:lnTo>
                  <a:lnTo>
                    <a:pt x="1509" y="1385"/>
                  </a:lnTo>
                  <a:lnTo>
                    <a:pt x="1500" y="1447"/>
                  </a:lnTo>
                  <a:lnTo>
                    <a:pt x="1395" y="1429"/>
                  </a:lnTo>
                  <a:lnTo>
                    <a:pt x="1359" y="1385"/>
                  </a:lnTo>
                  <a:lnTo>
                    <a:pt x="1430" y="1341"/>
                  </a:lnTo>
                  <a:lnTo>
                    <a:pt x="1500" y="1279"/>
                  </a:lnTo>
                  <a:lnTo>
                    <a:pt x="1483" y="1209"/>
                  </a:lnTo>
                  <a:lnTo>
                    <a:pt x="1447" y="1174"/>
                  </a:lnTo>
                  <a:lnTo>
                    <a:pt x="1377" y="1156"/>
                  </a:lnTo>
                  <a:lnTo>
                    <a:pt x="1297" y="1174"/>
                  </a:lnTo>
                  <a:lnTo>
                    <a:pt x="1236" y="1226"/>
                  </a:lnTo>
                  <a:lnTo>
                    <a:pt x="1209" y="1350"/>
                  </a:lnTo>
                  <a:lnTo>
                    <a:pt x="1209" y="1456"/>
                  </a:lnTo>
                  <a:lnTo>
                    <a:pt x="1183" y="1526"/>
                  </a:lnTo>
                  <a:lnTo>
                    <a:pt x="1130" y="1456"/>
                  </a:lnTo>
                  <a:lnTo>
                    <a:pt x="1059" y="1456"/>
                  </a:lnTo>
                  <a:lnTo>
                    <a:pt x="1006" y="1491"/>
                  </a:lnTo>
                  <a:lnTo>
                    <a:pt x="927" y="1526"/>
                  </a:lnTo>
                  <a:lnTo>
                    <a:pt x="856" y="1518"/>
                  </a:lnTo>
                  <a:lnTo>
                    <a:pt x="794" y="1500"/>
                  </a:lnTo>
                  <a:lnTo>
                    <a:pt x="759" y="1438"/>
                  </a:lnTo>
                  <a:lnTo>
                    <a:pt x="689" y="1429"/>
                  </a:lnTo>
                  <a:lnTo>
                    <a:pt x="627" y="1385"/>
                  </a:lnTo>
                  <a:lnTo>
                    <a:pt x="539" y="1341"/>
                  </a:lnTo>
                  <a:lnTo>
                    <a:pt x="503" y="1394"/>
                  </a:lnTo>
                  <a:lnTo>
                    <a:pt x="450" y="1368"/>
                  </a:lnTo>
                  <a:lnTo>
                    <a:pt x="468" y="1297"/>
                  </a:lnTo>
                  <a:lnTo>
                    <a:pt x="433" y="1262"/>
                  </a:lnTo>
                  <a:lnTo>
                    <a:pt x="441" y="1174"/>
                  </a:lnTo>
                  <a:lnTo>
                    <a:pt x="397" y="1129"/>
                  </a:lnTo>
                  <a:lnTo>
                    <a:pt x="336" y="1191"/>
                  </a:lnTo>
                  <a:lnTo>
                    <a:pt x="256" y="1182"/>
                  </a:lnTo>
                  <a:lnTo>
                    <a:pt x="186" y="1103"/>
                  </a:lnTo>
                  <a:lnTo>
                    <a:pt x="168" y="1024"/>
                  </a:lnTo>
                  <a:lnTo>
                    <a:pt x="88" y="971"/>
                  </a:lnTo>
                  <a:lnTo>
                    <a:pt x="27" y="1050"/>
                  </a:lnTo>
                  <a:lnTo>
                    <a:pt x="9" y="1103"/>
                  </a:lnTo>
                  <a:lnTo>
                    <a:pt x="44" y="1165"/>
                  </a:lnTo>
                  <a:lnTo>
                    <a:pt x="88" y="1174"/>
                  </a:lnTo>
                  <a:lnTo>
                    <a:pt x="88" y="1235"/>
                  </a:lnTo>
                  <a:lnTo>
                    <a:pt x="62" y="1279"/>
                  </a:lnTo>
                  <a:lnTo>
                    <a:pt x="35" y="1332"/>
                  </a:lnTo>
                  <a:lnTo>
                    <a:pt x="0" y="1385"/>
                  </a:lnTo>
                  <a:lnTo>
                    <a:pt x="9" y="1456"/>
                  </a:lnTo>
                  <a:lnTo>
                    <a:pt x="27" y="1526"/>
                  </a:lnTo>
                  <a:lnTo>
                    <a:pt x="88" y="1509"/>
                  </a:lnTo>
                  <a:lnTo>
                    <a:pt x="150" y="1482"/>
                  </a:lnTo>
                  <a:lnTo>
                    <a:pt x="203" y="1518"/>
                  </a:lnTo>
                  <a:lnTo>
                    <a:pt x="265" y="1500"/>
                  </a:lnTo>
                  <a:lnTo>
                    <a:pt x="309" y="1456"/>
                  </a:lnTo>
                  <a:lnTo>
                    <a:pt x="344" y="1438"/>
                  </a:lnTo>
                  <a:lnTo>
                    <a:pt x="380" y="1491"/>
                  </a:lnTo>
                  <a:lnTo>
                    <a:pt x="415" y="1588"/>
                  </a:lnTo>
                  <a:lnTo>
                    <a:pt x="371" y="1641"/>
                  </a:lnTo>
                  <a:lnTo>
                    <a:pt x="415" y="1712"/>
                  </a:lnTo>
                  <a:lnTo>
                    <a:pt x="459" y="1765"/>
                  </a:lnTo>
                  <a:lnTo>
                    <a:pt x="477" y="1809"/>
                  </a:lnTo>
                  <a:lnTo>
                    <a:pt x="539" y="1809"/>
                  </a:lnTo>
                  <a:lnTo>
                    <a:pt x="636" y="1835"/>
                  </a:lnTo>
                  <a:lnTo>
                    <a:pt x="653" y="1888"/>
                  </a:lnTo>
                  <a:lnTo>
                    <a:pt x="724" y="1924"/>
                  </a:lnTo>
                  <a:lnTo>
                    <a:pt x="803" y="1888"/>
                  </a:lnTo>
                  <a:lnTo>
                    <a:pt x="874" y="1826"/>
                  </a:lnTo>
                  <a:lnTo>
                    <a:pt x="892" y="1765"/>
                  </a:lnTo>
                  <a:lnTo>
                    <a:pt x="944" y="1747"/>
                  </a:lnTo>
                  <a:lnTo>
                    <a:pt x="980" y="1703"/>
                  </a:lnTo>
                  <a:lnTo>
                    <a:pt x="1015" y="1765"/>
                  </a:lnTo>
                  <a:lnTo>
                    <a:pt x="1077" y="1809"/>
                  </a:lnTo>
                  <a:lnTo>
                    <a:pt x="1200" y="1826"/>
                  </a:lnTo>
                  <a:lnTo>
                    <a:pt x="1227" y="1888"/>
                  </a:lnTo>
                  <a:lnTo>
                    <a:pt x="1227" y="1959"/>
                  </a:lnTo>
                  <a:lnTo>
                    <a:pt x="1271" y="2003"/>
                  </a:lnTo>
                  <a:lnTo>
                    <a:pt x="1342" y="2038"/>
                  </a:lnTo>
                  <a:lnTo>
                    <a:pt x="1350" y="2118"/>
                  </a:lnTo>
                  <a:lnTo>
                    <a:pt x="1395" y="2206"/>
                  </a:lnTo>
                  <a:lnTo>
                    <a:pt x="1412" y="2268"/>
                  </a:lnTo>
                  <a:lnTo>
                    <a:pt x="1377" y="2321"/>
                  </a:lnTo>
                  <a:lnTo>
                    <a:pt x="1333" y="2400"/>
                  </a:lnTo>
                  <a:lnTo>
                    <a:pt x="1386" y="2435"/>
                  </a:lnTo>
                  <a:lnTo>
                    <a:pt x="1483" y="2427"/>
                  </a:lnTo>
                  <a:lnTo>
                    <a:pt x="1527" y="2479"/>
                  </a:lnTo>
                  <a:lnTo>
                    <a:pt x="1527" y="2550"/>
                  </a:lnTo>
                  <a:lnTo>
                    <a:pt x="1597" y="2559"/>
                  </a:lnTo>
                  <a:lnTo>
                    <a:pt x="1624" y="2612"/>
                  </a:lnTo>
                  <a:lnTo>
                    <a:pt x="1695" y="2603"/>
                  </a:lnTo>
                  <a:lnTo>
                    <a:pt x="1748" y="2674"/>
                  </a:lnTo>
                  <a:lnTo>
                    <a:pt x="1862" y="2682"/>
                  </a:lnTo>
                  <a:lnTo>
                    <a:pt x="1915" y="2612"/>
                  </a:lnTo>
                  <a:lnTo>
                    <a:pt x="1889" y="2541"/>
                  </a:lnTo>
                  <a:lnTo>
                    <a:pt x="1933" y="2462"/>
                  </a:lnTo>
                  <a:lnTo>
                    <a:pt x="1915" y="2374"/>
                  </a:lnTo>
                  <a:lnTo>
                    <a:pt x="1933" y="2329"/>
                  </a:lnTo>
                  <a:lnTo>
                    <a:pt x="1995" y="2312"/>
                  </a:lnTo>
                  <a:lnTo>
                    <a:pt x="2056" y="2259"/>
                  </a:lnTo>
                  <a:lnTo>
                    <a:pt x="2091" y="2188"/>
                  </a:lnTo>
                  <a:lnTo>
                    <a:pt x="2039" y="2153"/>
                  </a:lnTo>
                  <a:lnTo>
                    <a:pt x="2056" y="2091"/>
                  </a:lnTo>
                  <a:lnTo>
                    <a:pt x="2039" y="2021"/>
                  </a:lnTo>
                  <a:lnTo>
                    <a:pt x="2082" y="1985"/>
                  </a:lnTo>
                  <a:lnTo>
                    <a:pt x="2135" y="1932"/>
                  </a:lnTo>
                  <a:lnTo>
                    <a:pt x="2179" y="1897"/>
                  </a:lnTo>
                  <a:lnTo>
                    <a:pt x="2250" y="1924"/>
                  </a:lnTo>
                  <a:lnTo>
                    <a:pt x="2320" y="1950"/>
                  </a:lnTo>
                  <a:lnTo>
                    <a:pt x="2400" y="1924"/>
                  </a:lnTo>
                  <a:lnTo>
                    <a:pt x="2479" y="1879"/>
                  </a:lnTo>
                  <a:lnTo>
                    <a:pt x="2523" y="1809"/>
                  </a:lnTo>
                  <a:lnTo>
                    <a:pt x="2576" y="1756"/>
                  </a:lnTo>
                  <a:lnTo>
                    <a:pt x="2603" y="1712"/>
                  </a:lnTo>
                  <a:lnTo>
                    <a:pt x="2673" y="1632"/>
                  </a:lnTo>
                  <a:lnTo>
                    <a:pt x="2717" y="1694"/>
                  </a:lnTo>
                  <a:lnTo>
                    <a:pt x="2797" y="1712"/>
                  </a:lnTo>
                  <a:lnTo>
                    <a:pt x="2797" y="1641"/>
                  </a:lnTo>
                  <a:lnTo>
                    <a:pt x="2788" y="1562"/>
                  </a:lnTo>
                  <a:lnTo>
                    <a:pt x="2850" y="1518"/>
                  </a:lnTo>
                  <a:lnTo>
                    <a:pt x="2814" y="1438"/>
                  </a:lnTo>
                  <a:lnTo>
                    <a:pt x="2779" y="1403"/>
                  </a:lnTo>
                  <a:lnTo>
                    <a:pt x="2691" y="1368"/>
                  </a:lnTo>
                  <a:lnTo>
                    <a:pt x="2603" y="1324"/>
                  </a:lnTo>
                  <a:lnTo>
                    <a:pt x="2647" y="1271"/>
                  </a:lnTo>
                  <a:lnTo>
                    <a:pt x="2691" y="1165"/>
                  </a:lnTo>
                  <a:lnTo>
                    <a:pt x="2691" y="1085"/>
                  </a:lnTo>
                  <a:lnTo>
                    <a:pt x="2655" y="1015"/>
                  </a:lnTo>
                  <a:lnTo>
                    <a:pt x="2638" y="926"/>
                  </a:lnTo>
                  <a:lnTo>
                    <a:pt x="2655" y="838"/>
                  </a:lnTo>
                  <a:lnTo>
                    <a:pt x="2726" y="768"/>
                  </a:lnTo>
                  <a:lnTo>
                    <a:pt x="2832" y="697"/>
                  </a:lnTo>
                  <a:lnTo>
                    <a:pt x="2920" y="635"/>
                  </a:lnTo>
                  <a:lnTo>
                    <a:pt x="2964" y="556"/>
                  </a:lnTo>
                  <a:lnTo>
                    <a:pt x="2956" y="468"/>
                  </a:lnTo>
                  <a:lnTo>
                    <a:pt x="3158" y="9"/>
                  </a:lnTo>
                  <a:lnTo>
                    <a:pt x="3097" y="18"/>
                  </a:lnTo>
                  <a:lnTo>
                    <a:pt x="3026" y="18"/>
                  </a:lnTo>
                </a:path>
              </a:pathLst>
            </a:custGeom>
            <a:solidFill>
              <a:srgbClr val="66FF33"/>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Freeform 20">
              <a:extLst>
                <a:ext uri="{FF2B5EF4-FFF2-40B4-BE49-F238E27FC236}">
                  <a16:creationId xmlns:a16="http://schemas.microsoft.com/office/drawing/2014/main" id="{42C5DCE6-3C89-4032-9A40-07037076B8E4}"/>
                </a:ext>
              </a:extLst>
            </p:cNvPr>
            <p:cNvSpPr>
              <a:spLocks noChangeArrowheads="1"/>
            </p:cNvSpPr>
            <p:nvPr/>
          </p:nvSpPr>
          <p:spPr bwMode="auto">
            <a:xfrm>
              <a:off x="9259971" y="4031771"/>
              <a:ext cx="424964" cy="605497"/>
            </a:xfrm>
            <a:custGeom>
              <a:avLst/>
              <a:gdLst>
                <a:gd name="T0" fmla="*/ 1845 w 1846"/>
                <a:gd name="T1" fmla="*/ 1536 h 2631"/>
                <a:gd name="T2" fmla="*/ 1792 w 1846"/>
                <a:gd name="T3" fmla="*/ 1395 h 2631"/>
                <a:gd name="T4" fmla="*/ 1845 w 1846"/>
                <a:gd name="T5" fmla="*/ 1262 h 2631"/>
                <a:gd name="T6" fmla="*/ 1756 w 1846"/>
                <a:gd name="T7" fmla="*/ 1156 h 2631"/>
                <a:gd name="T8" fmla="*/ 1642 w 1846"/>
                <a:gd name="T9" fmla="*/ 1218 h 2631"/>
                <a:gd name="T10" fmla="*/ 1527 w 1846"/>
                <a:gd name="T11" fmla="*/ 1156 h 2631"/>
                <a:gd name="T12" fmla="*/ 1403 w 1846"/>
                <a:gd name="T13" fmla="*/ 1033 h 2631"/>
                <a:gd name="T14" fmla="*/ 1448 w 1846"/>
                <a:gd name="T15" fmla="*/ 865 h 2631"/>
                <a:gd name="T16" fmla="*/ 1439 w 1846"/>
                <a:gd name="T17" fmla="*/ 750 h 2631"/>
                <a:gd name="T18" fmla="*/ 1456 w 1846"/>
                <a:gd name="T19" fmla="*/ 600 h 2631"/>
                <a:gd name="T20" fmla="*/ 1465 w 1846"/>
                <a:gd name="T21" fmla="*/ 459 h 2631"/>
                <a:gd name="T22" fmla="*/ 1527 w 1846"/>
                <a:gd name="T23" fmla="*/ 353 h 2631"/>
                <a:gd name="T24" fmla="*/ 1545 w 1846"/>
                <a:gd name="T25" fmla="*/ 239 h 2631"/>
                <a:gd name="T26" fmla="*/ 1509 w 1846"/>
                <a:gd name="T27" fmla="*/ 124 h 2631"/>
                <a:gd name="T28" fmla="*/ 1483 w 1846"/>
                <a:gd name="T29" fmla="*/ 0 h 2631"/>
                <a:gd name="T30" fmla="*/ 1333 w 1846"/>
                <a:gd name="T31" fmla="*/ 18 h 2631"/>
                <a:gd name="T32" fmla="*/ 1156 w 1846"/>
                <a:gd name="T33" fmla="*/ 36 h 2631"/>
                <a:gd name="T34" fmla="*/ 1050 w 1846"/>
                <a:gd name="T35" fmla="*/ 150 h 2631"/>
                <a:gd name="T36" fmla="*/ 927 w 1846"/>
                <a:gd name="T37" fmla="*/ 203 h 2631"/>
                <a:gd name="T38" fmla="*/ 794 w 1846"/>
                <a:gd name="T39" fmla="*/ 248 h 2631"/>
                <a:gd name="T40" fmla="*/ 812 w 1846"/>
                <a:gd name="T41" fmla="*/ 406 h 2631"/>
                <a:gd name="T42" fmla="*/ 821 w 1846"/>
                <a:gd name="T43" fmla="*/ 512 h 2631"/>
                <a:gd name="T44" fmla="*/ 759 w 1846"/>
                <a:gd name="T45" fmla="*/ 636 h 2631"/>
                <a:gd name="T46" fmla="*/ 786 w 1846"/>
                <a:gd name="T47" fmla="*/ 724 h 2631"/>
                <a:gd name="T48" fmla="*/ 680 w 1846"/>
                <a:gd name="T49" fmla="*/ 812 h 2631"/>
                <a:gd name="T50" fmla="*/ 547 w 1846"/>
                <a:gd name="T51" fmla="*/ 945 h 2631"/>
                <a:gd name="T52" fmla="*/ 539 w 1846"/>
                <a:gd name="T53" fmla="*/ 1077 h 2631"/>
                <a:gd name="T54" fmla="*/ 433 w 1846"/>
                <a:gd name="T55" fmla="*/ 1271 h 2631"/>
                <a:gd name="T56" fmla="*/ 397 w 1846"/>
                <a:gd name="T57" fmla="*/ 1403 h 2631"/>
                <a:gd name="T58" fmla="*/ 397 w 1846"/>
                <a:gd name="T59" fmla="*/ 1500 h 2631"/>
                <a:gd name="T60" fmla="*/ 265 w 1846"/>
                <a:gd name="T61" fmla="*/ 1562 h 2631"/>
                <a:gd name="T62" fmla="*/ 177 w 1846"/>
                <a:gd name="T63" fmla="*/ 1721 h 2631"/>
                <a:gd name="T64" fmla="*/ 106 w 1846"/>
                <a:gd name="T65" fmla="*/ 1889 h 2631"/>
                <a:gd name="T66" fmla="*/ 80 w 1846"/>
                <a:gd name="T67" fmla="*/ 2065 h 2631"/>
                <a:gd name="T68" fmla="*/ 53 w 1846"/>
                <a:gd name="T69" fmla="*/ 2242 h 2631"/>
                <a:gd name="T70" fmla="*/ 0 w 1846"/>
                <a:gd name="T71" fmla="*/ 2383 h 2631"/>
                <a:gd name="T72" fmla="*/ 18 w 1846"/>
                <a:gd name="T73" fmla="*/ 2542 h 2631"/>
                <a:gd name="T74" fmla="*/ 159 w 1846"/>
                <a:gd name="T75" fmla="*/ 2630 h 2631"/>
                <a:gd name="T76" fmla="*/ 283 w 1846"/>
                <a:gd name="T77" fmla="*/ 2568 h 2631"/>
                <a:gd name="T78" fmla="*/ 389 w 1846"/>
                <a:gd name="T79" fmla="*/ 2551 h 2631"/>
                <a:gd name="T80" fmla="*/ 503 w 1846"/>
                <a:gd name="T81" fmla="*/ 2453 h 2631"/>
                <a:gd name="T82" fmla="*/ 609 w 1846"/>
                <a:gd name="T83" fmla="*/ 2392 h 2631"/>
                <a:gd name="T84" fmla="*/ 653 w 1846"/>
                <a:gd name="T85" fmla="*/ 2277 h 2631"/>
                <a:gd name="T86" fmla="*/ 794 w 1846"/>
                <a:gd name="T87" fmla="*/ 2171 h 2631"/>
                <a:gd name="T88" fmla="*/ 945 w 1846"/>
                <a:gd name="T89" fmla="*/ 2145 h 2631"/>
                <a:gd name="T90" fmla="*/ 1042 w 1846"/>
                <a:gd name="T91" fmla="*/ 2136 h 2631"/>
                <a:gd name="T92" fmla="*/ 1209 w 1846"/>
                <a:gd name="T93" fmla="*/ 2092 h 2631"/>
                <a:gd name="T94" fmla="*/ 1209 w 1846"/>
                <a:gd name="T95" fmla="*/ 2180 h 2631"/>
                <a:gd name="T96" fmla="*/ 1245 w 1846"/>
                <a:gd name="T97" fmla="*/ 2268 h 2631"/>
                <a:gd name="T98" fmla="*/ 1430 w 1846"/>
                <a:gd name="T99" fmla="*/ 2233 h 2631"/>
                <a:gd name="T100" fmla="*/ 1509 w 1846"/>
                <a:gd name="T101" fmla="*/ 2109 h 2631"/>
                <a:gd name="T102" fmla="*/ 1553 w 1846"/>
                <a:gd name="T103" fmla="*/ 1986 h 2631"/>
                <a:gd name="T104" fmla="*/ 1598 w 1846"/>
                <a:gd name="T105" fmla="*/ 1871 h 2631"/>
                <a:gd name="T106" fmla="*/ 1712 w 1846"/>
                <a:gd name="T107" fmla="*/ 1774 h 2631"/>
                <a:gd name="T108" fmla="*/ 1792 w 1846"/>
                <a:gd name="T109" fmla="*/ 1650 h 2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6" h="2631">
                  <a:moveTo>
                    <a:pt x="1792" y="1650"/>
                  </a:moveTo>
                  <a:lnTo>
                    <a:pt x="1845" y="1536"/>
                  </a:lnTo>
                  <a:lnTo>
                    <a:pt x="1809" y="1474"/>
                  </a:lnTo>
                  <a:lnTo>
                    <a:pt x="1792" y="1395"/>
                  </a:lnTo>
                  <a:lnTo>
                    <a:pt x="1845" y="1342"/>
                  </a:lnTo>
                  <a:lnTo>
                    <a:pt x="1845" y="1262"/>
                  </a:lnTo>
                  <a:lnTo>
                    <a:pt x="1809" y="1209"/>
                  </a:lnTo>
                  <a:lnTo>
                    <a:pt x="1756" y="1156"/>
                  </a:lnTo>
                  <a:lnTo>
                    <a:pt x="1703" y="1183"/>
                  </a:lnTo>
                  <a:lnTo>
                    <a:pt x="1642" y="1218"/>
                  </a:lnTo>
                  <a:lnTo>
                    <a:pt x="1571" y="1209"/>
                  </a:lnTo>
                  <a:lnTo>
                    <a:pt x="1527" y="1156"/>
                  </a:lnTo>
                  <a:lnTo>
                    <a:pt x="1456" y="1139"/>
                  </a:lnTo>
                  <a:lnTo>
                    <a:pt x="1403" y="1033"/>
                  </a:lnTo>
                  <a:lnTo>
                    <a:pt x="1430" y="962"/>
                  </a:lnTo>
                  <a:lnTo>
                    <a:pt x="1448" y="865"/>
                  </a:lnTo>
                  <a:lnTo>
                    <a:pt x="1439" y="830"/>
                  </a:lnTo>
                  <a:lnTo>
                    <a:pt x="1439" y="750"/>
                  </a:lnTo>
                  <a:lnTo>
                    <a:pt x="1439" y="671"/>
                  </a:lnTo>
                  <a:lnTo>
                    <a:pt x="1456" y="600"/>
                  </a:lnTo>
                  <a:lnTo>
                    <a:pt x="1483" y="521"/>
                  </a:lnTo>
                  <a:lnTo>
                    <a:pt x="1465" y="459"/>
                  </a:lnTo>
                  <a:lnTo>
                    <a:pt x="1483" y="398"/>
                  </a:lnTo>
                  <a:lnTo>
                    <a:pt x="1527" y="353"/>
                  </a:lnTo>
                  <a:lnTo>
                    <a:pt x="1509" y="283"/>
                  </a:lnTo>
                  <a:lnTo>
                    <a:pt x="1545" y="239"/>
                  </a:lnTo>
                  <a:lnTo>
                    <a:pt x="1518" y="186"/>
                  </a:lnTo>
                  <a:lnTo>
                    <a:pt x="1509" y="124"/>
                  </a:lnTo>
                  <a:lnTo>
                    <a:pt x="1509" y="45"/>
                  </a:lnTo>
                  <a:lnTo>
                    <a:pt x="1483" y="0"/>
                  </a:lnTo>
                  <a:lnTo>
                    <a:pt x="1448" y="18"/>
                  </a:lnTo>
                  <a:lnTo>
                    <a:pt x="1333" y="18"/>
                  </a:lnTo>
                  <a:lnTo>
                    <a:pt x="1227" y="9"/>
                  </a:lnTo>
                  <a:lnTo>
                    <a:pt x="1156" y="36"/>
                  </a:lnTo>
                  <a:lnTo>
                    <a:pt x="1112" y="80"/>
                  </a:lnTo>
                  <a:lnTo>
                    <a:pt x="1050" y="150"/>
                  </a:lnTo>
                  <a:lnTo>
                    <a:pt x="971" y="168"/>
                  </a:lnTo>
                  <a:lnTo>
                    <a:pt x="927" y="203"/>
                  </a:lnTo>
                  <a:lnTo>
                    <a:pt x="839" y="203"/>
                  </a:lnTo>
                  <a:lnTo>
                    <a:pt x="794" y="248"/>
                  </a:lnTo>
                  <a:lnTo>
                    <a:pt x="830" y="336"/>
                  </a:lnTo>
                  <a:lnTo>
                    <a:pt x="812" y="406"/>
                  </a:lnTo>
                  <a:lnTo>
                    <a:pt x="812" y="459"/>
                  </a:lnTo>
                  <a:lnTo>
                    <a:pt x="821" y="512"/>
                  </a:lnTo>
                  <a:lnTo>
                    <a:pt x="759" y="556"/>
                  </a:lnTo>
                  <a:lnTo>
                    <a:pt x="759" y="636"/>
                  </a:lnTo>
                  <a:lnTo>
                    <a:pt x="733" y="680"/>
                  </a:lnTo>
                  <a:lnTo>
                    <a:pt x="786" y="724"/>
                  </a:lnTo>
                  <a:lnTo>
                    <a:pt x="750" y="777"/>
                  </a:lnTo>
                  <a:lnTo>
                    <a:pt x="680" y="812"/>
                  </a:lnTo>
                  <a:lnTo>
                    <a:pt x="609" y="883"/>
                  </a:lnTo>
                  <a:lnTo>
                    <a:pt x="547" y="945"/>
                  </a:lnTo>
                  <a:lnTo>
                    <a:pt x="530" y="1015"/>
                  </a:lnTo>
                  <a:lnTo>
                    <a:pt x="539" y="1077"/>
                  </a:lnTo>
                  <a:lnTo>
                    <a:pt x="486" y="1174"/>
                  </a:lnTo>
                  <a:lnTo>
                    <a:pt x="433" y="1271"/>
                  </a:lnTo>
                  <a:lnTo>
                    <a:pt x="406" y="1333"/>
                  </a:lnTo>
                  <a:lnTo>
                    <a:pt x="397" y="1403"/>
                  </a:lnTo>
                  <a:lnTo>
                    <a:pt x="424" y="1448"/>
                  </a:lnTo>
                  <a:lnTo>
                    <a:pt x="397" y="1500"/>
                  </a:lnTo>
                  <a:lnTo>
                    <a:pt x="353" y="1545"/>
                  </a:lnTo>
                  <a:lnTo>
                    <a:pt x="265" y="1562"/>
                  </a:lnTo>
                  <a:lnTo>
                    <a:pt x="194" y="1624"/>
                  </a:lnTo>
                  <a:lnTo>
                    <a:pt x="177" y="1721"/>
                  </a:lnTo>
                  <a:lnTo>
                    <a:pt x="150" y="1827"/>
                  </a:lnTo>
                  <a:lnTo>
                    <a:pt x="106" y="1889"/>
                  </a:lnTo>
                  <a:lnTo>
                    <a:pt x="115" y="1977"/>
                  </a:lnTo>
                  <a:lnTo>
                    <a:pt x="80" y="2065"/>
                  </a:lnTo>
                  <a:lnTo>
                    <a:pt x="71" y="2153"/>
                  </a:lnTo>
                  <a:lnTo>
                    <a:pt x="53" y="2242"/>
                  </a:lnTo>
                  <a:lnTo>
                    <a:pt x="18" y="2312"/>
                  </a:lnTo>
                  <a:lnTo>
                    <a:pt x="0" y="2383"/>
                  </a:lnTo>
                  <a:lnTo>
                    <a:pt x="9" y="2480"/>
                  </a:lnTo>
                  <a:lnTo>
                    <a:pt x="18" y="2542"/>
                  </a:lnTo>
                  <a:lnTo>
                    <a:pt x="62" y="2603"/>
                  </a:lnTo>
                  <a:lnTo>
                    <a:pt x="159" y="2630"/>
                  </a:lnTo>
                  <a:lnTo>
                    <a:pt x="247" y="2621"/>
                  </a:lnTo>
                  <a:lnTo>
                    <a:pt x="283" y="2568"/>
                  </a:lnTo>
                  <a:lnTo>
                    <a:pt x="327" y="2533"/>
                  </a:lnTo>
                  <a:lnTo>
                    <a:pt x="389" y="2551"/>
                  </a:lnTo>
                  <a:lnTo>
                    <a:pt x="433" y="2480"/>
                  </a:lnTo>
                  <a:lnTo>
                    <a:pt x="503" y="2453"/>
                  </a:lnTo>
                  <a:lnTo>
                    <a:pt x="592" y="2436"/>
                  </a:lnTo>
                  <a:lnTo>
                    <a:pt x="609" y="2392"/>
                  </a:lnTo>
                  <a:lnTo>
                    <a:pt x="592" y="2330"/>
                  </a:lnTo>
                  <a:lnTo>
                    <a:pt x="653" y="2277"/>
                  </a:lnTo>
                  <a:lnTo>
                    <a:pt x="724" y="2233"/>
                  </a:lnTo>
                  <a:lnTo>
                    <a:pt x="794" y="2171"/>
                  </a:lnTo>
                  <a:lnTo>
                    <a:pt x="847" y="2136"/>
                  </a:lnTo>
                  <a:lnTo>
                    <a:pt x="945" y="2145"/>
                  </a:lnTo>
                  <a:lnTo>
                    <a:pt x="989" y="2189"/>
                  </a:lnTo>
                  <a:lnTo>
                    <a:pt x="1042" y="2136"/>
                  </a:lnTo>
                  <a:lnTo>
                    <a:pt x="1130" y="2100"/>
                  </a:lnTo>
                  <a:lnTo>
                    <a:pt x="1209" y="2092"/>
                  </a:lnTo>
                  <a:lnTo>
                    <a:pt x="1262" y="2145"/>
                  </a:lnTo>
                  <a:lnTo>
                    <a:pt x="1209" y="2180"/>
                  </a:lnTo>
                  <a:lnTo>
                    <a:pt x="1183" y="2233"/>
                  </a:lnTo>
                  <a:lnTo>
                    <a:pt x="1245" y="2268"/>
                  </a:lnTo>
                  <a:lnTo>
                    <a:pt x="1359" y="2268"/>
                  </a:lnTo>
                  <a:lnTo>
                    <a:pt x="1430" y="2233"/>
                  </a:lnTo>
                  <a:lnTo>
                    <a:pt x="1465" y="2180"/>
                  </a:lnTo>
                  <a:lnTo>
                    <a:pt x="1509" y="2109"/>
                  </a:lnTo>
                  <a:lnTo>
                    <a:pt x="1553" y="2048"/>
                  </a:lnTo>
                  <a:lnTo>
                    <a:pt x="1553" y="1986"/>
                  </a:lnTo>
                  <a:lnTo>
                    <a:pt x="1580" y="1942"/>
                  </a:lnTo>
                  <a:lnTo>
                    <a:pt x="1598" y="1871"/>
                  </a:lnTo>
                  <a:lnTo>
                    <a:pt x="1650" y="1827"/>
                  </a:lnTo>
                  <a:lnTo>
                    <a:pt x="1712" y="1774"/>
                  </a:lnTo>
                  <a:lnTo>
                    <a:pt x="1783" y="1712"/>
                  </a:lnTo>
                  <a:lnTo>
                    <a:pt x="1792" y="1650"/>
                  </a:lnTo>
                </a:path>
              </a:pathLst>
            </a:custGeom>
            <a:solidFill>
              <a:srgbClr val="CCFF33"/>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21">
              <a:extLst>
                <a:ext uri="{FF2B5EF4-FFF2-40B4-BE49-F238E27FC236}">
                  <a16:creationId xmlns:a16="http://schemas.microsoft.com/office/drawing/2014/main" id="{9177C634-7853-4A7E-A153-CFD9661B876F}"/>
                </a:ext>
              </a:extLst>
            </p:cNvPr>
            <p:cNvSpPr>
              <a:spLocks noChangeArrowheads="1"/>
            </p:cNvSpPr>
            <p:nvPr/>
          </p:nvSpPr>
          <p:spPr bwMode="auto">
            <a:xfrm>
              <a:off x="10065271" y="3737644"/>
              <a:ext cx="884410" cy="539572"/>
            </a:xfrm>
            <a:custGeom>
              <a:avLst/>
              <a:gdLst>
                <a:gd name="T0" fmla="*/ 44 w 3847"/>
                <a:gd name="T1" fmla="*/ 1712 h 2348"/>
                <a:gd name="T2" fmla="*/ 106 w 3847"/>
                <a:gd name="T3" fmla="*/ 1562 h 2348"/>
                <a:gd name="T4" fmla="*/ 150 w 3847"/>
                <a:gd name="T5" fmla="*/ 1403 h 2348"/>
                <a:gd name="T6" fmla="*/ 193 w 3847"/>
                <a:gd name="T7" fmla="*/ 1235 h 2348"/>
                <a:gd name="T8" fmla="*/ 361 w 3847"/>
                <a:gd name="T9" fmla="*/ 1174 h 2348"/>
                <a:gd name="T10" fmla="*/ 590 w 3847"/>
                <a:gd name="T11" fmla="*/ 1129 h 2348"/>
                <a:gd name="T12" fmla="*/ 714 w 3847"/>
                <a:gd name="T13" fmla="*/ 962 h 2348"/>
                <a:gd name="T14" fmla="*/ 908 w 3847"/>
                <a:gd name="T15" fmla="*/ 962 h 2348"/>
                <a:gd name="T16" fmla="*/ 961 w 3847"/>
                <a:gd name="T17" fmla="*/ 768 h 2348"/>
                <a:gd name="T18" fmla="*/ 802 w 3847"/>
                <a:gd name="T19" fmla="*/ 618 h 2348"/>
                <a:gd name="T20" fmla="*/ 802 w 3847"/>
                <a:gd name="T21" fmla="*/ 415 h 2348"/>
                <a:gd name="T22" fmla="*/ 749 w 3847"/>
                <a:gd name="T23" fmla="*/ 176 h 2348"/>
                <a:gd name="T24" fmla="*/ 916 w 3847"/>
                <a:gd name="T25" fmla="*/ 247 h 2348"/>
                <a:gd name="T26" fmla="*/ 1049 w 3847"/>
                <a:gd name="T27" fmla="*/ 335 h 2348"/>
                <a:gd name="T28" fmla="*/ 1287 w 3847"/>
                <a:gd name="T29" fmla="*/ 221 h 2348"/>
                <a:gd name="T30" fmla="*/ 1508 w 3847"/>
                <a:gd name="T31" fmla="*/ 176 h 2348"/>
                <a:gd name="T32" fmla="*/ 1746 w 3847"/>
                <a:gd name="T33" fmla="*/ 168 h 2348"/>
                <a:gd name="T34" fmla="*/ 2011 w 3847"/>
                <a:gd name="T35" fmla="*/ 132 h 2348"/>
                <a:gd name="T36" fmla="*/ 2284 w 3847"/>
                <a:gd name="T37" fmla="*/ 115 h 2348"/>
                <a:gd name="T38" fmla="*/ 2558 w 3847"/>
                <a:gd name="T39" fmla="*/ 115 h 2348"/>
                <a:gd name="T40" fmla="*/ 2893 w 3847"/>
                <a:gd name="T41" fmla="*/ 88 h 2348"/>
                <a:gd name="T42" fmla="*/ 3167 w 3847"/>
                <a:gd name="T43" fmla="*/ 0 h 2348"/>
                <a:gd name="T44" fmla="*/ 3502 w 3847"/>
                <a:gd name="T45" fmla="*/ 79 h 2348"/>
                <a:gd name="T46" fmla="*/ 3661 w 3847"/>
                <a:gd name="T47" fmla="*/ 185 h 2348"/>
                <a:gd name="T48" fmla="*/ 3846 w 3847"/>
                <a:gd name="T49" fmla="*/ 256 h 2348"/>
                <a:gd name="T50" fmla="*/ 3758 w 3847"/>
                <a:gd name="T51" fmla="*/ 406 h 2348"/>
                <a:gd name="T52" fmla="*/ 3635 w 3847"/>
                <a:gd name="T53" fmla="*/ 538 h 2348"/>
                <a:gd name="T54" fmla="*/ 3564 w 3847"/>
                <a:gd name="T55" fmla="*/ 688 h 2348"/>
                <a:gd name="T56" fmla="*/ 3396 w 3847"/>
                <a:gd name="T57" fmla="*/ 785 h 2348"/>
                <a:gd name="T58" fmla="*/ 3114 w 3847"/>
                <a:gd name="T59" fmla="*/ 882 h 2348"/>
                <a:gd name="T60" fmla="*/ 2867 w 3847"/>
                <a:gd name="T61" fmla="*/ 1041 h 2348"/>
                <a:gd name="T62" fmla="*/ 2699 w 3847"/>
                <a:gd name="T63" fmla="*/ 1235 h 2348"/>
                <a:gd name="T64" fmla="*/ 2505 w 3847"/>
                <a:gd name="T65" fmla="*/ 1447 h 2348"/>
                <a:gd name="T66" fmla="*/ 2328 w 3847"/>
                <a:gd name="T67" fmla="*/ 1606 h 2348"/>
                <a:gd name="T68" fmla="*/ 2037 w 3847"/>
                <a:gd name="T69" fmla="*/ 1765 h 2348"/>
                <a:gd name="T70" fmla="*/ 1746 w 3847"/>
                <a:gd name="T71" fmla="*/ 1924 h 2348"/>
                <a:gd name="T72" fmla="*/ 1367 w 3847"/>
                <a:gd name="T73" fmla="*/ 2197 h 2348"/>
                <a:gd name="T74" fmla="*/ 1137 w 3847"/>
                <a:gd name="T75" fmla="*/ 2153 h 2348"/>
                <a:gd name="T76" fmla="*/ 855 w 3847"/>
                <a:gd name="T77" fmla="*/ 2294 h 2348"/>
                <a:gd name="T78" fmla="*/ 652 w 3847"/>
                <a:gd name="T79" fmla="*/ 2268 h 2348"/>
                <a:gd name="T80" fmla="*/ 440 w 3847"/>
                <a:gd name="T81" fmla="*/ 2347 h 2348"/>
                <a:gd name="T82" fmla="*/ 246 w 3847"/>
                <a:gd name="T83" fmla="*/ 2135 h 2348"/>
                <a:gd name="T84" fmla="*/ 26 w 3847"/>
                <a:gd name="T85" fmla="*/ 1862 h 2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47" h="2348">
                  <a:moveTo>
                    <a:pt x="26" y="1862"/>
                  </a:moveTo>
                  <a:lnTo>
                    <a:pt x="0" y="1791"/>
                  </a:lnTo>
                  <a:lnTo>
                    <a:pt x="44" y="1712"/>
                  </a:lnTo>
                  <a:lnTo>
                    <a:pt x="26" y="1624"/>
                  </a:lnTo>
                  <a:lnTo>
                    <a:pt x="44" y="1579"/>
                  </a:lnTo>
                  <a:lnTo>
                    <a:pt x="106" y="1562"/>
                  </a:lnTo>
                  <a:lnTo>
                    <a:pt x="167" y="1509"/>
                  </a:lnTo>
                  <a:lnTo>
                    <a:pt x="202" y="1438"/>
                  </a:lnTo>
                  <a:lnTo>
                    <a:pt x="150" y="1403"/>
                  </a:lnTo>
                  <a:lnTo>
                    <a:pt x="167" y="1341"/>
                  </a:lnTo>
                  <a:lnTo>
                    <a:pt x="150" y="1271"/>
                  </a:lnTo>
                  <a:lnTo>
                    <a:pt x="193" y="1235"/>
                  </a:lnTo>
                  <a:lnTo>
                    <a:pt x="246" y="1182"/>
                  </a:lnTo>
                  <a:lnTo>
                    <a:pt x="290" y="1147"/>
                  </a:lnTo>
                  <a:lnTo>
                    <a:pt x="361" y="1174"/>
                  </a:lnTo>
                  <a:lnTo>
                    <a:pt x="431" y="1200"/>
                  </a:lnTo>
                  <a:lnTo>
                    <a:pt x="511" y="1174"/>
                  </a:lnTo>
                  <a:lnTo>
                    <a:pt x="590" y="1129"/>
                  </a:lnTo>
                  <a:lnTo>
                    <a:pt x="634" y="1059"/>
                  </a:lnTo>
                  <a:lnTo>
                    <a:pt x="687" y="1006"/>
                  </a:lnTo>
                  <a:lnTo>
                    <a:pt x="714" y="962"/>
                  </a:lnTo>
                  <a:lnTo>
                    <a:pt x="784" y="882"/>
                  </a:lnTo>
                  <a:lnTo>
                    <a:pt x="828" y="944"/>
                  </a:lnTo>
                  <a:lnTo>
                    <a:pt x="908" y="962"/>
                  </a:lnTo>
                  <a:lnTo>
                    <a:pt x="908" y="891"/>
                  </a:lnTo>
                  <a:lnTo>
                    <a:pt x="899" y="812"/>
                  </a:lnTo>
                  <a:lnTo>
                    <a:pt x="961" y="768"/>
                  </a:lnTo>
                  <a:lnTo>
                    <a:pt x="925" y="688"/>
                  </a:lnTo>
                  <a:lnTo>
                    <a:pt x="890" y="653"/>
                  </a:lnTo>
                  <a:lnTo>
                    <a:pt x="802" y="618"/>
                  </a:lnTo>
                  <a:lnTo>
                    <a:pt x="714" y="574"/>
                  </a:lnTo>
                  <a:lnTo>
                    <a:pt x="758" y="521"/>
                  </a:lnTo>
                  <a:lnTo>
                    <a:pt x="802" y="415"/>
                  </a:lnTo>
                  <a:lnTo>
                    <a:pt x="802" y="335"/>
                  </a:lnTo>
                  <a:lnTo>
                    <a:pt x="766" y="265"/>
                  </a:lnTo>
                  <a:lnTo>
                    <a:pt x="749" y="176"/>
                  </a:lnTo>
                  <a:lnTo>
                    <a:pt x="837" y="168"/>
                  </a:lnTo>
                  <a:lnTo>
                    <a:pt x="899" y="185"/>
                  </a:lnTo>
                  <a:lnTo>
                    <a:pt x="916" y="247"/>
                  </a:lnTo>
                  <a:lnTo>
                    <a:pt x="952" y="300"/>
                  </a:lnTo>
                  <a:lnTo>
                    <a:pt x="1005" y="291"/>
                  </a:lnTo>
                  <a:lnTo>
                    <a:pt x="1049" y="335"/>
                  </a:lnTo>
                  <a:lnTo>
                    <a:pt x="1128" y="291"/>
                  </a:lnTo>
                  <a:lnTo>
                    <a:pt x="1217" y="247"/>
                  </a:lnTo>
                  <a:lnTo>
                    <a:pt x="1287" y="221"/>
                  </a:lnTo>
                  <a:lnTo>
                    <a:pt x="1402" y="221"/>
                  </a:lnTo>
                  <a:lnTo>
                    <a:pt x="1428" y="176"/>
                  </a:lnTo>
                  <a:lnTo>
                    <a:pt x="1508" y="176"/>
                  </a:lnTo>
                  <a:lnTo>
                    <a:pt x="1578" y="141"/>
                  </a:lnTo>
                  <a:lnTo>
                    <a:pt x="1684" y="141"/>
                  </a:lnTo>
                  <a:lnTo>
                    <a:pt x="1746" y="168"/>
                  </a:lnTo>
                  <a:lnTo>
                    <a:pt x="1861" y="168"/>
                  </a:lnTo>
                  <a:lnTo>
                    <a:pt x="1923" y="124"/>
                  </a:lnTo>
                  <a:lnTo>
                    <a:pt x="2011" y="132"/>
                  </a:lnTo>
                  <a:lnTo>
                    <a:pt x="2099" y="97"/>
                  </a:lnTo>
                  <a:lnTo>
                    <a:pt x="2178" y="53"/>
                  </a:lnTo>
                  <a:lnTo>
                    <a:pt x="2284" y="115"/>
                  </a:lnTo>
                  <a:lnTo>
                    <a:pt x="2364" y="79"/>
                  </a:lnTo>
                  <a:lnTo>
                    <a:pt x="2461" y="97"/>
                  </a:lnTo>
                  <a:lnTo>
                    <a:pt x="2558" y="115"/>
                  </a:lnTo>
                  <a:lnTo>
                    <a:pt x="2690" y="97"/>
                  </a:lnTo>
                  <a:lnTo>
                    <a:pt x="2814" y="124"/>
                  </a:lnTo>
                  <a:lnTo>
                    <a:pt x="2893" y="88"/>
                  </a:lnTo>
                  <a:lnTo>
                    <a:pt x="2981" y="115"/>
                  </a:lnTo>
                  <a:lnTo>
                    <a:pt x="3079" y="44"/>
                  </a:lnTo>
                  <a:lnTo>
                    <a:pt x="3167" y="0"/>
                  </a:lnTo>
                  <a:lnTo>
                    <a:pt x="3299" y="44"/>
                  </a:lnTo>
                  <a:lnTo>
                    <a:pt x="3387" y="35"/>
                  </a:lnTo>
                  <a:lnTo>
                    <a:pt x="3502" y="79"/>
                  </a:lnTo>
                  <a:lnTo>
                    <a:pt x="3555" y="132"/>
                  </a:lnTo>
                  <a:lnTo>
                    <a:pt x="3590" y="185"/>
                  </a:lnTo>
                  <a:lnTo>
                    <a:pt x="3661" y="185"/>
                  </a:lnTo>
                  <a:lnTo>
                    <a:pt x="3732" y="221"/>
                  </a:lnTo>
                  <a:lnTo>
                    <a:pt x="3758" y="265"/>
                  </a:lnTo>
                  <a:lnTo>
                    <a:pt x="3846" y="256"/>
                  </a:lnTo>
                  <a:lnTo>
                    <a:pt x="3838" y="309"/>
                  </a:lnTo>
                  <a:lnTo>
                    <a:pt x="3785" y="335"/>
                  </a:lnTo>
                  <a:lnTo>
                    <a:pt x="3758" y="406"/>
                  </a:lnTo>
                  <a:lnTo>
                    <a:pt x="3696" y="441"/>
                  </a:lnTo>
                  <a:lnTo>
                    <a:pt x="3679" y="494"/>
                  </a:lnTo>
                  <a:lnTo>
                    <a:pt x="3635" y="538"/>
                  </a:lnTo>
                  <a:lnTo>
                    <a:pt x="3635" y="591"/>
                  </a:lnTo>
                  <a:lnTo>
                    <a:pt x="3573" y="635"/>
                  </a:lnTo>
                  <a:lnTo>
                    <a:pt x="3564" y="688"/>
                  </a:lnTo>
                  <a:lnTo>
                    <a:pt x="3502" y="732"/>
                  </a:lnTo>
                  <a:lnTo>
                    <a:pt x="3476" y="776"/>
                  </a:lnTo>
                  <a:lnTo>
                    <a:pt x="3396" y="785"/>
                  </a:lnTo>
                  <a:lnTo>
                    <a:pt x="3326" y="812"/>
                  </a:lnTo>
                  <a:lnTo>
                    <a:pt x="3220" y="812"/>
                  </a:lnTo>
                  <a:lnTo>
                    <a:pt x="3114" y="882"/>
                  </a:lnTo>
                  <a:lnTo>
                    <a:pt x="3017" y="944"/>
                  </a:lnTo>
                  <a:lnTo>
                    <a:pt x="2946" y="988"/>
                  </a:lnTo>
                  <a:lnTo>
                    <a:pt x="2867" y="1041"/>
                  </a:lnTo>
                  <a:lnTo>
                    <a:pt x="2840" y="1138"/>
                  </a:lnTo>
                  <a:lnTo>
                    <a:pt x="2787" y="1182"/>
                  </a:lnTo>
                  <a:lnTo>
                    <a:pt x="2699" y="1235"/>
                  </a:lnTo>
                  <a:lnTo>
                    <a:pt x="2629" y="1288"/>
                  </a:lnTo>
                  <a:lnTo>
                    <a:pt x="2549" y="1332"/>
                  </a:lnTo>
                  <a:lnTo>
                    <a:pt x="2505" y="1447"/>
                  </a:lnTo>
                  <a:lnTo>
                    <a:pt x="2461" y="1527"/>
                  </a:lnTo>
                  <a:lnTo>
                    <a:pt x="2417" y="1579"/>
                  </a:lnTo>
                  <a:lnTo>
                    <a:pt x="2328" y="1606"/>
                  </a:lnTo>
                  <a:lnTo>
                    <a:pt x="2284" y="1668"/>
                  </a:lnTo>
                  <a:lnTo>
                    <a:pt x="2170" y="1694"/>
                  </a:lnTo>
                  <a:lnTo>
                    <a:pt x="2037" y="1765"/>
                  </a:lnTo>
                  <a:lnTo>
                    <a:pt x="1940" y="1818"/>
                  </a:lnTo>
                  <a:lnTo>
                    <a:pt x="1772" y="1853"/>
                  </a:lnTo>
                  <a:lnTo>
                    <a:pt x="1746" y="1924"/>
                  </a:lnTo>
                  <a:lnTo>
                    <a:pt x="1658" y="1950"/>
                  </a:lnTo>
                  <a:lnTo>
                    <a:pt x="1543" y="1985"/>
                  </a:lnTo>
                  <a:lnTo>
                    <a:pt x="1367" y="2197"/>
                  </a:lnTo>
                  <a:lnTo>
                    <a:pt x="1287" y="2224"/>
                  </a:lnTo>
                  <a:lnTo>
                    <a:pt x="1225" y="2197"/>
                  </a:lnTo>
                  <a:lnTo>
                    <a:pt x="1137" y="2153"/>
                  </a:lnTo>
                  <a:lnTo>
                    <a:pt x="1031" y="2162"/>
                  </a:lnTo>
                  <a:lnTo>
                    <a:pt x="952" y="2206"/>
                  </a:lnTo>
                  <a:lnTo>
                    <a:pt x="855" y="2294"/>
                  </a:lnTo>
                  <a:lnTo>
                    <a:pt x="793" y="2268"/>
                  </a:lnTo>
                  <a:lnTo>
                    <a:pt x="731" y="2294"/>
                  </a:lnTo>
                  <a:lnTo>
                    <a:pt x="652" y="2268"/>
                  </a:lnTo>
                  <a:lnTo>
                    <a:pt x="581" y="2329"/>
                  </a:lnTo>
                  <a:lnTo>
                    <a:pt x="511" y="2303"/>
                  </a:lnTo>
                  <a:lnTo>
                    <a:pt x="440" y="2347"/>
                  </a:lnTo>
                  <a:lnTo>
                    <a:pt x="387" y="2285"/>
                  </a:lnTo>
                  <a:lnTo>
                    <a:pt x="343" y="2215"/>
                  </a:lnTo>
                  <a:lnTo>
                    <a:pt x="246" y="2135"/>
                  </a:lnTo>
                  <a:lnTo>
                    <a:pt x="150" y="2029"/>
                  </a:lnTo>
                  <a:lnTo>
                    <a:pt x="79" y="1950"/>
                  </a:lnTo>
                  <a:lnTo>
                    <a:pt x="26" y="1862"/>
                  </a:lnTo>
                </a:path>
              </a:pathLst>
            </a:custGeom>
            <a:solidFill>
              <a:srgbClr val="00B05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Freeform 22">
              <a:extLst>
                <a:ext uri="{FF2B5EF4-FFF2-40B4-BE49-F238E27FC236}">
                  <a16:creationId xmlns:a16="http://schemas.microsoft.com/office/drawing/2014/main" id="{685A4626-DC67-41E2-82CC-1997DB017878}"/>
                </a:ext>
              </a:extLst>
            </p:cNvPr>
            <p:cNvSpPr>
              <a:spLocks noChangeArrowheads="1"/>
            </p:cNvSpPr>
            <p:nvPr/>
          </p:nvSpPr>
          <p:spPr bwMode="auto">
            <a:xfrm>
              <a:off x="9580468" y="4100739"/>
              <a:ext cx="1053788" cy="867169"/>
            </a:xfrm>
            <a:custGeom>
              <a:avLst/>
              <a:gdLst>
                <a:gd name="T0" fmla="*/ 4535 w 4580"/>
                <a:gd name="T1" fmla="*/ 2277 h 3769"/>
                <a:gd name="T2" fmla="*/ 4349 w 4580"/>
                <a:gd name="T3" fmla="*/ 2268 h 3769"/>
                <a:gd name="T4" fmla="*/ 4243 w 4580"/>
                <a:gd name="T5" fmla="*/ 2268 h 3769"/>
                <a:gd name="T6" fmla="*/ 4093 w 4580"/>
                <a:gd name="T7" fmla="*/ 2295 h 3769"/>
                <a:gd name="T8" fmla="*/ 3899 w 4580"/>
                <a:gd name="T9" fmla="*/ 2312 h 3769"/>
                <a:gd name="T10" fmla="*/ 3705 w 4580"/>
                <a:gd name="T11" fmla="*/ 2330 h 3769"/>
                <a:gd name="T12" fmla="*/ 3387 w 4580"/>
                <a:gd name="T13" fmla="*/ 2374 h 3769"/>
                <a:gd name="T14" fmla="*/ 3246 w 4580"/>
                <a:gd name="T15" fmla="*/ 2348 h 3769"/>
                <a:gd name="T16" fmla="*/ 3123 w 4580"/>
                <a:gd name="T17" fmla="*/ 2418 h 3769"/>
                <a:gd name="T18" fmla="*/ 2867 w 4580"/>
                <a:gd name="T19" fmla="*/ 2480 h 3769"/>
                <a:gd name="T20" fmla="*/ 2787 w 4580"/>
                <a:gd name="T21" fmla="*/ 2595 h 3769"/>
                <a:gd name="T22" fmla="*/ 2549 w 4580"/>
                <a:gd name="T23" fmla="*/ 2630 h 3769"/>
                <a:gd name="T24" fmla="*/ 2372 w 4580"/>
                <a:gd name="T25" fmla="*/ 2709 h 3769"/>
                <a:gd name="T26" fmla="*/ 2276 w 4580"/>
                <a:gd name="T27" fmla="*/ 2806 h 3769"/>
                <a:gd name="T28" fmla="*/ 2082 w 4580"/>
                <a:gd name="T29" fmla="*/ 2877 h 3769"/>
                <a:gd name="T30" fmla="*/ 1906 w 4580"/>
                <a:gd name="T31" fmla="*/ 2903 h 3769"/>
                <a:gd name="T32" fmla="*/ 1676 w 4580"/>
                <a:gd name="T33" fmla="*/ 2921 h 3769"/>
                <a:gd name="T34" fmla="*/ 1579 w 4580"/>
                <a:gd name="T35" fmla="*/ 3715 h 3769"/>
                <a:gd name="T36" fmla="*/ 1200 w 4580"/>
                <a:gd name="T37" fmla="*/ 3768 h 3769"/>
                <a:gd name="T38" fmla="*/ 961 w 4580"/>
                <a:gd name="T39" fmla="*/ 3645 h 3769"/>
                <a:gd name="T40" fmla="*/ 706 w 4580"/>
                <a:gd name="T41" fmla="*/ 3539 h 3769"/>
                <a:gd name="T42" fmla="*/ 467 w 4580"/>
                <a:gd name="T43" fmla="*/ 3424 h 3769"/>
                <a:gd name="T44" fmla="*/ 406 w 4580"/>
                <a:gd name="T45" fmla="*/ 3159 h 3769"/>
                <a:gd name="T46" fmla="*/ 326 w 4580"/>
                <a:gd name="T47" fmla="*/ 2868 h 3769"/>
                <a:gd name="T48" fmla="*/ 406 w 4580"/>
                <a:gd name="T49" fmla="*/ 2612 h 3769"/>
                <a:gd name="T50" fmla="*/ 211 w 4580"/>
                <a:gd name="T51" fmla="*/ 2374 h 3769"/>
                <a:gd name="T52" fmla="*/ 26 w 4580"/>
                <a:gd name="T53" fmla="*/ 2268 h 3769"/>
                <a:gd name="T54" fmla="*/ 308 w 4580"/>
                <a:gd name="T55" fmla="*/ 1977 h 3769"/>
                <a:gd name="T56" fmla="*/ 344 w 4580"/>
                <a:gd name="T57" fmla="*/ 1748 h 3769"/>
                <a:gd name="T58" fmla="*/ 441 w 4580"/>
                <a:gd name="T59" fmla="*/ 1571 h 3769"/>
                <a:gd name="T60" fmla="*/ 582 w 4580"/>
                <a:gd name="T61" fmla="*/ 1448 h 3769"/>
                <a:gd name="T62" fmla="*/ 803 w 4580"/>
                <a:gd name="T63" fmla="*/ 1121 h 3769"/>
                <a:gd name="T64" fmla="*/ 1023 w 4580"/>
                <a:gd name="T65" fmla="*/ 1015 h 3769"/>
                <a:gd name="T66" fmla="*/ 1244 w 4580"/>
                <a:gd name="T67" fmla="*/ 936 h 3769"/>
                <a:gd name="T68" fmla="*/ 1288 w 4580"/>
                <a:gd name="T69" fmla="*/ 768 h 3769"/>
                <a:gd name="T70" fmla="*/ 1359 w 4580"/>
                <a:gd name="T71" fmla="*/ 556 h 3769"/>
                <a:gd name="T72" fmla="*/ 1544 w 4580"/>
                <a:gd name="T73" fmla="*/ 733 h 3769"/>
                <a:gd name="T74" fmla="*/ 1729 w 4580"/>
                <a:gd name="T75" fmla="*/ 795 h 3769"/>
                <a:gd name="T76" fmla="*/ 1950 w 4580"/>
                <a:gd name="T77" fmla="*/ 803 h 3769"/>
                <a:gd name="T78" fmla="*/ 2135 w 4580"/>
                <a:gd name="T79" fmla="*/ 283 h 3769"/>
                <a:gd name="T80" fmla="*/ 2355 w 4580"/>
                <a:gd name="T81" fmla="*/ 556 h 3769"/>
                <a:gd name="T82" fmla="*/ 2549 w 4580"/>
                <a:gd name="T83" fmla="*/ 768 h 3769"/>
                <a:gd name="T84" fmla="*/ 2761 w 4580"/>
                <a:gd name="T85" fmla="*/ 689 h 3769"/>
                <a:gd name="T86" fmla="*/ 2964 w 4580"/>
                <a:gd name="T87" fmla="*/ 715 h 3769"/>
                <a:gd name="T88" fmla="*/ 3246 w 4580"/>
                <a:gd name="T89" fmla="*/ 574 h 3769"/>
                <a:gd name="T90" fmla="*/ 3476 w 4580"/>
                <a:gd name="T91" fmla="*/ 618 h 3769"/>
                <a:gd name="T92" fmla="*/ 3855 w 4580"/>
                <a:gd name="T93" fmla="*/ 345 h 3769"/>
                <a:gd name="T94" fmla="*/ 4146 w 4580"/>
                <a:gd name="T95" fmla="*/ 186 h 3769"/>
                <a:gd name="T96" fmla="*/ 4437 w 4580"/>
                <a:gd name="T97" fmla="*/ 27 h 3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80" h="3769">
                  <a:moveTo>
                    <a:pt x="4508" y="0"/>
                  </a:moveTo>
                  <a:lnTo>
                    <a:pt x="4579" y="2259"/>
                  </a:lnTo>
                  <a:lnTo>
                    <a:pt x="4535" y="2277"/>
                  </a:lnTo>
                  <a:lnTo>
                    <a:pt x="4464" y="2242"/>
                  </a:lnTo>
                  <a:lnTo>
                    <a:pt x="4420" y="2268"/>
                  </a:lnTo>
                  <a:lnTo>
                    <a:pt x="4349" y="2268"/>
                  </a:lnTo>
                  <a:lnTo>
                    <a:pt x="4314" y="2233"/>
                  </a:lnTo>
                  <a:lnTo>
                    <a:pt x="4287" y="2198"/>
                  </a:lnTo>
                  <a:lnTo>
                    <a:pt x="4243" y="2268"/>
                  </a:lnTo>
                  <a:lnTo>
                    <a:pt x="4173" y="2295"/>
                  </a:lnTo>
                  <a:lnTo>
                    <a:pt x="4120" y="2251"/>
                  </a:lnTo>
                  <a:lnTo>
                    <a:pt x="4093" y="2295"/>
                  </a:lnTo>
                  <a:lnTo>
                    <a:pt x="4049" y="2277"/>
                  </a:lnTo>
                  <a:lnTo>
                    <a:pt x="3987" y="2312"/>
                  </a:lnTo>
                  <a:lnTo>
                    <a:pt x="3899" y="2312"/>
                  </a:lnTo>
                  <a:lnTo>
                    <a:pt x="3811" y="2312"/>
                  </a:lnTo>
                  <a:lnTo>
                    <a:pt x="3767" y="2268"/>
                  </a:lnTo>
                  <a:lnTo>
                    <a:pt x="3705" y="2330"/>
                  </a:lnTo>
                  <a:lnTo>
                    <a:pt x="3608" y="2339"/>
                  </a:lnTo>
                  <a:lnTo>
                    <a:pt x="3502" y="2356"/>
                  </a:lnTo>
                  <a:lnTo>
                    <a:pt x="3387" y="2374"/>
                  </a:lnTo>
                  <a:lnTo>
                    <a:pt x="3334" y="2303"/>
                  </a:lnTo>
                  <a:lnTo>
                    <a:pt x="3264" y="2303"/>
                  </a:lnTo>
                  <a:lnTo>
                    <a:pt x="3246" y="2348"/>
                  </a:lnTo>
                  <a:lnTo>
                    <a:pt x="3255" y="2427"/>
                  </a:lnTo>
                  <a:lnTo>
                    <a:pt x="3176" y="2383"/>
                  </a:lnTo>
                  <a:lnTo>
                    <a:pt x="3123" y="2418"/>
                  </a:lnTo>
                  <a:lnTo>
                    <a:pt x="3025" y="2418"/>
                  </a:lnTo>
                  <a:lnTo>
                    <a:pt x="2946" y="2480"/>
                  </a:lnTo>
                  <a:lnTo>
                    <a:pt x="2867" y="2480"/>
                  </a:lnTo>
                  <a:lnTo>
                    <a:pt x="2875" y="2524"/>
                  </a:lnTo>
                  <a:lnTo>
                    <a:pt x="2787" y="2542"/>
                  </a:lnTo>
                  <a:lnTo>
                    <a:pt x="2787" y="2595"/>
                  </a:lnTo>
                  <a:lnTo>
                    <a:pt x="2743" y="2630"/>
                  </a:lnTo>
                  <a:lnTo>
                    <a:pt x="2664" y="2612"/>
                  </a:lnTo>
                  <a:lnTo>
                    <a:pt x="2549" y="2630"/>
                  </a:lnTo>
                  <a:lnTo>
                    <a:pt x="2487" y="2621"/>
                  </a:lnTo>
                  <a:lnTo>
                    <a:pt x="2425" y="2656"/>
                  </a:lnTo>
                  <a:lnTo>
                    <a:pt x="2372" y="2709"/>
                  </a:lnTo>
                  <a:lnTo>
                    <a:pt x="2346" y="2762"/>
                  </a:lnTo>
                  <a:lnTo>
                    <a:pt x="2328" y="2806"/>
                  </a:lnTo>
                  <a:lnTo>
                    <a:pt x="2276" y="2806"/>
                  </a:lnTo>
                  <a:lnTo>
                    <a:pt x="2223" y="2824"/>
                  </a:lnTo>
                  <a:lnTo>
                    <a:pt x="2188" y="2868"/>
                  </a:lnTo>
                  <a:lnTo>
                    <a:pt x="2082" y="2877"/>
                  </a:lnTo>
                  <a:lnTo>
                    <a:pt x="2012" y="2886"/>
                  </a:lnTo>
                  <a:lnTo>
                    <a:pt x="1950" y="2921"/>
                  </a:lnTo>
                  <a:lnTo>
                    <a:pt x="1906" y="2903"/>
                  </a:lnTo>
                  <a:lnTo>
                    <a:pt x="1835" y="2921"/>
                  </a:lnTo>
                  <a:lnTo>
                    <a:pt x="1773" y="2895"/>
                  </a:lnTo>
                  <a:lnTo>
                    <a:pt x="1676" y="2921"/>
                  </a:lnTo>
                  <a:lnTo>
                    <a:pt x="1615" y="2886"/>
                  </a:lnTo>
                  <a:lnTo>
                    <a:pt x="1579" y="2939"/>
                  </a:lnTo>
                  <a:lnTo>
                    <a:pt x="1579" y="3715"/>
                  </a:lnTo>
                  <a:lnTo>
                    <a:pt x="1429" y="3724"/>
                  </a:lnTo>
                  <a:lnTo>
                    <a:pt x="1314" y="3751"/>
                  </a:lnTo>
                  <a:lnTo>
                    <a:pt x="1200" y="3768"/>
                  </a:lnTo>
                  <a:lnTo>
                    <a:pt x="1112" y="3733"/>
                  </a:lnTo>
                  <a:lnTo>
                    <a:pt x="1041" y="3680"/>
                  </a:lnTo>
                  <a:lnTo>
                    <a:pt x="961" y="3645"/>
                  </a:lnTo>
                  <a:lnTo>
                    <a:pt x="900" y="3583"/>
                  </a:lnTo>
                  <a:lnTo>
                    <a:pt x="803" y="3556"/>
                  </a:lnTo>
                  <a:lnTo>
                    <a:pt x="706" y="3539"/>
                  </a:lnTo>
                  <a:lnTo>
                    <a:pt x="617" y="3556"/>
                  </a:lnTo>
                  <a:lnTo>
                    <a:pt x="547" y="3503"/>
                  </a:lnTo>
                  <a:lnTo>
                    <a:pt x="467" y="3424"/>
                  </a:lnTo>
                  <a:lnTo>
                    <a:pt x="441" y="3353"/>
                  </a:lnTo>
                  <a:lnTo>
                    <a:pt x="397" y="3301"/>
                  </a:lnTo>
                  <a:lnTo>
                    <a:pt x="406" y="3159"/>
                  </a:lnTo>
                  <a:lnTo>
                    <a:pt x="370" y="3062"/>
                  </a:lnTo>
                  <a:lnTo>
                    <a:pt x="326" y="2974"/>
                  </a:lnTo>
                  <a:lnTo>
                    <a:pt x="326" y="2868"/>
                  </a:lnTo>
                  <a:lnTo>
                    <a:pt x="300" y="2780"/>
                  </a:lnTo>
                  <a:lnTo>
                    <a:pt x="353" y="2718"/>
                  </a:lnTo>
                  <a:lnTo>
                    <a:pt x="406" y="2612"/>
                  </a:lnTo>
                  <a:lnTo>
                    <a:pt x="388" y="2498"/>
                  </a:lnTo>
                  <a:lnTo>
                    <a:pt x="326" y="2436"/>
                  </a:lnTo>
                  <a:lnTo>
                    <a:pt x="211" y="2374"/>
                  </a:lnTo>
                  <a:lnTo>
                    <a:pt x="105" y="2339"/>
                  </a:lnTo>
                  <a:lnTo>
                    <a:pt x="0" y="2339"/>
                  </a:lnTo>
                  <a:lnTo>
                    <a:pt x="26" y="2268"/>
                  </a:lnTo>
                  <a:lnTo>
                    <a:pt x="150" y="2145"/>
                  </a:lnTo>
                  <a:lnTo>
                    <a:pt x="229" y="2074"/>
                  </a:lnTo>
                  <a:lnTo>
                    <a:pt x="308" y="1977"/>
                  </a:lnTo>
                  <a:lnTo>
                    <a:pt x="335" y="1915"/>
                  </a:lnTo>
                  <a:lnTo>
                    <a:pt x="335" y="1836"/>
                  </a:lnTo>
                  <a:lnTo>
                    <a:pt x="344" y="1748"/>
                  </a:lnTo>
                  <a:lnTo>
                    <a:pt x="370" y="1659"/>
                  </a:lnTo>
                  <a:lnTo>
                    <a:pt x="423" y="1633"/>
                  </a:lnTo>
                  <a:lnTo>
                    <a:pt x="441" y="1571"/>
                  </a:lnTo>
                  <a:lnTo>
                    <a:pt x="485" y="1518"/>
                  </a:lnTo>
                  <a:lnTo>
                    <a:pt x="529" y="1500"/>
                  </a:lnTo>
                  <a:lnTo>
                    <a:pt x="582" y="1448"/>
                  </a:lnTo>
                  <a:lnTo>
                    <a:pt x="626" y="1386"/>
                  </a:lnTo>
                  <a:lnTo>
                    <a:pt x="688" y="1271"/>
                  </a:lnTo>
                  <a:lnTo>
                    <a:pt x="803" y="1121"/>
                  </a:lnTo>
                  <a:lnTo>
                    <a:pt x="882" y="1112"/>
                  </a:lnTo>
                  <a:lnTo>
                    <a:pt x="970" y="1077"/>
                  </a:lnTo>
                  <a:lnTo>
                    <a:pt x="1023" y="1015"/>
                  </a:lnTo>
                  <a:lnTo>
                    <a:pt x="1120" y="1015"/>
                  </a:lnTo>
                  <a:lnTo>
                    <a:pt x="1200" y="980"/>
                  </a:lnTo>
                  <a:lnTo>
                    <a:pt x="1244" y="936"/>
                  </a:lnTo>
                  <a:lnTo>
                    <a:pt x="1306" y="900"/>
                  </a:lnTo>
                  <a:lnTo>
                    <a:pt x="1341" y="856"/>
                  </a:lnTo>
                  <a:lnTo>
                    <a:pt x="1288" y="768"/>
                  </a:lnTo>
                  <a:lnTo>
                    <a:pt x="1253" y="689"/>
                  </a:lnTo>
                  <a:lnTo>
                    <a:pt x="1297" y="609"/>
                  </a:lnTo>
                  <a:lnTo>
                    <a:pt x="1359" y="556"/>
                  </a:lnTo>
                  <a:lnTo>
                    <a:pt x="1438" y="565"/>
                  </a:lnTo>
                  <a:lnTo>
                    <a:pt x="1517" y="627"/>
                  </a:lnTo>
                  <a:lnTo>
                    <a:pt x="1544" y="733"/>
                  </a:lnTo>
                  <a:lnTo>
                    <a:pt x="1597" y="821"/>
                  </a:lnTo>
                  <a:lnTo>
                    <a:pt x="1667" y="821"/>
                  </a:lnTo>
                  <a:lnTo>
                    <a:pt x="1729" y="795"/>
                  </a:lnTo>
                  <a:lnTo>
                    <a:pt x="1782" y="750"/>
                  </a:lnTo>
                  <a:lnTo>
                    <a:pt x="1862" y="768"/>
                  </a:lnTo>
                  <a:lnTo>
                    <a:pt x="1950" y="803"/>
                  </a:lnTo>
                  <a:lnTo>
                    <a:pt x="2012" y="848"/>
                  </a:lnTo>
                  <a:lnTo>
                    <a:pt x="2082" y="874"/>
                  </a:lnTo>
                  <a:lnTo>
                    <a:pt x="2135" y="283"/>
                  </a:lnTo>
                  <a:lnTo>
                    <a:pt x="2188" y="371"/>
                  </a:lnTo>
                  <a:lnTo>
                    <a:pt x="2259" y="450"/>
                  </a:lnTo>
                  <a:lnTo>
                    <a:pt x="2355" y="556"/>
                  </a:lnTo>
                  <a:lnTo>
                    <a:pt x="2452" y="636"/>
                  </a:lnTo>
                  <a:lnTo>
                    <a:pt x="2496" y="706"/>
                  </a:lnTo>
                  <a:lnTo>
                    <a:pt x="2549" y="768"/>
                  </a:lnTo>
                  <a:lnTo>
                    <a:pt x="2620" y="724"/>
                  </a:lnTo>
                  <a:lnTo>
                    <a:pt x="2690" y="750"/>
                  </a:lnTo>
                  <a:lnTo>
                    <a:pt x="2761" y="689"/>
                  </a:lnTo>
                  <a:lnTo>
                    <a:pt x="2840" y="715"/>
                  </a:lnTo>
                  <a:lnTo>
                    <a:pt x="2902" y="689"/>
                  </a:lnTo>
                  <a:lnTo>
                    <a:pt x="2964" y="715"/>
                  </a:lnTo>
                  <a:lnTo>
                    <a:pt x="3061" y="627"/>
                  </a:lnTo>
                  <a:lnTo>
                    <a:pt x="3140" y="583"/>
                  </a:lnTo>
                  <a:lnTo>
                    <a:pt x="3246" y="574"/>
                  </a:lnTo>
                  <a:lnTo>
                    <a:pt x="3334" y="618"/>
                  </a:lnTo>
                  <a:lnTo>
                    <a:pt x="3396" y="645"/>
                  </a:lnTo>
                  <a:lnTo>
                    <a:pt x="3476" y="618"/>
                  </a:lnTo>
                  <a:lnTo>
                    <a:pt x="3652" y="406"/>
                  </a:lnTo>
                  <a:lnTo>
                    <a:pt x="3767" y="371"/>
                  </a:lnTo>
                  <a:lnTo>
                    <a:pt x="3855" y="345"/>
                  </a:lnTo>
                  <a:lnTo>
                    <a:pt x="3881" y="274"/>
                  </a:lnTo>
                  <a:lnTo>
                    <a:pt x="4049" y="239"/>
                  </a:lnTo>
                  <a:lnTo>
                    <a:pt x="4146" y="186"/>
                  </a:lnTo>
                  <a:lnTo>
                    <a:pt x="4279" y="115"/>
                  </a:lnTo>
                  <a:lnTo>
                    <a:pt x="4393" y="89"/>
                  </a:lnTo>
                  <a:lnTo>
                    <a:pt x="4437" y="27"/>
                  </a:lnTo>
                  <a:lnTo>
                    <a:pt x="4526" y="0"/>
                  </a:lnTo>
                  <a:lnTo>
                    <a:pt x="4508" y="0"/>
                  </a:lnTo>
                </a:path>
              </a:pathLst>
            </a:custGeom>
            <a:solidFill>
              <a:srgbClr val="CCFF33"/>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Freeform 23">
              <a:extLst>
                <a:ext uri="{FF2B5EF4-FFF2-40B4-BE49-F238E27FC236}">
                  <a16:creationId xmlns:a16="http://schemas.microsoft.com/office/drawing/2014/main" id="{5607B588-C205-41B5-805E-2BEC92326CF4}"/>
                </a:ext>
              </a:extLst>
            </p:cNvPr>
            <p:cNvSpPr>
              <a:spLocks noChangeArrowheads="1"/>
            </p:cNvSpPr>
            <p:nvPr/>
          </p:nvSpPr>
          <p:spPr bwMode="auto">
            <a:xfrm>
              <a:off x="9128121" y="4411094"/>
              <a:ext cx="563913" cy="593326"/>
            </a:xfrm>
            <a:custGeom>
              <a:avLst/>
              <a:gdLst>
                <a:gd name="T0" fmla="*/ 1994 w 2454"/>
                <a:gd name="T1" fmla="*/ 918 h 2578"/>
                <a:gd name="T2" fmla="*/ 2197 w 2454"/>
                <a:gd name="T3" fmla="*/ 724 h 2578"/>
                <a:gd name="T4" fmla="*/ 2303 w 2454"/>
                <a:gd name="T5" fmla="*/ 565 h 2578"/>
                <a:gd name="T6" fmla="*/ 2312 w 2454"/>
                <a:gd name="T7" fmla="*/ 398 h 2578"/>
                <a:gd name="T8" fmla="*/ 2391 w 2454"/>
                <a:gd name="T9" fmla="*/ 283 h 2578"/>
                <a:gd name="T10" fmla="*/ 2453 w 2454"/>
                <a:gd name="T11" fmla="*/ 168 h 2578"/>
                <a:gd name="T12" fmla="*/ 2426 w 2454"/>
                <a:gd name="T13" fmla="*/ 36 h 2578"/>
                <a:gd name="T14" fmla="*/ 2356 w 2454"/>
                <a:gd name="T15" fmla="*/ 62 h 2578"/>
                <a:gd name="T16" fmla="*/ 2223 w 2454"/>
                <a:gd name="T17" fmla="*/ 177 h 2578"/>
                <a:gd name="T18" fmla="*/ 2153 w 2454"/>
                <a:gd name="T19" fmla="*/ 292 h 2578"/>
                <a:gd name="T20" fmla="*/ 2126 w 2454"/>
                <a:gd name="T21" fmla="*/ 398 h 2578"/>
                <a:gd name="T22" fmla="*/ 2038 w 2454"/>
                <a:gd name="T23" fmla="*/ 530 h 2578"/>
                <a:gd name="T24" fmla="*/ 1932 w 2454"/>
                <a:gd name="T25" fmla="*/ 618 h 2578"/>
                <a:gd name="T26" fmla="*/ 1756 w 2454"/>
                <a:gd name="T27" fmla="*/ 583 h 2578"/>
                <a:gd name="T28" fmla="*/ 1835 w 2454"/>
                <a:gd name="T29" fmla="*/ 495 h 2578"/>
                <a:gd name="T30" fmla="*/ 1703 w 2454"/>
                <a:gd name="T31" fmla="*/ 450 h 2578"/>
                <a:gd name="T32" fmla="*/ 1562 w 2454"/>
                <a:gd name="T33" fmla="*/ 539 h 2578"/>
                <a:gd name="T34" fmla="*/ 1420 w 2454"/>
                <a:gd name="T35" fmla="*/ 486 h 2578"/>
                <a:gd name="T36" fmla="*/ 1297 w 2454"/>
                <a:gd name="T37" fmla="*/ 583 h 2578"/>
                <a:gd name="T38" fmla="*/ 1165 w 2454"/>
                <a:gd name="T39" fmla="*/ 680 h 2578"/>
                <a:gd name="T40" fmla="*/ 1165 w 2454"/>
                <a:gd name="T41" fmla="*/ 786 h 2578"/>
                <a:gd name="T42" fmla="*/ 1006 w 2454"/>
                <a:gd name="T43" fmla="*/ 830 h 2578"/>
                <a:gd name="T44" fmla="*/ 900 w 2454"/>
                <a:gd name="T45" fmla="*/ 883 h 2578"/>
                <a:gd name="T46" fmla="*/ 820 w 2454"/>
                <a:gd name="T47" fmla="*/ 971 h 2578"/>
                <a:gd name="T48" fmla="*/ 688 w 2454"/>
                <a:gd name="T49" fmla="*/ 1024 h 2578"/>
                <a:gd name="T50" fmla="*/ 741 w 2454"/>
                <a:gd name="T51" fmla="*/ 1227 h 2578"/>
                <a:gd name="T52" fmla="*/ 829 w 2454"/>
                <a:gd name="T53" fmla="*/ 1359 h 2578"/>
                <a:gd name="T54" fmla="*/ 891 w 2454"/>
                <a:gd name="T55" fmla="*/ 1483 h 2578"/>
                <a:gd name="T56" fmla="*/ 829 w 2454"/>
                <a:gd name="T57" fmla="*/ 1545 h 2578"/>
                <a:gd name="T58" fmla="*/ 714 w 2454"/>
                <a:gd name="T59" fmla="*/ 1518 h 2578"/>
                <a:gd name="T60" fmla="*/ 635 w 2454"/>
                <a:gd name="T61" fmla="*/ 1580 h 2578"/>
                <a:gd name="T62" fmla="*/ 520 w 2454"/>
                <a:gd name="T63" fmla="*/ 1633 h 2578"/>
                <a:gd name="T64" fmla="*/ 361 w 2454"/>
                <a:gd name="T65" fmla="*/ 1606 h 2578"/>
                <a:gd name="T66" fmla="*/ 300 w 2454"/>
                <a:gd name="T67" fmla="*/ 1712 h 2578"/>
                <a:gd name="T68" fmla="*/ 300 w 2454"/>
                <a:gd name="T69" fmla="*/ 1818 h 2578"/>
                <a:gd name="T70" fmla="*/ 300 w 2454"/>
                <a:gd name="T71" fmla="*/ 1942 h 2578"/>
                <a:gd name="T72" fmla="*/ 167 w 2454"/>
                <a:gd name="T73" fmla="*/ 1933 h 2578"/>
                <a:gd name="T74" fmla="*/ 8 w 2454"/>
                <a:gd name="T75" fmla="*/ 1924 h 2578"/>
                <a:gd name="T76" fmla="*/ 26 w 2454"/>
                <a:gd name="T77" fmla="*/ 2065 h 2578"/>
                <a:gd name="T78" fmla="*/ 35 w 2454"/>
                <a:gd name="T79" fmla="*/ 2189 h 2578"/>
                <a:gd name="T80" fmla="*/ 176 w 2454"/>
                <a:gd name="T81" fmla="*/ 2233 h 2578"/>
                <a:gd name="T82" fmla="*/ 220 w 2454"/>
                <a:gd name="T83" fmla="*/ 2409 h 2578"/>
                <a:gd name="T84" fmla="*/ 335 w 2454"/>
                <a:gd name="T85" fmla="*/ 2489 h 2578"/>
                <a:gd name="T86" fmla="*/ 441 w 2454"/>
                <a:gd name="T87" fmla="*/ 2533 h 2578"/>
                <a:gd name="T88" fmla="*/ 564 w 2454"/>
                <a:gd name="T89" fmla="*/ 2559 h 2578"/>
                <a:gd name="T90" fmla="*/ 679 w 2454"/>
                <a:gd name="T91" fmla="*/ 2577 h 2578"/>
                <a:gd name="T92" fmla="*/ 829 w 2454"/>
                <a:gd name="T93" fmla="*/ 2471 h 2578"/>
                <a:gd name="T94" fmla="*/ 962 w 2454"/>
                <a:gd name="T95" fmla="*/ 2348 h 2578"/>
                <a:gd name="T96" fmla="*/ 1032 w 2454"/>
                <a:gd name="T97" fmla="*/ 2215 h 2578"/>
                <a:gd name="T98" fmla="*/ 1138 w 2454"/>
                <a:gd name="T99" fmla="*/ 2092 h 2578"/>
                <a:gd name="T100" fmla="*/ 1270 w 2454"/>
                <a:gd name="T101" fmla="*/ 1959 h 2578"/>
                <a:gd name="T102" fmla="*/ 1376 w 2454"/>
                <a:gd name="T103" fmla="*/ 1827 h 2578"/>
                <a:gd name="T104" fmla="*/ 1465 w 2454"/>
                <a:gd name="T105" fmla="*/ 1721 h 2578"/>
                <a:gd name="T106" fmla="*/ 1570 w 2454"/>
                <a:gd name="T107" fmla="*/ 1553 h 2578"/>
                <a:gd name="T108" fmla="*/ 1615 w 2454"/>
                <a:gd name="T109" fmla="*/ 1421 h 2578"/>
                <a:gd name="T110" fmla="*/ 1720 w 2454"/>
                <a:gd name="T111" fmla="*/ 1456 h 2578"/>
                <a:gd name="T112" fmla="*/ 1888 w 2454"/>
                <a:gd name="T113" fmla="*/ 1333 h 2578"/>
                <a:gd name="T114" fmla="*/ 1862 w 2454"/>
                <a:gd name="T115" fmla="*/ 1236 h 2578"/>
                <a:gd name="T116" fmla="*/ 1844 w 2454"/>
                <a:gd name="T117" fmla="*/ 1130 h 2578"/>
                <a:gd name="T118" fmla="*/ 1968 w 2454"/>
                <a:gd name="T119" fmla="*/ 989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54" h="2578">
                  <a:moveTo>
                    <a:pt x="1968" y="989"/>
                  </a:moveTo>
                  <a:lnTo>
                    <a:pt x="1994" y="918"/>
                  </a:lnTo>
                  <a:lnTo>
                    <a:pt x="2118" y="795"/>
                  </a:lnTo>
                  <a:lnTo>
                    <a:pt x="2197" y="724"/>
                  </a:lnTo>
                  <a:lnTo>
                    <a:pt x="2276" y="627"/>
                  </a:lnTo>
                  <a:lnTo>
                    <a:pt x="2303" y="565"/>
                  </a:lnTo>
                  <a:lnTo>
                    <a:pt x="2303" y="486"/>
                  </a:lnTo>
                  <a:lnTo>
                    <a:pt x="2312" y="398"/>
                  </a:lnTo>
                  <a:lnTo>
                    <a:pt x="2338" y="309"/>
                  </a:lnTo>
                  <a:lnTo>
                    <a:pt x="2391" y="283"/>
                  </a:lnTo>
                  <a:lnTo>
                    <a:pt x="2409" y="221"/>
                  </a:lnTo>
                  <a:lnTo>
                    <a:pt x="2453" y="168"/>
                  </a:lnTo>
                  <a:lnTo>
                    <a:pt x="2444" y="115"/>
                  </a:lnTo>
                  <a:lnTo>
                    <a:pt x="2426" y="36"/>
                  </a:lnTo>
                  <a:lnTo>
                    <a:pt x="2365" y="0"/>
                  </a:lnTo>
                  <a:lnTo>
                    <a:pt x="2356" y="62"/>
                  </a:lnTo>
                  <a:lnTo>
                    <a:pt x="2285" y="124"/>
                  </a:lnTo>
                  <a:lnTo>
                    <a:pt x="2223" y="177"/>
                  </a:lnTo>
                  <a:lnTo>
                    <a:pt x="2171" y="221"/>
                  </a:lnTo>
                  <a:lnTo>
                    <a:pt x="2153" y="292"/>
                  </a:lnTo>
                  <a:lnTo>
                    <a:pt x="2126" y="336"/>
                  </a:lnTo>
                  <a:lnTo>
                    <a:pt x="2126" y="398"/>
                  </a:lnTo>
                  <a:lnTo>
                    <a:pt x="2082" y="459"/>
                  </a:lnTo>
                  <a:lnTo>
                    <a:pt x="2038" y="530"/>
                  </a:lnTo>
                  <a:lnTo>
                    <a:pt x="2003" y="583"/>
                  </a:lnTo>
                  <a:lnTo>
                    <a:pt x="1932" y="618"/>
                  </a:lnTo>
                  <a:lnTo>
                    <a:pt x="1818" y="618"/>
                  </a:lnTo>
                  <a:lnTo>
                    <a:pt x="1756" y="583"/>
                  </a:lnTo>
                  <a:lnTo>
                    <a:pt x="1782" y="530"/>
                  </a:lnTo>
                  <a:lnTo>
                    <a:pt x="1835" y="495"/>
                  </a:lnTo>
                  <a:lnTo>
                    <a:pt x="1782" y="442"/>
                  </a:lnTo>
                  <a:lnTo>
                    <a:pt x="1703" y="450"/>
                  </a:lnTo>
                  <a:lnTo>
                    <a:pt x="1615" y="486"/>
                  </a:lnTo>
                  <a:lnTo>
                    <a:pt x="1562" y="539"/>
                  </a:lnTo>
                  <a:lnTo>
                    <a:pt x="1518" y="495"/>
                  </a:lnTo>
                  <a:lnTo>
                    <a:pt x="1420" y="486"/>
                  </a:lnTo>
                  <a:lnTo>
                    <a:pt x="1367" y="521"/>
                  </a:lnTo>
                  <a:lnTo>
                    <a:pt x="1297" y="583"/>
                  </a:lnTo>
                  <a:lnTo>
                    <a:pt x="1226" y="627"/>
                  </a:lnTo>
                  <a:lnTo>
                    <a:pt x="1165" y="680"/>
                  </a:lnTo>
                  <a:lnTo>
                    <a:pt x="1182" y="742"/>
                  </a:lnTo>
                  <a:lnTo>
                    <a:pt x="1165" y="786"/>
                  </a:lnTo>
                  <a:lnTo>
                    <a:pt x="1076" y="803"/>
                  </a:lnTo>
                  <a:lnTo>
                    <a:pt x="1006" y="830"/>
                  </a:lnTo>
                  <a:lnTo>
                    <a:pt x="962" y="901"/>
                  </a:lnTo>
                  <a:lnTo>
                    <a:pt x="900" y="883"/>
                  </a:lnTo>
                  <a:lnTo>
                    <a:pt x="856" y="918"/>
                  </a:lnTo>
                  <a:lnTo>
                    <a:pt x="820" y="971"/>
                  </a:lnTo>
                  <a:lnTo>
                    <a:pt x="732" y="980"/>
                  </a:lnTo>
                  <a:lnTo>
                    <a:pt x="688" y="1024"/>
                  </a:lnTo>
                  <a:lnTo>
                    <a:pt x="714" y="1121"/>
                  </a:lnTo>
                  <a:lnTo>
                    <a:pt x="741" y="1227"/>
                  </a:lnTo>
                  <a:lnTo>
                    <a:pt x="776" y="1289"/>
                  </a:lnTo>
                  <a:lnTo>
                    <a:pt x="829" y="1359"/>
                  </a:lnTo>
                  <a:lnTo>
                    <a:pt x="873" y="1430"/>
                  </a:lnTo>
                  <a:lnTo>
                    <a:pt x="891" y="1483"/>
                  </a:lnTo>
                  <a:lnTo>
                    <a:pt x="891" y="1536"/>
                  </a:lnTo>
                  <a:lnTo>
                    <a:pt x="829" y="1545"/>
                  </a:lnTo>
                  <a:lnTo>
                    <a:pt x="776" y="1518"/>
                  </a:lnTo>
                  <a:lnTo>
                    <a:pt x="714" y="1518"/>
                  </a:lnTo>
                  <a:lnTo>
                    <a:pt x="670" y="1509"/>
                  </a:lnTo>
                  <a:lnTo>
                    <a:pt x="635" y="1580"/>
                  </a:lnTo>
                  <a:lnTo>
                    <a:pt x="564" y="1624"/>
                  </a:lnTo>
                  <a:lnTo>
                    <a:pt x="520" y="1633"/>
                  </a:lnTo>
                  <a:lnTo>
                    <a:pt x="432" y="1598"/>
                  </a:lnTo>
                  <a:lnTo>
                    <a:pt x="361" y="1606"/>
                  </a:lnTo>
                  <a:lnTo>
                    <a:pt x="344" y="1686"/>
                  </a:lnTo>
                  <a:lnTo>
                    <a:pt x="300" y="1712"/>
                  </a:lnTo>
                  <a:lnTo>
                    <a:pt x="247" y="1765"/>
                  </a:lnTo>
                  <a:lnTo>
                    <a:pt x="300" y="1818"/>
                  </a:lnTo>
                  <a:lnTo>
                    <a:pt x="335" y="1898"/>
                  </a:lnTo>
                  <a:lnTo>
                    <a:pt x="300" y="1942"/>
                  </a:lnTo>
                  <a:lnTo>
                    <a:pt x="229" y="1986"/>
                  </a:lnTo>
                  <a:lnTo>
                    <a:pt x="167" y="1933"/>
                  </a:lnTo>
                  <a:lnTo>
                    <a:pt x="106" y="1898"/>
                  </a:lnTo>
                  <a:lnTo>
                    <a:pt x="8" y="1924"/>
                  </a:lnTo>
                  <a:lnTo>
                    <a:pt x="0" y="2003"/>
                  </a:lnTo>
                  <a:lnTo>
                    <a:pt x="26" y="2065"/>
                  </a:lnTo>
                  <a:lnTo>
                    <a:pt x="17" y="2127"/>
                  </a:lnTo>
                  <a:lnTo>
                    <a:pt x="35" y="2189"/>
                  </a:lnTo>
                  <a:lnTo>
                    <a:pt x="97" y="2206"/>
                  </a:lnTo>
                  <a:lnTo>
                    <a:pt x="176" y="2233"/>
                  </a:lnTo>
                  <a:lnTo>
                    <a:pt x="229" y="2277"/>
                  </a:lnTo>
                  <a:lnTo>
                    <a:pt x="220" y="2409"/>
                  </a:lnTo>
                  <a:lnTo>
                    <a:pt x="256" y="2471"/>
                  </a:lnTo>
                  <a:lnTo>
                    <a:pt x="335" y="2489"/>
                  </a:lnTo>
                  <a:lnTo>
                    <a:pt x="397" y="2489"/>
                  </a:lnTo>
                  <a:lnTo>
                    <a:pt x="441" y="2533"/>
                  </a:lnTo>
                  <a:lnTo>
                    <a:pt x="494" y="2568"/>
                  </a:lnTo>
                  <a:lnTo>
                    <a:pt x="564" y="2559"/>
                  </a:lnTo>
                  <a:lnTo>
                    <a:pt x="635" y="2551"/>
                  </a:lnTo>
                  <a:lnTo>
                    <a:pt x="679" y="2577"/>
                  </a:lnTo>
                  <a:lnTo>
                    <a:pt x="767" y="2551"/>
                  </a:lnTo>
                  <a:lnTo>
                    <a:pt x="829" y="2471"/>
                  </a:lnTo>
                  <a:lnTo>
                    <a:pt x="909" y="2401"/>
                  </a:lnTo>
                  <a:lnTo>
                    <a:pt x="962" y="2348"/>
                  </a:lnTo>
                  <a:lnTo>
                    <a:pt x="979" y="2268"/>
                  </a:lnTo>
                  <a:lnTo>
                    <a:pt x="1032" y="2215"/>
                  </a:lnTo>
                  <a:lnTo>
                    <a:pt x="1094" y="2162"/>
                  </a:lnTo>
                  <a:lnTo>
                    <a:pt x="1138" y="2092"/>
                  </a:lnTo>
                  <a:lnTo>
                    <a:pt x="1235" y="2039"/>
                  </a:lnTo>
                  <a:lnTo>
                    <a:pt x="1270" y="1959"/>
                  </a:lnTo>
                  <a:lnTo>
                    <a:pt x="1315" y="1889"/>
                  </a:lnTo>
                  <a:lnTo>
                    <a:pt x="1376" y="1827"/>
                  </a:lnTo>
                  <a:lnTo>
                    <a:pt x="1412" y="1756"/>
                  </a:lnTo>
                  <a:lnTo>
                    <a:pt x="1465" y="1721"/>
                  </a:lnTo>
                  <a:lnTo>
                    <a:pt x="1526" y="1651"/>
                  </a:lnTo>
                  <a:lnTo>
                    <a:pt x="1570" y="1553"/>
                  </a:lnTo>
                  <a:lnTo>
                    <a:pt x="1588" y="1465"/>
                  </a:lnTo>
                  <a:lnTo>
                    <a:pt x="1615" y="1421"/>
                  </a:lnTo>
                  <a:lnTo>
                    <a:pt x="1676" y="1430"/>
                  </a:lnTo>
                  <a:lnTo>
                    <a:pt x="1720" y="1456"/>
                  </a:lnTo>
                  <a:lnTo>
                    <a:pt x="1818" y="1403"/>
                  </a:lnTo>
                  <a:lnTo>
                    <a:pt x="1888" y="1333"/>
                  </a:lnTo>
                  <a:lnTo>
                    <a:pt x="1906" y="1280"/>
                  </a:lnTo>
                  <a:lnTo>
                    <a:pt x="1862" y="1236"/>
                  </a:lnTo>
                  <a:lnTo>
                    <a:pt x="1818" y="1183"/>
                  </a:lnTo>
                  <a:lnTo>
                    <a:pt x="1844" y="1130"/>
                  </a:lnTo>
                  <a:lnTo>
                    <a:pt x="1923" y="1042"/>
                  </a:lnTo>
                  <a:lnTo>
                    <a:pt x="1968" y="989"/>
                  </a:lnTo>
                </a:path>
              </a:pathLst>
            </a:custGeom>
            <a:solidFill>
              <a:srgbClr val="CCFF33"/>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Freeform 24">
              <a:extLst>
                <a:ext uri="{FF2B5EF4-FFF2-40B4-BE49-F238E27FC236}">
                  <a16:creationId xmlns:a16="http://schemas.microsoft.com/office/drawing/2014/main" id="{C44E9A7A-ABA0-44ED-ADEE-6D74F8904DE5}"/>
                </a:ext>
              </a:extLst>
            </p:cNvPr>
            <p:cNvSpPr>
              <a:spLocks noChangeArrowheads="1"/>
            </p:cNvSpPr>
            <p:nvPr/>
          </p:nvSpPr>
          <p:spPr bwMode="auto">
            <a:xfrm>
              <a:off x="8740684" y="4553087"/>
              <a:ext cx="593326" cy="586226"/>
            </a:xfrm>
            <a:custGeom>
              <a:avLst/>
              <a:gdLst>
                <a:gd name="T0" fmla="*/ 2206 w 2578"/>
                <a:gd name="T1" fmla="*/ 2021 h 2551"/>
                <a:gd name="T2" fmla="*/ 2118 w 2578"/>
                <a:gd name="T3" fmla="*/ 2206 h 2551"/>
                <a:gd name="T4" fmla="*/ 2383 w 2578"/>
                <a:gd name="T5" fmla="*/ 2453 h 2551"/>
                <a:gd name="T6" fmla="*/ 2268 w 2578"/>
                <a:gd name="T7" fmla="*/ 2506 h 2551"/>
                <a:gd name="T8" fmla="*/ 2092 w 2578"/>
                <a:gd name="T9" fmla="*/ 2550 h 2551"/>
                <a:gd name="T10" fmla="*/ 1942 w 2578"/>
                <a:gd name="T11" fmla="*/ 2533 h 2551"/>
                <a:gd name="T12" fmla="*/ 1809 w 2578"/>
                <a:gd name="T13" fmla="*/ 2391 h 2551"/>
                <a:gd name="T14" fmla="*/ 1774 w 2578"/>
                <a:gd name="T15" fmla="*/ 2118 h 2551"/>
                <a:gd name="T16" fmla="*/ 1597 w 2578"/>
                <a:gd name="T17" fmla="*/ 2162 h 2551"/>
                <a:gd name="T18" fmla="*/ 1491 w 2578"/>
                <a:gd name="T19" fmla="*/ 2180 h 2551"/>
                <a:gd name="T20" fmla="*/ 1518 w 2578"/>
                <a:gd name="T21" fmla="*/ 1985 h 2551"/>
                <a:gd name="T22" fmla="*/ 1394 w 2578"/>
                <a:gd name="T23" fmla="*/ 1835 h 2551"/>
                <a:gd name="T24" fmla="*/ 1209 w 2578"/>
                <a:gd name="T25" fmla="*/ 1791 h 2551"/>
                <a:gd name="T26" fmla="*/ 971 w 2578"/>
                <a:gd name="T27" fmla="*/ 1835 h 2551"/>
                <a:gd name="T28" fmla="*/ 891 w 2578"/>
                <a:gd name="T29" fmla="*/ 1633 h 2551"/>
                <a:gd name="T30" fmla="*/ 944 w 2578"/>
                <a:gd name="T31" fmla="*/ 1483 h 2551"/>
                <a:gd name="T32" fmla="*/ 838 w 2578"/>
                <a:gd name="T33" fmla="*/ 1306 h 2551"/>
                <a:gd name="T34" fmla="*/ 618 w 2578"/>
                <a:gd name="T35" fmla="*/ 1271 h 2551"/>
                <a:gd name="T36" fmla="*/ 388 w 2578"/>
                <a:gd name="T37" fmla="*/ 1218 h 2551"/>
                <a:gd name="T38" fmla="*/ 230 w 2578"/>
                <a:gd name="T39" fmla="*/ 1015 h 2551"/>
                <a:gd name="T40" fmla="*/ 44 w 2578"/>
                <a:gd name="T41" fmla="*/ 821 h 2551"/>
                <a:gd name="T42" fmla="*/ 124 w 2578"/>
                <a:gd name="T43" fmla="*/ 706 h 2551"/>
                <a:gd name="T44" fmla="*/ 203 w 2578"/>
                <a:gd name="T45" fmla="*/ 618 h 2551"/>
                <a:gd name="T46" fmla="*/ 344 w 2578"/>
                <a:gd name="T47" fmla="*/ 530 h 2551"/>
                <a:gd name="T48" fmla="*/ 433 w 2578"/>
                <a:gd name="T49" fmla="*/ 415 h 2551"/>
                <a:gd name="T50" fmla="*/ 397 w 2578"/>
                <a:gd name="T51" fmla="*/ 309 h 2551"/>
                <a:gd name="T52" fmla="*/ 530 w 2578"/>
                <a:gd name="T53" fmla="*/ 159 h 2551"/>
                <a:gd name="T54" fmla="*/ 715 w 2578"/>
                <a:gd name="T55" fmla="*/ 159 h 2551"/>
                <a:gd name="T56" fmla="*/ 874 w 2578"/>
                <a:gd name="T57" fmla="*/ 212 h 2551"/>
                <a:gd name="T58" fmla="*/ 1050 w 2578"/>
                <a:gd name="T59" fmla="*/ 274 h 2551"/>
                <a:gd name="T60" fmla="*/ 1289 w 2578"/>
                <a:gd name="T61" fmla="*/ 327 h 2551"/>
                <a:gd name="T62" fmla="*/ 1430 w 2578"/>
                <a:gd name="T63" fmla="*/ 238 h 2551"/>
                <a:gd name="T64" fmla="*/ 1668 w 2578"/>
                <a:gd name="T65" fmla="*/ 238 h 2551"/>
                <a:gd name="T66" fmla="*/ 1756 w 2578"/>
                <a:gd name="T67" fmla="*/ 88 h 2551"/>
                <a:gd name="T68" fmla="*/ 1897 w 2578"/>
                <a:gd name="T69" fmla="*/ 53 h 2551"/>
                <a:gd name="T70" fmla="*/ 2127 w 2578"/>
                <a:gd name="T71" fmla="*/ 88 h 2551"/>
                <a:gd name="T72" fmla="*/ 2268 w 2578"/>
                <a:gd name="T73" fmla="*/ 212 h 2551"/>
                <a:gd name="T74" fmla="*/ 2418 w 2578"/>
                <a:gd name="T75" fmla="*/ 362 h 2551"/>
                <a:gd name="T76" fmla="*/ 2427 w 2578"/>
                <a:gd name="T77" fmla="*/ 609 h 2551"/>
                <a:gd name="T78" fmla="*/ 2559 w 2578"/>
                <a:gd name="T79" fmla="*/ 812 h 2551"/>
                <a:gd name="T80" fmla="*/ 2515 w 2578"/>
                <a:gd name="T81" fmla="*/ 927 h 2551"/>
                <a:gd name="T82" fmla="*/ 2356 w 2578"/>
                <a:gd name="T83" fmla="*/ 891 h 2551"/>
                <a:gd name="T84" fmla="*/ 2206 w 2578"/>
                <a:gd name="T85" fmla="*/ 1015 h 2551"/>
                <a:gd name="T86" fmla="*/ 2030 w 2578"/>
                <a:gd name="T87" fmla="*/ 1068 h 2551"/>
                <a:gd name="T88" fmla="*/ 1986 w 2578"/>
                <a:gd name="T89" fmla="*/ 1200 h 2551"/>
                <a:gd name="T90" fmla="*/ 1915 w 2578"/>
                <a:gd name="T91" fmla="*/ 1368 h 2551"/>
                <a:gd name="T92" fmla="*/ 1694 w 2578"/>
                <a:gd name="T93" fmla="*/ 1306 h 2551"/>
                <a:gd name="T94" fmla="*/ 1703 w 2578"/>
                <a:gd name="T95" fmla="*/ 1509 h 2551"/>
                <a:gd name="T96" fmla="*/ 1862 w 2578"/>
                <a:gd name="T97" fmla="*/ 1615 h 2551"/>
                <a:gd name="T98" fmla="*/ 1942 w 2578"/>
                <a:gd name="T99" fmla="*/ 1853 h 2551"/>
                <a:gd name="T100" fmla="*/ 2127 w 2578"/>
                <a:gd name="T101" fmla="*/ 1915 h 2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78" h="2551">
                  <a:moveTo>
                    <a:pt x="2242" y="1941"/>
                  </a:moveTo>
                  <a:lnTo>
                    <a:pt x="2233" y="1985"/>
                  </a:lnTo>
                  <a:lnTo>
                    <a:pt x="2206" y="2021"/>
                  </a:lnTo>
                  <a:lnTo>
                    <a:pt x="2189" y="2091"/>
                  </a:lnTo>
                  <a:lnTo>
                    <a:pt x="2145" y="2136"/>
                  </a:lnTo>
                  <a:lnTo>
                    <a:pt x="2118" y="2206"/>
                  </a:lnTo>
                  <a:lnTo>
                    <a:pt x="2206" y="2286"/>
                  </a:lnTo>
                  <a:lnTo>
                    <a:pt x="2321" y="2391"/>
                  </a:lnTo>
                  <a:lnTo>
                    <a:pt x="2383" y="2453"/>
                  </a:lnTo>
                  <a:lnTo>
                    <a:pt x="2365" y="2497"/>
                  </a:lnTo>
                  <a:lnTo>
                    <a:pt x="2321" y="2515"/>
                  </a:lnTo>
                  <a:lnTo>
                    <a:pt x="2268" y="2506"/>
                  </a:lnTo>
                  <a:lnTo>
                    <a:pt x="2224" y="2533"/>
                  </a:lnTo>
                  <a:lnTo>
                    <a:pt x="2189" y="2550"/>
                  </a:lnTo>
                  <a:lnTo>
                    <a:pt x="2092" y="2550"/>
                  </a:lnTo>
                  <a:lnTo>
                    <a:pt x="2056" y="2506"/>
                  </a:lnTo>
                  <a:lnTo>
                    <a:pt x="2012" y="2541"/>
                  </a:lnTo>
                  <a:lnTo>
                    <a:pt x="1942" y="2533"/>
                  </a:lnTo>
                  <a:lnTo>
                    <a:pt x="1871" y="2488"/>
                  </a:lnTo>
                  <a:lnTo>
                    <a:pt x="1809" y="2471"/>
                  </a:lnTo>
                  <a:lnTo>
                    <a:pt x="1809" y="2391"/>
                  </a:lnTo>
                  <a:lnTo>
                    <a:pt x="1800" y="2303"/>
                  </a:lnTo>
                  <a:lnTo>
                    <a:pt x="1800" y="2188"/>
                  </a:lnTo>
                  <a:lnTo>
                    <a:pt x="1774" y="2118"/>
                  </a:lnTo>
                  <a:lnTo>
                    <a:pt x="1677" y="2083"/>
                  </a:lnTo>
                  <a:lnTo>
                    <a:pt x="1615" y="2100"/>
                  </a:lnTo>
                  <a:lnTo>
                    <a:pt x="1597" y="2162"/>
                  </a:lnTo>
                  <a:lnTo>
                    <a:pt x="1571" y="2206"/>
                  </a:lnTo>
                  <a:lnTo>
                    <a:pt x="1483" y="2224"/>
                  </a:lnTo>
                  <a:lnTo>
                    <a:pt x="1491" y="2180"/>
                  </a:lnTo>
                  <a:lnTo>
                    <a:pt x="1509" y="2127"/>
                  </a:lnTo>
                  <a:lnTo>
                    <a:pt x="1483" y="2056"/>
                  </a:lnTo>
                  <a:lnTo>
                    <a:pt x="1518" y="1985"/>
                  </a:lnTo>
                  <a:lnTo>
                    <a:pt x="1509" y="1915"/>
                  </a:lnTo>
                  <a:lnTo>
                    <a:pt x="1465" y="1862"/>
                  </a:lnTo>
                  <a:lnTo>
                    <a:pt x="1394" y="1835"/>
                  </a:lnTo>
                  <a:lnTo>
                    <a:pt x="1324" y="1818"/>
                  </a:lnTo>
                  <a:lnTo>
                    <a:pt x="1262" y="1774"/>
                  </a:lnTo>
                  <a:lnTo>
                    <a:pt x="1209" y="1791"/>
                  </a:lnTo>
                  <a:lnTo>
                    <a:pt x="1121" y="1818"/>
                  </a:lnTo>
                  <a:lnTo>
                    <a:pt x="1024" y="1800"/>
                  </a:lnTo>
                  <a:lnTo>
                    <a:pt x="971" y="1835"/>
                  </a:lnTo>
                  <a:lnTo>
                    <a:pt x="900" y="1800"/>
                  </a:lnTo>
                  <a:lnTo>
                    <a:pt x="891" y="1721"/>
                  </a:lnTo>
                  <a:lnTo>
                    <a:pt x="891" y="1633"/>
                  </a:lnTo>
                  <a:lnTo>
                    <a:pt x="944" y="1571"/>
                  </a:lnTo>
                  <a:lnTo>
                    <a:pt x="988" y="1527"/>
                  </a:lnTo>
                  <a:lnTo>
                    <a:pt x="944" y="1483"/>
                  </a:lnTo>
                  <a:lnTo>
                    <a:pt x="856" y="1447"/>
                  </a:lnTo>
                  <a:lnTo>
                    <a:pt x="838" y="1385"/>
                  </a:lnTo>
                  <a:lnTo>
                    <a:pt x="838" y="1306"/>
                  </a:lnTo>
                  <a:lnTo>
                    <a:pt x="803" y="1244"/>
                  </a:lnTo>
                  <a:lnTo>
                    <a:pt x="741" y="1253"/>
                  </a:lnTo>
                  <a:lnTo>
                    <a:pt x="618" y="1271"/>
                  </a:lnTo>
                  <a:lnTo>
                    <a:pt x="530" y="1288"/>
                  </a:lnTo>
                  <a:lnTo>
                    <a:pt x="450" y="1253"/>
                  </a:lnTo>
                  <a:lnTo>
                    <a:pt x="388" y="1218"/>
                  </a:lnTo>
                  <a:lnTo>
                    <a:pt x="353" y="1156"/>
                  </a:lnTo>
                  <a:lnTo>
                    <a:pt x="291" y="1103"/>
                  </a:lnTo>
                  <a:lnTo>
                    <a:pt x="230" y="1015"/>
                  </a:lnTo>
                  <a:lnTo>
                    <a:pt x="185" y="953"/>
                  </a:lnTo>
                  <a:lnTo>
                    <a:pt x="106" y="891"/>
                  </a:lnTo>
                  <a:lnTo>
                    <a:pt x="44" y="821"/>
                  </a:lnTo>
                  <a:lnTo>
                    <a:pt x="0" y="759"/>
                  </a:lnTo>
                  <a:lnTo>
                    <a:pt x="53" y="697"/>
                  </a:lnTo>
                  <a:lnTo>
                    <a:pt x="124" y="706"/>
                  </a:lnTo>
                  <a:lnTo>
                    <a:pt x="185" y="741"/>
                  </a:lnTo>
                  <a:lnTo>
                    <a:pt x="194" y="688"/>
                  </a:lnTo>
                  <a:lnTo>
                    <a:pt x="203" y="618"/>
                  </a:lnTo>
                  <a:lnTo>
                    <a:pt x="291" y="583"/>
                  </a:lnTo>
                  <a:lnTo>
                    <a:pt x="353" y="583"/>
                  </a:lnTo>
                  <a:lnTo>
                    <a:pt x="344" y="530"/>
                  </a:lnTo>
                  <a:lnTo>
                    <a:pt x="362" y="477"/>
                  </a:lnTo>
                  <a:lnTo>
                    <a:pt x="424" y="468"/>
                  </a:lnTo>
                  <a:lnTo>
                    <a:pt x="433" y="415"/>
                  </a:lnTo>
                  <a:lnTo>
                    <a:pt x="362" y="380"/>
                  </a:lnTo>
                  <a:lnTo>
                    <a:pt x="309" y="344"/>
                  </a:lnTo>
                  <a:lnTo>
                    <a:pt x="397" y="309"/>
                  </a:lnTo>
                  <a:lnTo>
                    <a:pt x="450" y="274"/>
                  </a:lnTo>
                  <a:lnTo>
                    <a:pt x="494" y="221"/>
                  </a:lnTo>
                  <a:lnTo>
                    <a:pt x="530" y="159"/>
                  </a:lnTo>
                  <a:lnTo>
                    <a:pt x="609" y="115"/>
                  </a:lnTo>
                  <a:lnTo>
                    <a:pt x="680" y="97"/>
                  </a:lnTo>
                  <a:lnTo>
                    <a:pt x="715" y="159"/>
                  </a:lnTo>
                  <a:lnTo>
                    <a:pt x="768" y="203"/>
                  </a:lnTo>
                  <a:lnTo>
                    <a:pt x="812" y="177"/>
                  </a:lnTo>
                  <a:lnTo>
                    <a:pt x="874" y="212"/>
                  </a:lnTo>
                  <a:lnTo>
                    <a:pt x="900" y="274"/>
                  </a:lnTo>
                  <a:lnTo>
                    <a:pt x="971" y="256"/>
                  </a:lnTo>
                  <a:lnTo>
                    <a:pt x="1050" y="274"/>
                  </a:lnTo>
                  <a:lnTo>
                    <a:pt x="1139" y="291"/>
                  </a:lnTo>
                  <a:lnTo>
                    <a:pt x="1200" y="256"/>
                  </a:lnTo>
                  <a:lnTo>
                    <a:pt x="1289" y="327"/>
                  </a:lnTo>
                  <a:lnTo>
                    <a:pt x="1368" y="335"/>
                  </a:lnTo>
                  <a:lnTo>
                    <a:pt x="1412" y="291"/>
                  </a:lnTo>
                  <a:lnTo>
                    <a:pt x="1430" y="238"/>
                  </a:lnTo>
                  <a:lnTo>
                    <a:pt x="1483" y="274"/>
                  </a:lnTo>
                  <a:lnTo>
                    <a:pt x="1562" y="238"/>
                  </a:lnTo>
                  <a:lnTo>
                    <a:pt x="1668" y="238"/>
                  </a:lnTo>
                  <a:lnTo>
                    <a:pt x="1747" y="221"/>
                  </a:lnTo>
                  <a:lnTo>
                    <a:pt x="1747" y="159"/>
                  </a:lnTo>
                  <a:lnTo>
                    <a:pt x="1756" y="88"/>
                  </a:lnTo>
                  <a:lnTo>
                    <a:pt x="1765" y="35"/>
                  </a:lnTo>
                  <a:lnTo>
                    <a:pt x="1827" y="0"/>
                  </a:lnTo>
                  <a:lnTo>
                    <a:pt x="1897" y="53"/>
                  </a:lnTo>
                  <a:lnTo>
                    <a:pt x="1986" y="27"/>
                  </a:lnTo>
                  <a:lnTo>
                    <a:pt x="2056" y="27"/>
                  </a:lnTo>
                  <a:lnTo>
                    <a:pt x="2127" y="88"/>
                  </a:lnTo>
                  <a:lnTo>
                    <a:pt x="2206" y="115"/>
                  </a:lnTo>
                  <a:lnTo>
                    <a:pt x="2259" y="115"/>
                  </a:lnTo>
                  <a:lnTo>
                    <a:pt x="2268" y="212"/>
                  </a:lnTo>
                  <a:lnTo>
                    <a:pt x="2277" y="274"/>
                  </a:lnTo>
                  <a:lnTo>
                    <a:pt x="2321" y="335"/>
                  </a:lnTo>
                  <a:lnTo>
                    <a:pt x="2418" y="362"/>
                  </a:lnTo>
                  <a:lnTo>
                    <a:pt x="2374" y="406"/>
                  </a:lnTo>
                  <a:lnTo>
                    <a:pt x="2400" y="503"/>
                  </a:lnTo>
                  <a:lnTo>
                    <a:pt x="2427" y="609"/>
                  </a:lnTo>
                  <a:lnTo>
                    <a:pt x="2462" y="671"/>
                  </a:lnTo>
                  <a:lnTo>
                    <a:pt x="2515" y="741"/>
                  </a:lnTo>
                  <a:lnTo>
                    <a:pt x="2559" y="812"/>
                  </a:lnTo>
                  <a:lnTo>
                    <a:pt x="2577" y="865"/>
                  </a:lnTo>
                  <a:lnTo>
                    <a:pt x="2577" y="918"/>
                  </a:lnTo>
                  <a:lnTo>
                    <a:pt x="2515" y="927"/>
                  </a:lnTo>
                  <a:lnTo>
                    <a:pt x="2462" y="900"/>
                  </a:lnTo>
                  <a:lnTo>
                    <a:pt x="2400" y="900"/>
                  </a:lnTo>
                  <a:lnTo>
                    <a:pt x="2356" y="891"/>
                  </a:lnTo>
                  <a:lnTo>
                    <a:pt x="2321" y="962"/>
                  </a:lnTo>
                  <a:lnTo>
                    <a:pt x="2250" y="1006"/>
                  </a:lnTo>
                  <a:lnTo>
                    <a:pt x="2206" y="1015"/>
                  </a:lnTo>
                  <a:lnTo>
                    <a:pt x="2118" y="980"/>
                  </a:lnTo>
                  <a:lnTo>
                    <a:pt x="2047" y="988"/>
                  </a:lnTo>
                  <a:lnTo>
                    <a:pt x="2030" y="1068"/>
                  </a:lnTo>
                  <a:lnTo>
                    <a:pt x="1986" y="1094"/>
                  </a:lnTo>
                  <a:lnTo>
                    <a:pt x="1933" y="1147"/>
                  </a:lnTo>
                  <a:lnTo>
                    <a:pt x="1986" y="1200"/>
                  </a:lnTo>
                  <a:lnTo>
                    <a:pt x="2021" y="1280"/>
                  </a:lnTo>
                  <a:lnTo>
                    <a:pt x="1986" y="1324"/>
                  </a:lnTo>
                  <a:lnTo>
                    <a:pt x="1915" y="1368"/>
                  </a:lnTo>
                  <a:lnTo>
                    <a:pt x="1853" y="1315"/>
                  </a:lnTo>
                  <a:lnTo>
                    <a:pt x="1792" y="1280"/>
                  </a:lnTo>
                  <a:lnTo>
                    <a:pt x="1694" y="1306"/>
                  </a:lnTo>
                  <a:lnTo>
                    <a:pt x="1686" y="1385"/>
                  </a:lnTo>
                  <a:lnTo>
                    <a:pt x="1712" y="1447"/>
                  </a:lnTo>
                  <a:lnTo>
                    <a:pt x="1703" y="1509"/>
                  </a:lnTo>
                  <a:lnTo>
                    <a:pt x="1721" y="1571"/>
                  </a:lnTo>
                  <a:lnTo>
                    <a:pt x="1783" y="1588"/>
                  </a:lnTo>
                  <a:lnTo>
                    <a:pt x="1862" y="1615"/>
                  </a:lnTo>
                  <a:lnTo>
                    <a:pt x="1915" y="1659"/>
                  </a:lnTo>
                  <a:lnTo>
                    <a:pt x="1906" y="1791"/>
                  </a:lnTo>
                  <a:lnTo>
                    <a:pt x="1942" y="1853"/>
                  </a:lnTo>
                  <a:lnTo>
                    <a:pt x="2021" y="1871"/>
                  </a:lnTo>
                  <a:lnTo>
                    <a:pt x="2083" y="1871"/>
                  </a:lnTo>
                  <a:lnTo>
                    <a:pt x="2127" y="1915"/>
                  </a:lnTo>
                  <a:lnTo>
                    <a:pt x="2180" y="1950"/>
                  </a:lnTo>
                  <a:lnTo>
                    <a:pt x="2242" y="1941"/>
                  </a:lnTo>
                </a:path>
              </a:pathLst>
            </a:custGeom>
            <a:solidFill>
              <a:srgbClr val="CCFF33"/>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Freeform 25">
              <a:extLst>
                <a:ext uri="{FF2B5EF4-FFF2-40B4-BE49-F238E27FC236}">
                  <a16:creationId xmlns:a16="http://schemas.microsoft.com/office/drawing/2014/main" id="{E8B49237-970F-4EB7-8D54-54A318F897A3}"/>
                </a:ext>
              </a:extLst>
            </p:cNvPr>
            <p:cNvSpPr>
              <a:spLocks noChangeArrowheads="1"/>
            </p:cNvSpPr>
            <p:nvPr/>
          </p:nvSpPr>
          <p:spPr bwMode="auto">
            <a:xfrm>
              <a:off x="8486112" y="4722463"/>
              <a:ext cx="603468" cy="576084"/>
            </a:xfrm>
            <a:custGeom>
              <a:avLst/>
              <a:gdLst>
                <a:gd name="T0" fmla="*/ 971 w 2622"/>
                <a:gd name="T1" fmla="*/ 0 h 2506"/>
                <a:gd name="T2" fmla="*/ 891 w 2622"/>
                <a:gd name="T3" fmla="*/ 52 h 2506"/>
                <a:gd name="T4" fmla="*/ 803 w 2622"/>
                <a:gd name="T5" fmla="*/ 0 h 2506"/>
                <a:gd name="T6" fmla="*/ 750 w 2622"/>
                <a:gd name="T7" fmla="*/ 52 h 2506"/>
                <a:gd name="T8" fmla="*/ 697 w 2622"/>
                <a:gd name="T9" fmla="*/ 105 h 2506"/>
                <a:gd name="T10" fmla="*/ 618 w 2622"/>
                <a:gd name="T11" fmla="*/ 123 h 2506"/>
                <a:gd name="T12" fmla="*/ 547 w 2622"/>
                <a:gd name="T13" fmla="*/ 185 h 2506"/>
                <a:gd name="T14" fmla="*/ 424 w 2622"/>
                <a:gd name="T15" fmla="*/ 317 h 2506"/>
                <a:gd name="T16" fmla="*/ 344 w 2622"/>
                <a:gd name="T17" fmla="*/ 467 h 2506"/>
                <a:gd name="T18" fmla="*/ 335 w 2622"/>
                <a:gd name="T19" fmla="*/ 600 h 2506"/>
                <a:gd name="T20" fmla="*/ 415 w 2622"/>
                <a:gd name="T21" fmla="*/ 741 h 2506"/>
                <a:gd name="T22" fmla="*/ 494 w 2622"/>
                <a:gd name="T23" fmla="*/ 855 h 2506"/>
                <a:gd name="T24" fmla="*/ 529 w 2622"/>
                <a:gd name="T25" fmla="*/ 917 h 2506"/>
                <a:gd name="T26" fmla="*/ 468 w 2622"/>
                <a:gd name="T27" fmla="*/ 1005 h 2506"/>
                <a:gd name="T28" fmla="*/ 362 w 2622"/>
                <a:gd name="T29" fmla="*/ 988 h 2506"/>
                <a:gd name="T30" fmla="*/ 176 w 2622"/>
                <a:gd name="T31" fmla="*/ 970 h 2506"/>
                <a:gd name="T32" fmla="*/ 71 w 2622"/>
                <a:gd name="T33" fmla="*/ 1058 h 2506"/>
                <a:gd name="T34" fmla="*/ 0 w 2622"/>
                <a:gd name="T35" fmla="*/ 1182 h 2506"/>
                <a:gd name="T36" fmla="*/ 124 w 2622"/>
                <a:gd name="T37" fmla="*/ 1279 h 2506"/>
                <a:gd name="T38" fmla="*/ 176 w 2622"/>
                <a:gd name="T39" fmla="*/ 1367 h 2506"/>
                <a:gd name="T40" fmla="*/ 318 w 2622"/>
                <a:gd name="T41" fmla="*/ 1473 h 2506"/>
                <a:gd name="T42" fmla="*/ 450 w 2622"/>
                <a:gd name="T43" fmla="*/ 1561 h 2506"/>
                <a:gd name="T44" fmla="*/ 653 w 2622"/>
                <a:gd name="T45" fmla="*/ 1623 h 2506"/>
                <a:gd name="T46" fmla="*/ 777 w 2622"/>
                <a:gd name="T47" fmla="*/ 1755 h 2506"/>
                <a:gd name="T48" fmla="*/ 953 w 2622"/>
                <a:gd name="T49" fmla="*/ 1817 h 2506"/>
                <a:gd name="T50" fmla="*/ 1077 w 2622"/>
                <a:gd name="T51" fmla="*/ 1914 h 2506"/>
                <a:gd name="T52" fmla="*/ 1333 w 2622"/>
                <a:gd name="T53" fmla="*/ 2047 h 2506"/>
                <a:gd name="T54" fmla="*/ 1544 w 2622"/>
                <a:gd name="T55" fmla="*/ 2064 h 2506"/>
                <a:gd name="T56" fmla="*/ 1703 w 2622"/>
                <a:gd name="T57" fmla="*/ 2153 h 2506"/>
                <a:gd name="T58" fmla="*/ 1836 w 2622"/>
                <a:gd name="T59" fmla="*/ 2250 h 2506"/>
                <a:gd name="T60" fmla="*/ 1915 w 2622"/>
                <a:gd name="T61" fmla="*/ 2408 h 2506"/>
                <a:gd name="T62" fmla="*/ 2039 w 2622"/>
                <a:gd name="T63" fmla="*/ 2461 h 2506"/>
                <a:gd name="T64" fmla="*/ 2197 w 2622"/>
                <a:gd name="T65" fmla="*/ 2505 h 2506"/>
                <a:gd name="T66" fmla="*/ 2321 w 2622"/>
                <a:gd name="T67" fmla="*/ 2488 h 2506"/>
                <a:gd name="T68" fmla="*/ 2330 w 2622"/>
                <a:gd name="T69" fmla="*/ 2382 h 2506"/>
                <a:gd name="T70" fmla="*/ 2303 w 2622"/>
                <a:gd name="T71" fmla="*/ 2250 h 2506"/>
                <a:gd name="T72" fmla="*/ 2312 w 2622"/>
                <a:gd name="T73" fmla="*/ 2188 h 2506"/>
                <a:gd name="T74" fmla="*/ 2400 w 2622"/>
                <a:gd name="T75" fmla="*/ 2126 h 2506"/>
                <a:gd name="T76" fmla="*/ 2356 w 2622"/>
                <a:gd name="T77" fmla="*/ 2003 h 2506"/>
                <a:gd name="T78" fmla="*/ 2339 w 2622"/>
                <a:gd name="T79" fmla="*/ 1914 h 2506"/>
                <a:gd name="T80" fmla="*/ 2294 w 2622"/>
                <a:gd name="T81" fmla="*/ 1764 h 2506"/>
                <a:gd name="T82" fmla="*/ 2303 w 2622"/>
                <a:gd name="T83" fmla="*/ 1588 h 2506"/>
                <a:gd name="T84" fmla="*/ 2436 w 2622"/>
                <a:gd name="T85" fmla="*/ 1526 h 2506"/>
                <a:gd name="T86" fmla="*/ 2586 w 2622"/>
                <a:gd name="T87" fmla="*/ 1491 h 2506"/>
                <a:gd name="T88" fmla="*/ 2612 w 2622"/>
                <a:gd name="T89" fmla="*/ 1394 h 2506"/>
                <a:gd name="T90" fmla="*/ 2621 w 2622"/>
                <a:gd name="T91" fmla="*/ 1252 h 2506"/>
                <a:gd name="T92" fmla="*/ 2568 w 2622"/>
                <a:gd name="T93" fmla="*/ 1129 h 2506"/>
                <a:gd name="T94" fmla="*/ 2427 w 2622"/>
                <a:gd name="T95" fmla="*/ 1085 h 2506"/>
                <a:gd name="T96" fmla="*/ 2312 w 2622"/>
                <a:gd name="T97" fmla="*/ 1058 h 2506"/>
                <a:gd name="T98" fmla="*/ 2127 w 2622"/>
                <a:gd name="T99" fmla="*/ 1067 h 2506"/>
                <a:gd name="T100" fmla="*/ 2003 w 2622"/>
                <a:gd name="T101" fmla="*/ 1067 h 2506"/>
                <a:gd name="T102" fmla="*/ 1994 w 2622"/>
                <a:gd name="T103" fmla="*/ 900 h 2506"/>
                <a:gd name="T104" fmla="*/ 2091 w 2622"/>
                <a:gd name="T105" fmla="*/ 794 h 2506"/>
                <a:gd name="T106" fmla="*/ 1959 w 2622"/>
                <a:gd name="T107" fmla="*/ 714 h 2506"/>
                <a:gd name="T108" fmla="*/ 1941 w 2622"/>
                <a:gd name="T109" fmla="*/ 573 h 2506"/>
                <a:gd name="T110" fmla="*/ 1844 w 2622"/>
                <a:gd name="T111" fmla="*/ 520 h 2506"/>
                <a:gd name="T112" fmla="*/ 1633 w 2622"/>
                <a:gd name="T113" fmla="*/ 555 h 2506"/>
                <a:gd name="T114" fmla="*/ 1491 w 2622"/>
                <a:gd name="T115" fmla="*/ 485 h 2506"/>
                <a:gd name="T116" fmla="*/ 1394 w 2622"/>
                <a:gd name="T117" fmla="*/ 370 h 2506"/>
                <a:gd name="T118" fmla="*/ 1288 w 2622"/>
                <a:gd name="T119" fmla="*/ 220 h 2506"/>
                <a:gd name="T120" fmla="*/ 1147 w 2622"/>
                <a:gd name="T121" fmla="*/ 88 h 2506"/>
                <a:gd name="T122" fmla="*/ 1015 w 2622"/>
                <a:gd name="T123" fmla="*/ 44 h 2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2" h="2506">
                  <a:moveTo>
                    <a:pt x="1015" y="44"/>
                  </a:moveTo>
                  <a:lnTo>
                    <a:pt x="971" y="0"/>
                  </a:lnTo>
                  <a:lnTo>
                    <a:pt x="918" y="8"/>
                  </a:lnTo>
                  <a:lnTo>
                    <a:pt x="891" y="52"/>
                  </a:lnTo>
                  <a:lnTo>
                    <a:pt x="838" y="52"/>
                  </a:lnTo>
                  <a:lnTo>
                    <a:pt x="803" y="0"/>
                  </a:lnTo>
                  <a:lnTo>
                    <a:pt x="750" y="17"/>
                  </a:lnTo>
                  <a:lnTo>
                    <a:pt x="750" y="52"/>
                  </a:lnTo>
                  <a:lnTo>
                    <a:pt x="732" y="114"/>
                  </a:lnTo>
                  <a:lnTo>
                    <a:pt x="697" y="105"/>
                  </a:lnTo>
                  <a:lnTo>
                    <a:pt x="662" y="88"/>
                  </a:lnTo>
                  <a:lnTo>
                    <a:pt x="618" y="123"/>
                  </a:lnTo>
                  <a:lnTo>
                    <a:pt x="627" y="176"/>
                  </a:lnTo>
                  <a:lnTo>
                    <a:pt x="547" y="185"/>
                  </a:lnTo>
                  <a:lnTo>
                    <a:pt x="477" y="229"/>
                  </a:lnTo>
                  <a:lnTo>
                    <a:pt x="424" y="317"/>
                  </a:lnTo>
                  <a:lnTo>
                    <a:pt x="371" y="405"/>
                  </a:lnTo>
                  <a:lnTo>
                    <a:pt x="344" y="467"/>
                  </a:lnTo>
                  <a:lnTo>
                    <a:pt x="327" y="564"/>
                  </a:lnTo>
                  <a:lnTo>
                    <a:pt x="335" y="600"/>
                  </a:lnTo>
                  <a:lnTo>
                    <a:pt x="379" y="679"/>
                  </a:lnTo>
                  <a:lnTo>
                    <a:pt x="415" y="741"/>
                  </a:lnTo>
                  <a:lnTo>
                    <a:pt x="468" y="785"/>
                  </a:lnTo>
                  <a:lnTo>
                    <a:pt x="494" y="855"/>
                  </a:lnTo>
                  <a:lnTo>
                    <a:pt x="538" y="873"/>
                  </a:lnTo>
                  <a:lnTo>
                    <a:pt x="529" y="917"/>
                  </a:lnTo>
                  <a:lnTo>
                    <a:pt x="529" y="970"/>
                  </a:lnTo>
                  <a:lnTo>
                    <a:pt x="468" y="1005"/>
                  </a:lnTo>
                  <a:lnTo>
                    <a:pt x="424" y="979"/>
                  </a:lnTo>
                  <a:lnTo>
                    <a:pt x="362" y="988"/>
                  </a:lnTo>
                  <a:lnTo>
                    <a:pt x="265" y="970"/>
                  </a:lnTo>
                  <a:lnTo>
                    <a:pt x="176" y="970"/>
                  </a:lnTo>
                  <a:lnTo>
                    <a:pt x="124" y="997"/>
                  </a:lnTo>
                  <a:lnTo>
                    <a:pt x="71" y="1058"/>
                  </a:lnTo>
                  <a:lnTo>
                    <a:pt x="9" y="1120"/>
                  </a:lnTo>
                  <a:lnTo>
                    <a:pt x="0" y="1182"/>
                  </a:lnTo>
                  <a:lnTo>
                    <a:pt x="44" y="1252"/>
                  </a:lnTo>
                  <a:lnTo>
                    <a:pt x="124" y="1279"/>
                  </a:lnTo>
                  <a:lnTo>
                    <a:pt x="132" y="1323"/>
                  </a:lnTo>
                  <a:lnTo>
                    <a:pt x="176" y="1367"/>
                  </a:lnTo>
                  <a:lnTo>
                    <a:pt x="265" y="1411"/>
                  </a:lnTo>
                  <a:lnTo>
                    <a:pt x="318" y="1473"/>
                  </a:lnTo>
                  <a:lnTo>
                    <a:pt x="362" y="1517"/>
                  </a:lnTo>
                  <a:lnTo>
                    <a:pt x="450" y="1561"/>
                  </a:lnTo>
                  <a:lnTo>
                    <a:pt x="556" y="1623"/>
                  </a:lnTo>
                  <a:lnTo>
                    <a:pt x="653" y="1623"/>
                  </a:lnTo>
                  <a:lnTo>
                    <a:pt x="697" y="1676"/>
                  </a:lnTo>
                  <a:lnTo>
                    <a:pt x="777" y="1755"/>
                  </a:lnTo>
                  <a:lnTo>
                    <a:pt x="847" y="1800"/>
                  </a:lnTo>
                  <a:lnTo>
                    <a:pt x="953" y="1817"/>
                  </a:lnTo>
                  <a:lnTo>
                    <a:pt x="997" y="1879"/>
                  </a:lnTo>
                  <a:lnTo>
                    <a:pt x="1077" y="1914"/>
                  </a:lnTo>
                  <a:lnTo>
                    <a:pt x="1183" y="2003"/>
                  </a:lnTo>
                  <a:lnTo>
                    <a:pt x="1333" y="2047"/>
                  </a:lnTo>
                  <a:lnTo>
                    <a:pt x="1456" y="2038"/>
                  </a:lnTo>
                  <a:lnTo>
                    <a:pt x="1544" y="2064"/>
                  </a:lnTo>
                  <a:lnTo>
                    <a:pt x="1633" y="2108"/>
                  </a:lnTo>
                  <a:lnTo>
                    <a:pt x="1703" y="2153"/>
                  </a:lnTo>
                  <a:lnTo>
                    <a:pt x="1774" y="2205"/>
                  </a:lnTo>
                  <a:lnTo>
                    <a:pt x="1836" y="2250"/>
                  </a:lnTo>
                  <a:lnTo>
                    <a:pt x="1880" y="2338"/>
                  </a:lnTo>
                  <a:lnTo>
                    <a:pt x="1915" y="2408"/>
                  </a:lnTo>
                  <a:lnTo>
                    <a:pt x="1941" y="2461"/>
                  </a:lnTo>
                  <a:lnTo>
                    <a:pt x="2039" y="2461"/>
                  </a:lnTo>
                  <a:lnTo>
                    <a:pt x="2118" y="2479"/>
                  </a:lnTo>
                  <a:lnTo>
                    <a:pt x="2197" y="2505"/>
                  </a:lnTo>
                  <a:lnTo>
                    <a:pt x="2286" y="2470"/>
                  </a:lnTo>
                  <a:lnTo>
                    <a:pt x="2321" y="2488"/>
                  </a:lnTo>
                  <a:lnTo>
                    <a:pt x="2339" y="2444"/>
                  </a:lnTo>
                  <a:lnTo>
                    <a:pt x="2330" y="2382"/>
                  </a:lnTo>
                  <a:lnTo>
                    <a:pt x="2303" y="2329"/>
                  </a:lnTo>
                  <a:lnTo>
                    <a:pt x="2303" y="2250"/>
                  </a:lnTo>
                  <a:lnTo>
                    <a:pt x="2259" y="2205"/>
                  </a:lnTo>
                  <a:lnTo>
                    <a:pt x="2312" y="2188"/>
                  </a:lnTo>
                  <a:lnTo>
                    <a:pt x="2392" y="2170"/>
                  </a:lnTo>
                  <a:lnTo>
                    <a:pt x="2400" y="2126"/>
                  </a:lnTo>
                  <a:lnTo>
                    <a:pt x="2374" y="2082"/>
                  </a:lnTo>
                  <a:lnTo>
                    <a:pt x="2356" y="2003"/>
                  </a:lnTo>
                  <a:lnTo>
                    <a:pt x="2365" y="1941"/>
                  </a:lnTo>
                  <a:lnTo>
                    <a:pt x="2339" y="1914"/>
                  </a:lnTo>
                  <a:lnTo>
                    <a:pt x="2312" y="1853"/>
                  </a:lnTo>
                  <a:lnTo>
                    <a:pt x="2294" y="1764"/>
                  </a:lnTo>
                  <a:lnTo>
                    <a:pt x="2294" y="1667"/>
                  </a:lnTo>
                  <a:lnTo>
                    <a:pt x="2303" y="1588"/>
                  </a:lnTo>
                  <a:lnTo>
                    <a:pt x="2356" y="1544"/>
                  </a:lnTo>
                  <a:lnTo>
                    <a:pt x="2436" y="1526"/>
                  </a:lnTo>
                  <a:lnTo>
                    <a:pt x="2515" y="1517"/>
                  </a:lnTo>
                  <a:lnTo>
                    <a:pt x="2586" y="1491"/>
                  </a:lnTo>
                  <a:lnTo>
                    <a:pt x="2594" y="1447"/>
                  </a:lnTo>
                  <a:lnTo>
                    <a:pt x="2612" y="1394"/>
                  </a:lnTo>
                  <a:lnTo>
                    <a:pt x="2586" y="1323"/>
                  </a:lnTo>
                  <a:lnTo>
                    <a:pt x="2621" y="1252"/>
                  </a:lnTo>
                  <a:lnTo>
                    <a:pt x="2612" y="1182"/>
                  </a:lnTo>
                  <a:lnTo>
                    <a:pt x="2568" y="1129"/>
                  </a:lnTo>
                  <a:lnTo>
                    <a:pt x="2497" y="1102"/>
                  </a:lnTo>
                  <a:lnTo>
                    <a:pt x="2427" y="1085"/>
                  </a:lnTo>
                  <a:lnTo>
                    <a:pt x="2365" y="1041"/>
                  </a:lnTo>
                  <a:lnTo>
                    <a:pt x="2312" y="1058"/>
                  </a:lnTo>
                  <a:lnTo>
                    <a:pt x="2224" y="1085"/>
                  </a:lnTo>
                  <a:lnTo>
                    <a:pt x="2127" y="1067"/>
                  </a:lnTo>
                  <a:lnTo>
                    <a:pt x="2074" y="1102"/>
                  </a:lnTo>
                  <a:lnTo>
                    <a:pt x="2003" y="1067"/>
                  </a:lnTo>
                  <a:lnTo>
                    <a:pt x="1994" y="988"/>
                  </a:lnTo>
                  <a:lnTo>
                    <a:pt x="1994" y="900"/>
                  </a:lnTo>
                  <a:lnTo>
                    <a:pt x="2047" y="838"/>
                  </a:lnTo>
                  <a:lnTo>
                    <a:pt x="2091" y="794"/>
                  </a:lnTo>
                  <a:lnTo>
                    <a:pt x="2047" y="750"/>
                  </a:lnTo>
                  <a:lnTo>
                    <a:pt x="1959" y="714"/>
                  </a:lnTo>
                  <a:lnTo>
                    <a:pt x="1941" y="652"/>
                  </a:lnTo>
                  <a:lnTo>
                    <a:pt x="1941" y="573"/>
                  </a:lnTo>
                  <a:lnTo>
                    <a:pt x="1906" y="511"/>
                  </a:lnTo>
                  <a:lnTo>
                    <a:pt x="1844" y="520"/>
                  </a:lnTo>
                  <a:lnTo>
                    <a:pt x="1721" y="538"/>
                  </a:lnTo>
                  <a:lnTo>
                    <a:pt x="1633" y="555"/>
                  </a:lnTo>
                  <a:lnTo>
                    <a:pt x="1553" y="520"/>
                  </a:lnTo>
                  <a:lnTo>
                    <a:pt x="1491" y="485"/>
                  </a:lnTo>
                  <a:lnTo>
                    <a:pt x="1456" y="423"/>
                  </a:lnTo>
                  <a:lnTo>
                    <a:pt x="1394" y="370"/>
                  </a:lnTo>
                  <a:lnTo>
                    <a:pt x="1333" y="282"/>
                  </a:lnTo>
                  <a:lnTo>
                    <a:pt x="1288" y="220"/>
                  </a:lnTo>
                  <a:lnTo>
                    <a:pt x="1209" y="158"/>
                  </a:lnTo>
                  <a:lnTo>
                    <a:pt x="1147" y="88"/>
                  </a:lnTo>
                  <a:lnTo>
                    <a:pt x="1103" y="26"/>
                  </a:lnTo>
                  <a:lnTo>
                    <a:pt x="1015" y="44"/>
                  </a:lnTo>
                </a:path>
              </a:pathLst>
            </a:custGeom>
            <a:solidFill>
              <a:srgbClr val="CCFF33"/>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Freeform 26">
              <a:extLst>
                <a:ext uri="{FF2B5EF4-FFF2-40B4-BE49-F238E27FC236}">
                  <a16:creationId xmlns:a16="http://schemas.microsoft.com/office/drawing/2014/main" id="{81AB9050-431A-4EC2-948D-DFB6AAC96886}"/>
                </a:ext>
              </a:extLst>
            </p:cNvPr>
            <p:cNvSpPr>
              <a:spLocks noChangeArrowheads="1"/>
            </p:cNvSpPr>
            <p:nvPr/>
          </p:nvSpPr>
          <p:spPr bwMode="auto">
            <a:xfrm>
              <a:off x="9006413" y="5032818"/>
              <a:ext cx="895567" cy="472632"/>
            </a:xfrm>
            <a:custGeom>
              <a:avLst/>
              <a:gdLst>
                <a:gd name="T0" fmla="*/ 230 w 3893"/>
                <a:gd name="T1" fmla="*/ 1208 h 2056"/>
                <a:gd name="T2" fmla="*/ 406 w 3893"/>
                <a:gd name="T3" fmla="*/ 1253 h 2056"/>
                <a:gd name="T4" fmla="*/ 556 w 3893"/>
                <a:gd name="T5" fmla="*/ 1217 h 2056"/>
                <a:gd name="T6" fmla="*/ 733 w 3893"/>
                <a:gd name="T7" fmla="*/ 1253 h 2056"/>
                <a:gd name="T8" fmla="*/ 874 w 3893"/>
                <a:gd name="T9" fmla="*/ 1085 h 2056"/>
                <a:gd name="T10" fmla="*/ 980 w 3893"/>
                <a:gd name="T11" fmla="*/ 1032 h 2056"/>
                <a:gd name="T12" fmla="*/ 1165 w 3893"/>
                <a:gd name="T13" fmla="*/ 1094 h 2056"/>
                <a:gd name="T14" fmla="*/ 1324 w 3893"/>
                <a:gd name="T15" fmla="*/ 1217 h 2056"/>
                <a:gd name="T16" fmla="*/ 1509 w 3893"/>
                <a:gd name="T17" fmla="*/ 1358 h 2056"/>
                <a:gd name="T18" fmla="*/ 1889 w 3893"/>
                <a:gd name="T19" fmla="*/ 1508 h 2056"/>
                <a:gd name="T20" fmla="*/ 2092 w 3893"/>
                <a:gd name="T21" fmla="*/ 1553 h 2056"/>
                <a:gd name="T22" fmla="*/ 2321 w 3893"/>
                <a:gd name="T23" fmla="*/ 1535 h 2056"/>
                <a:gd name="T24" fmla="*/ 2462 w 3893"/>
                <a:gd name="T25" fmla="*/ 1561 h 2056"/>
                <a:gd name="T26" fmla="*/ 2639 w 3893"/>
                <a:gd name="T27" fmla="*/ 1685 h 2056"/>
                <a:gd name="T28" fmla="*/ 2833 w 3893"/>
                <a:gd name="T29" fmla="*/ 1694 h 2056"/>
                <a:gd name="T30" fmla="*/ 2965 w 3893"/>
                <a:gd name="T31" fmla="*/ 1853 h 2056"/>
                <a:gd name="T32" fmla="*/ 3124 w 3893"/>
                <a:gd name="T33" fmla="*/ 1950 h 2056"/>
                <a:gd name="T34" fmla="*/ 3292 w 3893"/>
                <a:gd name="T35" fmla="*/ 2055 h 2056"/>
                <a:gd name="T36" fmla="*/ 3715 w 3893"/>
                <a:gd name="T37" fmla="*/ 1800 h 2056"/>
                <a:gd name="T38" fmla="*/ 3574 w 3893"/>
                <a:gd name="T39" fmla="*/ 1694 h 2056"/>
                <a:gd name="T40" fmla="*/ 3442 w 3893"/>
                <a:gd name="T41" fmla="*/ 1694 h 2056"/>
                <a:gd name="T42" fmla="*/ 3301 w 3893"/>
                <a:gd name="T43" fmla="*/ 1570 h 2056"/>
                <a:gd name="T44" fmla="*/ 3159 w 3893"/>
                <a:gd name="T45" fmla="*/ 1597 h 2056"/>
                <a:gd name="T46" fmla="*/ 3018 w 3893"/>
                <a:gd name="T47" fmla="*/ 1579 h 2056"/>
                <a:gd name="T48" fmla="*/ 2948 w 3893"/>
                <a:gd name="T49" fmla="*/ 1473 h 2056"/>
                <a:gd name="T50" fmla="*/ 2921 w 3893"/>
                <a:gd name="T51" fmla="*/ 1367 h 2056"/>
                <a:gd name="T52" fmla="*/ 2798 w 3893"/>
                <a:gd name="T53" fmla="*/ 1235 h 2056"/>
                <a:gd name="T54" fmla="*/ 2568 w 3893"/>
                <a:gd name="T55" fmla="*/ 1226 h 2056"/>
                <a:gd name="T56" fmla="*/ 2542 w 3893"/>
                <a:gd name="T57" fmla="*/ 1058 h 2056"/>
                <a:gd name="T58" fmla="*/ 2427 w 3893"/>
                <a:gd name="T59" fmla="*/ 970 h 2056"/>
                <a:gd name="T60" fmla="*/ 2303 w 3893"/>
                <a:gd name="T61" fmla="*/ 953 h 2056"/>
                <a:gd name="T62" fmla="*/ 2268 w 3893"/>
                <a:gd name="T63" fmla="*/ 829 h 2056"/>
                <a:gd name="T64" fmla="*/ 2224 w 3893"/>
                <a:gd name="T65" fmla="*/ 714 h 2056"/>
                <a:gd name="T66" fmla="*/ 1995 w 3893"/>
                <a:gd name="T67" fmla="*/ 679 h 2056"/>
                <a:gd name="T68" fmla="*/ 1845 w 3893"/>
                <a:gd name="T69" fmla="*/ 582 h 2056"/>
                <a:gd name="T70" fmla="*/ 1668 w 3893"/>
                <a:gd name="T71" fmla="*/ 573 h 2056"/>
                <a:gd name="T72" fmla="*/ 1492 w 3893"/>
                <a:gd name="T73" fmla="*/ 555 h 2056"/>
                <a:gd name="T74" fmla="*/ 1403 w 3893"/>
                <a:gd name="T75" fmla="*/ 405 h 2056"/>
                <a:gd name="T76" fmla="*/ 1227 w 3893"/>
                <a:gd name="T77" fmla="*/ 370 h 2056"/>
                <a:gd name="T78" fmla="*/ 1112 w 3893"/>
                <a:gd name="T79" fmla="*/ 423 h 2056"/>
                <a:gd name="T80" fmla="*/ 936 w 3893"/>
                <a:gd name="T81" fmla="*/ 467 h 2056"/>
                <a:gd name="T82" fmla="*/ 786 w 3893"/>
                <a:gd name="T83" fmla="*/ 450 h 2056"/>
                <a:gd name="T84" fmla="*/ 653 w 3893"/>
                <a:gd name="T85" fmla="*/ 308 h 2056"/>
                <a:gd name="T86" fmla="*/ 618 w 3893"/>
                <a:gd name="T87" fmla="*/ 35 h 2056"/>
                <a:gd name="T88" fmla="*/ 441 w 3893"/>
                <a:gd name="T89" fmla="*/ 79 h 2056"/>
                <a:gd name="T90" fmla="*/ 256 w 3893"/>
                <a:gd name="T91" fmla="*/ 167 h 2056"/>
                <a:gd name="T92" fmla="*/ 44 w 3893"/>
                <a:gd name="T93" fmla="*/ 238 h 2056"/>
                <a:gd name="T94" fmla="*/ 53 w 3893"/>
                <a:gd name="T95" fmla="*/ 503 h 2056"/>
                <a:gd name="T96" fmla="*/ 97 w 3893"/>
                <a:gd name="T97" fmla="*/ 653 h 2056"/>
                <a:gd name="T98" fmla="*/ 133 w 3893"/>
                <a:gd name="T99" fmla="*/ 820 h 2056"/>
                <a:gd name="T100" fmla="*/ 44 w 3893"/>
                <a:gd name="T101" fmla="*/ 900 h 2056"/>
                <a:gd name="T102" fmla="*/ 80 w 3893"/>
                <a:gd name="T103" fmla="*/ 1094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93" h="2056">
                  <a:moveTo>
                    <a:pt x="97" y="1182"/>
                  </a:moveTo>
                  <a:lnTo>
                    <a:pt x="159" y="1200"/>
                  </a:lnTo>
                  <a:lnTo>
                    <a:pt x="230" y="1208"/>
                  </a:lnTo>
                  <a:lnTo>
                    <a:pt x="283" y="1244"/>
                  </a:lnTo>
                  <a:lnTo>
                    <a:pt x="335" y="1253"/>
                  </a:lnTo>
                  <a:lnTo>
                    <a:pt x="406" y="1253"/>
                  </a:lnTo>
                  <a:lnTo>
                    <a:pt x="477" y="1270"/>
                  </a:lnTo>
                  <a:lnTo>
                    <a:pt x="459" y="1217"/>
                  </a:lnTo>
                  <a:lnTo>
                    <a:pt x="556" y="1217"/>
                  </a:lnTo>
                  <a:lnTo>
                    <a:pt x="618" y="1244"/>
                  </a:lnTo>
                  <a:lnTo>
                    <a:pt x="671" y="1288"/>
                  </a:lnTo>
                  <a:lnTo>
                    <a:pt x="733" y="1253"/>
                  </a:lnTo>
                  <a:lnTo>
                    <a:pt x="794" y="1244"/>
                  </a:lnTo>
                  <a:lnTo>
                    <a:pt x="865" y="1244"/>
                  </a:lnTo>
                  <a:lnTo>
                    <a:pt x="874" y="1085"/>
                  </a:lnTo>
                  <a:lnTo>
                    <a:pt x="936" y="1094"/>
                  </a:lnTo>
                  <a:lnTo>
                    <a:pt x="944" y="1058"/>
                  </a:lnTo>
                  <a:lnTo>
                    <a:pt x="980" y="1032"/>
                  </a:lnTo>
                  <a:lnTo>
                    <a:pt x="1059" y="1076"/>
                  </a:lnTo>
                  <a:lnTo>
                    <a:pt x="1121" y="1103"/>
                  </a:lnTo>
                  <a:lnTo>
                    <a:pt x="1165" y="1094"/>
                  </a:lnTo>
                  <a:lnTo>
                    <a:pt x="1218" y="1147"/>
                  </a:lnTo>
                  <a:lnTo>
                    <a:pt x="1280" y="1155"/>
                  </a:lnTo>
                  <a:lnTo>
                    <a:pt x="1324" y="1217"/>
                  </a:lnTo>
                  <a:lnTo>
                    <a:pt x="1377" y="1261"/>
                  </a:lnTo>
                  <a:lnTo>
                    <a:pt x="1421" y="1323"/>
                  </a:lnTo>
                  <a:lnTo>
                    <a:pt x="1509" y="1358"/>
                  </a:lnTo>
                  <a:lnTo>
                    <a:pt x="1642" y="1438"/>
                  </a:lnTo>
                  <a:lnTo>
                    <a:pt x="1800" y="1420"/>
                  </a:lnTo>
                  <a:lnTo>
                    <a:pt x="1889" y="1508"/>
                  </a:lnTo>
                  <a:lnTo>
                    <a:pt x="1959" y="1517"/>
                  </a:lnTo>
                  <a:lnTo>
                    <a:pt x="2039" y="1553"/>
                  </a:lnTo>
                  <a:lnTo>
                    <a:pt x="2092" y="1553"/>
                  </a:lnTo>
                  <a:lnTo>
                    <a:pt x="2153" y="1579"/>
                  </a:lnTo>
                  <a:lnTo>
                    <a:pt x="2233" y="1579"/>
                  </a:lnTo>
                  <a:lnTo>
                    <a:pt x="2321" y="1535"/>
                  </a:lnTo>
                  <a:lnTo>
                    <a:pt x="2374" y="1561"/>
                  </a:lnTo>
                  <a:lnTo>
                    <a:pt x="2427" y="1570"/>
                  </a:lnTo>
                  <a:lnTo>
                    <a:pt x="2462" y="1561"/>
                  </a:lnTo>
                  <a:lnTo>
                    <a:pt x="2533" y="1614"/>
                  </a:lnTo>
                  <a:lnTo>
                    <a:pt x="2577" y="1667"/>
                  </a:lnTo>
                  <a:lnTo>
                    <a:pt x="2639" y="1685"/>
                  </a:lnTo>
                  <a:lnTo>
                    <a:pt x="2718" y="1711"/>
                  </a:lnTo>
                  <a:lnTo>
                    <a:pt x="2780" y="1641"/>
                  </a:lnTo>
                  <a:lnTo>
                    <a:pt x="2833" y="1694"/>
                  </a:lnTo>
                  <a:lnTo>
                    <a:pt x="2868" y="1773"/>
                  </a:lnTo>
                  <a:lnTo>
                    <a:pt x="2904" y="1817"/>
                  </a:lnTo>
                  <a:lnTo>
                    <a:pt x="2965" y="1853"/>
                  </a:lnTo>
                  <a:lnTo>
                    <a:pt x="3018" y="1861"/>
                  </a:lnTo>
                  <a:lnTo>
                    <a:pt x="3080" y="1905"/>
                  </a:lnTo>
                  <a:lnTo>
                    <a:pt x="3124" y="1950"/>
                  </a:lnTo>
                  <a:lnTo>
                    <a:pt x="3186" y="1967"/>
                  </a:lnTo>
                  <a:lnTo>
                    <a:pt x="3257" y="2003"/>
                  </a:lnTo>
                  <a:lnTo>
                    <a:pt x="3292" y="2055"/>
                  </a:lnTo>
                  <a:lnTo>
                    <a:pt x="3892" y="1853"/>
                  </a:lnTo>
                  <a:lnTo>
                    <a:pt x="3795" y="1826"/>
                  </a:lnTo>
                  <a:lnTo>
                    <a:pt x="3715" y="1800"/>
                  </a:lnTo>
                  <a:lnTo>
                    <a:pt x="3671" y="1755"/>
                  </a:lnTo>
                  <a:lnTo>
                    <a:pt x="3636" y="1729"/>
                  </a:lnTo>
                  <a:lnTo>
                    <a:pt x="3574" y="1694"/>
                  </a:lnTo>
                  <a:lnTo>
                    <a:pt x="3530" y="1729"/>
                  </a:lnTo>
                  <a:lnTo>
                    <a:pt x="3495" y="1685"/>
                  </a:lnTo>
                  <a:lnTo>
                    <a:pt x="3442" y="1694"/>
                  </a:lnTo>
                  <a:lnTo>
                    <a:pt x="3380" y="1658"/>
                  </a:lnTo>
                  <a:lnTo>
                    <a:pt x="3407" y="1614"/>
                  </a:lnTo>
                  <a:lnTo>
                    <a:pt x="3301" y="1570"/>
                  </a:lnTo>
                  <a:lnTo>
                    <a:pt x="3239" y="1579"/>
                  </a:lnTo>
                  <a:lnTo>
                    <a:pt x="3204" y="1553"/>
                  </a:lnTo>
                  <a:lnTo>
                    <a:pt x="3159" y="1597"/>
                  </a:lnTo>
                  <a:lnTo>
                    <a:pt x="3124" y="1570"/>
                  </a:lnTo>
                  <a:lnTo>
                    <a:pt x="3062" y="1605"/>
                  </a:lnTo>
                  <a:lnTo>
                    <a:pt x="3018" y="1579"/>
                  </a:lnTo>
                  <a:lnTo>
                    <a:pt x="3001" y="1526"/>
                  </a:lnTo>
                  <a:lnTo>
                    <a:pt x="2948" y="1526"/>
                  </a:lnTo>
                  <a:lnTo>
                    <a:pt x="2948" y="1473"/>
                  </a:lnTo>
                  <a:lnTo>
                    <a:pt x="2904" y="1438"/>
                  </a:lnTo>
                  <a:lnTo>
                    <a:pt x="2895" y="1385"/>
                  </a:lnTo>
                  <a:lnTo>
                    <a:pt x="2921" y="1367"/>
                  </a:lnTo>
                  <a:lnTo>
                    <a:pt x="2912" y="1297"/>
                  </a:lnTo>
                  <a:lnTo>
                    <a:pt x="2859" y="1253"/>
                  </a:lnTo>
                  <a:lnTo>
                    <a:pt x="2798" y="1235"/>
                  </a:lnTo>
                  <a:lnTo>
                    <a:pt x="2701" y="1235"/>
                  </a:lnTo>
                  <a:lnTo>
                    <a:pt x="2621" y="1191"/>
                  </a:lnTo>
                  <a:lnTo>
                    <a:pt x="2568" y="1226"/>
                  </a:lnTo>
                  <a:lnTo>
                    <a:pt x="2542" y="1182"/>
                  </a:lnTo>
                  <a:lnTo>
                    <a:pt x="2515" y="1120"/>
                  </a:lnTo>
                  <a:lnTo>
                    <a:pt x="2542" y="1058"/>
                  </a:lnTo>
                  <a:lnTo>
                    <a:pt x="2533" y="997"/>
                  </a:lnTo>
                  <a:lnTo>
                    <a:pt x="2480" y="953"/>
                  </a:lnTo>
                  <a:lnTo>
                    <a:pt x="2427" y="970"/>
                  </a:lnTo>
                  <a:lnTo>
                    <a:pt x="2409" y="917"/>
                  </a:lnTo>
                  <a:lnTo>
                    <a:pt x="2365" y="926"/>
                  </a:lnTo>
                  <a:lnTo>
                    <a:pt x="2303" y="953"/>
                  </a:lnTo>
                  <a:lnTo>
                    <a:pt x="2242" y="926"/>
                  </a:lnTo>
                  <a:lnTo>
                    <a:pt x="2242" y="882"/>
                  </a:lnTo>
                  <a:lnTo>
                    <a:pt x="2268" y="829"/>
                  </a:lnTo>
                  <a:lnTo>
                    <a:pt x="2250" y="785"/>
                  </a:lnTo>
                  <a:lnTo>
                    <a:pt x="2189" y="767"/>
                  </a:lnTo>
                  <a:lnTo>
                    <a:pt x="2224" y="714"/>
                  </a:lnTo>
                  <a:lnTo>
                    <a:pt x="2118" y="653"/>
                  </a:lnTo>
                  <a:lnTo>
                    <a:pt x="2065" y="661"/>
                  </a:lnTo>
                  <a:lnTo>
                    <a:pt x="1995" y="679"/>
                  </a:lnTo>
                  <a:lnTo>
                    <a:pt x="1950" y="635"/>
                  </a:lnTo>
                  <a:lnTo>
                    <a:pt x="1880" y="644"/>
                  </a:lnTo>
                  <a:lnTo>
                    <a:pt x="1845" y="582"/>
                  </a:lnTo>
                  <a:lnTo>
                    <a:pt x="1783" y="600"/>
                  </a:lnTo>
                  <a:lnTo>
                    <a:pt x="1730" y="555"/>
                  </a:lnTo>
                  <a:lnTo>
                    <a:pt x="1668" y="573"/>
                  </a:lnTo>
                  <a:lnTo>
                    <a:pt x="1589" y="591"/>
                  </a:lnTo>
                  <a:lnTo>
                    <a:pt x="1553" y="529"/>
                  </a:lnTo>
                  <a:lnTo>
                    <a:pt x="1492" y="555"/>
                  </a:lnTo>
                  <a:lnTo>
                    <a:pt x="1439" y="494"/>
                  </a:lnTo>
                  <a:lnTo>
                    <a:pt x="1403" y="458"/>
                  </a:lnTo>
                  <a:lnTo>
                    <a:pt x="1403" y="405"/>
                  </a:lnTo>
                  <a:lnTo>
                    <a:pt x="1342" y="370"/>
                  </a:lnTo>
                  <a:lnTo>
                    <a:pt x="1297" y="379"/>
                  </a:lnTo>
                  <a:lnTo>
                    <a:pt x="1227" y="370"/>
                  </a:lnTo>
                  <a:lnTo>
                    <a:pt x="1209" y="414"/>
                  </a:lnTo>
                  <a:lnTo>
                    <a:pt x="1165" y="432"/>
                  </a:lnTo>
                  <a:lnTo>
                    <a:pt x="1112" y="423"/>
                  </a:lnTo>
                  <a:lnTo>
                    <a:pt x="1068" y="450"/>
                  </a:lnTo>
                  <a:lnTo>
                    <a:pt x="1033" y="467"/>
                  </a:lnTo>
                  <a:lnTo>
                    <a:pt x="936" y="467"/>
                  </a:lnTo>
                  <a:lnTo>
                    <a:pt x="900" y="423"/>
                  </a:lnTo>
                  <a:lnTo>
                    <a:pt x="856" y="458"/>
                  </a:lnTo>
                  <a:lnTo>
                    <a:pt x="786" y="450"/>
                  </a:lnTo>
                  <a:lnTo>
                    <a:pt x="715" y="405"/>
                  </a:lnTo>
                  <a:lnTo>
                    <a:pt x="653" y="388"/>
                  </a:lnTo>
                  <a:lnTo>
                    <a:pt x="653" y="308"/>
                  </a:lnTo>
                  <a:lnTo>
                    <a:pt x="644" y="220"/>
                  </a:lnTo>
                  <a:lnTo>
                    <a:pt x="644" y="105"/>
                  </a:lnTo>
                  <a:lnTo>
                    <a:pt x="618" y="35"/>
                  </a:lnTo>
                  <a:lnTo>
                    <a:pt x="521" y="0"/>
                  </a:lnTo>
                  <a:lnTo>
                    <a:pt x="459" y="17"/>
                  </a:lnTo>
                  <a:lnTo>
                    <a:pt x="441" y="79"/>
                  </a:lnTo>
                  <a:lnTo>
                    <a:pt x="415" y="123"/>
                  </a:lnTo>
                  <a:lnTo>
                    <a:pt x="327" y="141"/>
                  </a:lnTo>
                  <a:lnTo>
                    <a:pt x="256" y="167"/>
                  </a:lnTo>
                  <a:lnTo>
                    <a:pt x="177" y="176"/>
                  </a:lnTo>
                  <a:lnTo>
                    <a:pt x="97" y="194"/>
                  </a:lnTo>
                  <a:lnTo>
                    <a:pt x="44" y="238"/>
                  </a:lnTo>
                  <a:lnTo>
                    <a:pt x="35" y="317"/>
                  </a:lnTo>
                  <a:lnTo>
                    <a:pt x="35" y="414"/>
                  </a:lnTo>
                  <a:lnTo>
                    <a:pt x="53" y="503"/>
                  </a:lnTo>
                  <a:lnTo>
                    <a:pt x="80" y="564"/>
                  </a:lnTo>
                  <a:lnTo>
                    <a:pt x="106" y="591"/>
                  </a:lnTo>
                  <a:lnTo>
                    <a:pt x="97" y="653"/>
                  </a:lnTo>
                  <a:lnTo>
                    <a:pt x="115" y="732"/>
                  </a:lnTo>
                  <a:lnTo>
                    <a:pt x="141" y="776"/>
                  </a:lnTo>
                  <a:lnTo>
                    <a:pt x="133" y="820"/>
                  </a:lnTo>
                  <a:lnTo>
                    <a:pt x="53" y="838"/>
                  </a:lnTo>
                  <a:lnTo>
                    <a:pt x="0" y="855"/>
                  </a:lnTo>
                  <a:lnTo>
                    <a:pt x="44" y="900"/>
                  </a:lnTo>
                  <a:lnTo>
                    <a:pt x="44" y="979"/>
                  </a:lnTo>
                  <a:lnTo>
                    <a:pt x="71" y="1032"/>
                  </a:lnTo>
                  <a:lnTo>
                    <a:pt x="80" y="1094"/>
                  </a:lnTo>
                  <a:lnTo>
                    <a:pt x="62" y="1138"/>
                  </a:lnTo>
                  <a:lnTo>
                    <a:pt x="97" y="1182"/>
                  </a:lnTo>
                </a:path>
              </a:pathLst>
            </a:custGeom>
            <a:solidFill>
              <a:srgbClr val="FFC00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27">
              <a:extLst>
                <a:ext uri="{FF2B5EF4-FFF2-40B4-BE49-F238E27FC236}">
                  <a16:creationId xmlns:a16="http://schemas.microsoft.com/office/drawing/2014/main" id="{F933DFDD-8FF4-4E9A-8CCB-36104DE43939}"/>
                </a:ext>
              </a:extLst>
            </p:cNvPr>
            <p:cNvSpPr>
              <a:spLocks noChangeArrowheads="1"/>
            </p:cNvSpPr>
            <p:nvPr/>
          </p:nvSpPr>
          <p:spPr bwMode="auto">
            <a:xfrm>
              <a:off x="9227515" y="4639296"/>
              <a:ext cx="1356029" cy="881368"/>
            </a:xfrm>
            <a:custGeom>
              <a:avLst/>
              <a:gdLst>
                <a:gd name="T0" fmla="*/ 3283 w 5895"/>
                <a:gd name="T1" fmla="*/ 3617 h 3830"/>
                <a:gd name="T2" fmla="*/ 3459 w 5895"/>
                <a:gd name="T3" fmla="*/ 3688 h 3830"/>
                <a:gd name="T4" fmla="*/ 3751 w 5895"/>
                <a:gd name="T5" fmla="*/ 3776 h 3830"/>
                <a:gd name="T6" fmla="*/ 3988 w 5895"/>
                <a:gd name="T7" fmla="*/ 3688 h 3830"/>
                <a:gd name="T8" fmla="*/ 4217 w 5895"/>
                <a:gd name="T9" fmla="*/ 3697 h 3830"/>
                <a:gd name="T10" fmla="*/ 4491 w 5895"/>
                <a:gd name="T11" fmla="*/ 3829 h 3830"/>
                <a:gd name="T12" fmla="*/ 4685 w 5895"/>
                <a:gd name="T13" fmla="*/ 3732 h 3830"/>
                <a:gd name="T14" fmla="*/ 4906 w 5895"/>
                <a:gd name="T15" fmla="*/ 3617 h 3830"/>
                <a:gd name="T16" fmla="*/ 5073 w 5895"/>
                <a:gd name="T17" fmla="*/ 3423 h 3830"/>
                <a:gd name="T18" fmla="*/ 5294 w 5895"/>
                <a:gd name="T19" fmla="*/ 3353 h 3830"/>
                <a:gd name="T20" fmla="*/ 5479 w 5895"/>
                <a:gd name="T21" fmla="*/ 3141 h 3830"/>
                <a:gd name="T22" fmla="*/ 5682 w 5895"/>
                <a:gd name="T23" fmla="*/ 3000 h 3830"/>
                <a:gd name="T24" fmla="*/ 5868 w 5895"/>
                <a:gd name="T25" fmla="*/ 2859 h 3830"/>
                <a:gd name="T26" fmla="*/ 5691 w 5895"/>
                <a:gd name="T27" fmla="*/ 2876 h 3830"/>
                <a:gd name="T28" fmla="*/ 5506 w 5895"/>
                <a:gd name="T29" fmla="*/ 2815 h 3830"/>
                <a:gd name="T30" fmla="*/ 5356 w 5895"/>
                <a:gd name="T31" fmla="*/ 2673 h 3830"/>
                <a:gd name="T32" fmla="*/ 5197 w 5895"/>
                <a:gd name="T33" fmla="*/ 2576 h 3830"/>
                <a:gd name="T34" fmla="*/ 5091 w 5895"/>
                <a:gd name="T35" fmla="*/ 2435 h 3830"/>
                <a:gd name="T36" fmla="*/ 4932 w 5895"/>
                <a:gd name="T37" fmla="*/ 2285 h 3830"/>
                <a:gd name="T38" fmla="*/ 4773 w 5895"/>
                <a:gd name="T39" fmla="*/ 2250 h 3830"/>
                <a:gd name="T40" fmla="*/ 4641 w 5895"/>
                <a:gd name="T41" fmla="*/ 2091 h 3830"/>
                <a:gd name="T42" fmla="*/ 4464 w 5895"/>
                <a:gd name="T43" fmla="*/ 1941 h 3830"/>
                <a:gd name="T44" fmla="*/ 4182 w 5895"/>
                <a:gd name="T45" fmla="*/ 1870 h 3830"/>
                <a:gd name="T46" fmla="*/ 4050 w 5895"/>
                <a:gd name="T47" fmla="*/ 1950 h 3830"/>
                <a:gd name="T48" fmla="*/ 3908 w 5895"/>
                <a:gd name="T49" fmla="*/ 2100 h 3830"/>
                <a:gd name="T50" fmla="*/ 3654 w 5895"/>
                <a:gd name="T51" fmla="*/ 2029 h 3830"/>
                <a:gd name="T52" fmla="*/ 3398 w 5895"/>
                <a:gd name="T53" fmla="*/ 1835 h 3830"/>
                <a:gd name="T54" fmla="*/ 3283 w 5895"/>
                <a:gd name="T55" fmla="*/ 1641 h 3830"/>
                <a:gd name="T56" fmla="*/ 3124 w 5895"/>
                <a:gd name="T57" fmla="*/ 1482 h 3830"/>
                <a:gd name="T58" fmla="*/ 2736 w 5895"/>
                <a:gd name="T59" fmla="*/ 1429 h 3830"/>
                <a:gd name="T60" fmla="*/ 2436 w 5895"/>
                <a:gd name="T61" fmla="*/ 1244 h 3830"/>
                <a:gd name="T62" fmla="*/ 2083 w 5895"/>
                <a:gd name="T63" fmla="*/ 1164 h 3830"/>
                <a:gd name="T64" fmla="*/ 1942 w 5895"/>
                <a:gd name="T65" fmla="*/ 820 h 3830"/>
                <a:gd name="T66" fmla="*/ 1836 w 5895"/>
                <a:gd name="T67" fmla="*/ 441 h 3830"/>
                <a:gd name="T68" fmla="*/ 1862 w 5895"/>
                <a:gd name="T69" fmla="*/ 97 h 3830"/>
                <a:gd name="T70" fmla="*/ 1491 w 5895"/>
                <a:gd name="T71" fmla="*/ 53 h 3830"/>
                <a:gd name="T72" fmla="*/ 1474 w 5895"/>
                <a:gd name="T73" fmla="*/ 291 h 3830"/>
                <a:gd name="T74" fmla="*/ 1244 w 5895"/>
                <a:gd name="T75" fmla="*/ 441 h 3830"/>
                <a:gd name="T76" fmla="*/ 1094 w 5895"/>
                <a:gd name="T77" fmla="*/ 662 h 3830"/>
                <a:gd name="T78" fmla="*/ 883 w 5895"/>
                <a:gd name="T79" fmla="*/ 900 h 3830"/>
                <a:gd name="T80" fmla="*/ 662 w 5895"/>
                <a:gd name="T81" fmla="*/ 1173 h 3830"/>
                <a:gd name="T82" fmla="*/ 477 w 5895"/>
                <a:gd name="T83" fmla="*/ 1412 h 3830"/>
                <a:gd name="T84" fmla="*/ 203 w 5895"/>
                <a:gd name="T85" fmla="*/ 1562 h 3830"/>
                <a:gd name="T86" fmla="*/ 71 w 5895"/>
                <a:gd name="T87" fmla="*/ 1720 h 3830"/>
                <a:gd name="T88" fmla="*/ 203 w 5895"/>
                <a:gd name="T89" fmla="*/ 2020 h 3830"/>
                <a:gd name="T90" fmla="*/ 441 w 5895"/>
                <a:gd name="T91" fmla="*/ 2117 h 3830"/>
                <a:gd name="T92" fmla="*/ 591 w 5895"/>
                <a:gd name="T93" fmla="*/ 2241 h 3830"/>
                <a:gd name="T94" fmla="*/ 821 w 5895"/>
                <a:gd name="T95" fmla="*/ 2312 h 3830"/>
                <a:gd name="T96" fmla="*/ 1033 w 5895"/>
                <a:gd name="T97" fmla="*/ 2391 h 3830"/>
                <a:gd name="T98" fmla="*/ 1227 w 5895"/>
                <a:gd name="T99" fmla="*/ 2479 h 3830"/>
                <a:gd name="T100" fmla="*/ 1280 w 5895"/>
                <a:gd name="T101" fmla="*/ 2638 h 3830"/>
                <a:gd name="T102" fmla="*/ 1465 w 5895"/>
                <a:gd name="T103" fmla="*/ 2682 h 3830"/>
                <a:gd name="T104" fmla="*/ 1553 w 5895"/>
                <a:gd name="T105" fmla="*/ 2832 h 3830"/>
                <a:gd name="T106" fmla="*/ 1739 w 5895"/>
                <a:gd name="T107" fmla="*/ 2947 h 3830"/>
                <a:gd name="T108" fmla="*/ 1959 w 5895"/>
                <a:gd name="T109" fmla="*/ 3079 h 3830"/>
                <a:gd name="T110" fmla="*/ 1986 w 5895"/>
                <a:gd name="T111" fmla="*/ 3238 h 3830"/>
                <a:gd name="T112" fmla="*/ 2162 w 5895"/>
                <a:gd name="T113" fmla="*/ 3282 h 3830"/>
                <a:gd name="T114" fmla="*/ 2339 w 5895"/>
                <a:gd name="T115" fmla="*/ 3282 h 3830"/>
                <a:gd name="T116" fmla="*/ 2533 w 5895"/>
                <a:gd name="T117" fmla="*/ 3397 h 3830"/>
                <a:gd name="T118" fmla="*/ 2709 w 5895"/>
                <a:gd name="T119" fmla="*/ 3467 h 3830"/>
                <a:gd name="T120" fmla="*/ 3018 w 5895"/>
                <a:gd name="T121" fmla="*/ 3582 h 3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95" h="3830">
                  <a:moveTo>
                    <a:pt x="3133" y="3573"/>
                  </a:moveTo>
                  <a:lnTo>
                    <a:pt x="3195" y="3573"/>
                  </a:lnTo>
                  <a:lnTo>
                    <a:pt x="3195" y="3617"/>
                  </a:lnTo>
                  <a:lnTo>
                    <a:pt x="3283" y="3617"/>
                  </a:lnTo>
                  <a:lnTo>
                    <a:pt x="3283" y="3688"/>
                  </a:lnTo>
                  <a:lnTo>
                    <a:pt x="3345" y="3662"/>
                  </a:lnTo>
                  <a:lnTo>
                    <a:pt x="3398" y="3706"/>
                  </a:lnTo>
                  <a:lnTo>
                    <a:pt x="3459" y="3688"/>
                  </a:lnTo>
                  <a:lnTo>
                    <a:pt x="3539" y="3662"/>
                  </a:lnTo>
                  <a:lnTo>
                    <a:pt x="3592" y="3697"/>
                  </a:lnTo>
                  <a:lnTo>
                    <a:pt x="3662" y="3723"/>
                  </a:lnTo>
                  <a:lnTo>
                    <a:pt x="3751" y="3776"/>
                  </a:lnTo>
                  <a:lnTo>
                    <a:pt x="3838" y="3750"/>
                  </a:lnTo>
                  <a:lnTo>
                    <a:pt x="3882" y="3706"/>
                  </a:lnTo>
                  <a:lnTo>
                    <a:pt x="3917" y="3662"/>
                  </a:lnTo>
                  <a:lnTo>
                    <a:pt x="3988" y="3688"/>
                  </a:lnTo>
                  <a:lnTo>
                    <a:pt x="4050" y="3741"/>
                  </a:lnTo>
                  <a:lnTo>
                    <a:pt x="4120" y="3767"/>
                  </a:lnTo>
                  <a:lnTo>
                    <a:pt x="4173" y="3750"/>
                  </a:lnTo>
                  <a:lnTo>
                    <a:pt x="4217" y="3697"/>
                  </a:lnTo>
                  <a:lnTo>
                    <a:pt x="4279" y="3715"/>
                  </a:lnTo>
                  <a:lnTo>
                    <a:pt x="4359" y="3759"/>
                  </a:lnTo>
                  <a:lnTo>
                    <a:pt x="4429" y="3820"/>
                  </a:lnTo>
                  <a:lnTo>
                    <a:pt x="4491" y="3829"/>
                  </a:lnTo>
                  <a:lnTo>
                    <a:pt x="4544" y="3767"/>
                  </a:lnTo>
                  <a:lnTo>
                    <a:pt x="4588" y="3697"/>
                  </a:lnTo>
                  <a:lnTo>
                    <a:pt x="4632" y="3679"/>
                  </a:lnTo>
                  <a:lnTo>
                    <a:pt x="4685" y="3732"/>
                  </a:lnTo>
                  <a:lnTo>
                    <a:pt x="4738" y="3750"/>
                  </a:lnTo>
                  <a:lnTo>
                    <a:pt x="4809" y="3759"/>
                  </a:lnTo>
                  <a:lnTo>
                    <a:pt x="4862" y="3679"/>
                  </a:lnTo>
                  <a:lnTo>
                    <a:pt x="4906" y="3617"/>
                  </a:lnTo>
                  <a:lnTo>
                    <a:pt x="4914" y="3547"/>
                  </a:lnTo>
                  <a:lnTo>
                    <a:pt x="4941" y="3476"/>
                  </a:lnTo>
                  <a:lnTo>
                    <a:pt x="5012" y="3441"/>
                  </a:lnTo>
                  <a:lnTo>
                    <a:pt x="5073" y="3423"/>
                  </a:lnTo>
                  <a:lnTo>
                    <a:pt x="5091" y="3353"/>
                  </a:lnTo>
                  <a:lnTo>
                    <a:pt x="5126" y="3309"/>
                  </a:lnTo>
                  <a:lnTo>
                    <a:pt x="5215" y="3335"/>
                  </a:lnTo>
                  <a:lnTo>
                    <a:pt x="5294" y="3353"/>
                  </a:lnTo>
                  <a:lnTo>
                    <a:pt x="5382" y="3317"/>
                  </a:lnTo>
                  <a:lnTo>
                    <a:pt x="5409" y="3238"/>
                  </a:lnTo>
                  <a:lnTo>
                    <a:pt x="5435" y="3176"/>
                  </a:lnTo>
                  <a:lnTo>
                    <a:pt x="5479" y="3141"/>
                  </a:lnTo>
                  <a:lnTo>
                    <a:pt x="5541" y="3115"/>
                  </a:lnTo>
                  <a:lnTo>
                    <a:pt x="5568" y="3053"/>
                  </a:lnTo>
                  <a:lnTo>
                    <a:pt x="5594" y="3026"/>
                  </a:lnTo>
                  <a:lnTo>
                    <a:pt x="5682" y="3000"/>
                  </a:lnTo>
                  <a:lnTo>
                    <a:pt x="5815" y="3000"/>
                  </a:lnTo>
                  <a:lnTo>
                    <a:pt x="5885" y="2973"/>
                  </a:lnTo>
                  <a:lnTo>
                    <a:pt x="5894" y="2903"/>
                  </a:lnTo>
                  <a:lnTo>
                    <a:pt x="5868" y="2859"/>
                  </a:lnTo>
                  <a:lnTo>
                    <a:pt x="5815" y="2850"/>
                  </a:lnTo>
                  <a:lnTo>
                    <a:pt x="5770" y="2876"/>
                  </a:lnTo>
                  <a:lnTo>
                    <a:pt x="5735" y="2850"/>
                  </a:lnTo>
                  <a:lnTo>
                    <a:pt x="5691" y="2876"/>
                  </a:lnTo>
                  <a:lnTo>
                    <a:pt x="5656" y="2850"/>
                  </a:lnTo>
                  <a:lnTo>
                    <a:pt x="5612" y="2832"/>
                  </a:lnTo>
                  <a:lnTo>
                    <a:pt x="5559" y="2841"/>
                  </a:lnTo>
                  <a:lnTo>
                    <a:pt x="5506" y="2815"/>
                  </a:lnTo>
                  <a:lnTo>
                    <a:pt x="5462" y="2770"/>
                  </a:lnTo>
                  <a:lnTo>
                    <a:pt x="5435" y="2726"/>
                  </a:lnTo>
                  <a:lnTo>
                    <a:pt x="5391" y="2717"/>
                  </a:lnTo>
                  <a:lnTo>
                    <a:pt x="5356" y="2673"/>
                  </a:lnTo>
                  <a:lnTo>
                    <a:pt x="5303" y="2682"/>
                  </a:lnTo>
                  <a:lnTo>
                    <a:pt x="5285" y="2620"/>
                  </a:lnTo>
                  <a:lnTo>
                    <a:pt x="5259" y="2559"/>
                  </a:lnTo>
                  <a:lnTo>
                    <a:pt x="5197" y="2576"/>
                  </a:lnTo>
                  <a:lnTo>
                    <a:pt x="5197" y="2523"/>
                  </a:lnTo>
                  <a:lnTo>
                    <a:pt x="5170" y="2453"/>
                  </a:lnTo>
                  <a:lnTo>
                    <a:pt x="5126" y="2470"/>
                  </a:lnTo>
                  <a:lnTo>
                    <a:pt x="5091" y="2435"/>
                  </a:lnTo>
                  <a:lnTo>
                    <a:pt x="5082" y="2373"/>
                  </a:lnTo>
                  <a:lnTo>
                    <a:pt x="5029" y="2373"/>
                  </a:lnTo>
                  <a:lnTo>
                    <a:pt x="4994" y="2320"/>
                  </a:lnTo>
                  <a:lnTo>
                    <a:pt x="4932" y="2285"/>
                  </a:lnTo>
                  <a:lnTo>
                    <a:pt x="4879" y="2303"/>
                  </a:lnTo>
                  <a:lnTo>
                    <a:pt x="4835" y="2320"/>
                  </a:lnTo>
                  <a:lnTo>
                    <a:pt x="4809" y="2232"/>
                  </a:lnTo>
                  <a:lnTo>
                    <a:pt x="4773" y="2250"/>
                  </a:lnTo>
                  <a:lnTo>
                    <a:pt x="4729" y="2215"/>
                  </a:lnTo>
                  <a:lnTo>
                    <a:pt x="4729" y="2162"/>
                  </a:lnTo>
                  <a:lnTo>
                    <a:pt x="4694" y="2100"/>
                  </a:lnTo>
                  <a:lnTo>
                    <a:pt x="4641" y="2091"/>
                  </a:lnTo>
                  <a:lnTo>
                    <a:pt x="4614" y="2029"/>
                  </a:lnTo>
                  <a:lnTo>
                    <a:pt x="4588" y="1959"/>
                  </a:lnTo>
                  <a:lnTo>
                    <a:pt x="4517" y="1897"/>
                  </a:lnTo>
                  <a:lnTo>
                    <a:pt x="4464" y="1941"/>
                  </a:lnTo>
                  <a:lnTo>
                    <a:pt x="4359" y="1879"/>
                  </a:lnTo>
                  <a:lnTo>
                    <a:pt x="4288" y="1835"/>
                  </a:lnTo>
                  <a:lnTo>
                    <a:pt x="4226" y="1809"/>
                  </a:lnTo>
                  <a:lnTo>
                    <a:pt x="4182" y="1870"/>
                  </a:lnTo>
                  <a:lnTo>
                    <a:pt x="4138" y="1817"/>
                  </a:lnTo>
                  <a:lnTo>
                    <a:pt x="4094" y="1826"/>
                  </a:lnTo>
                  <a:lnTo>
                    <a:pt x="4041" y="1888"/>
                  </a:lnTo>
                  <a:lnTo>
                    <a:pt x="4050" y="1950"/>
                  </a:lnTo>
                  <a:lnTo>
                    <a:pt x="4014" y="2003"/>
                  </a:lnTo>
                  <a:lnTo>
                    <a:pt x="3961" y="2012"/>
                  </a:lnTo>
                  <a:lnTo>
                    <a:pt x="3917" y="2047"/>
                  </a:lnTo>
                  <a:lnTo>
                    <a:pt x="3908" y="2100"/>
                  </a:lnTo>
                  <a:lnTo>
                    <a:pt x="3838" y="2135"/>
                  </a:lnTo>
                  <a:lnTo>
                    <a:pt x="3759" y="2117"/>
                  </a:lnTo>
                  <a:lnTo>
                    <a:pt x="3706" y="2091"/>
                  </a:lnTo>
                  <a:lnTo>
                    <a:pt x="3654" y="2029"/>
                  </a:lnTo>
                  <a:lnTo>
                    <a:pt x="3574" y="1994"/>
                  </a:lnTo>
                  <a:lnTo>
                    <a:pt x="3521" y="1959"/>
                  </a:lnTo>
                  <a:lnTo>
                    <a:pt x="3442" y="1888"/>
                  </a:lnTo>
                  <a:lnTo>
                    <a:pt x="3398" y="1835"/>
                  </a:lnTo>
                  <a:lnTo>
                    <a:pt x="3389" y="1747"/>
                  </a:lnTo>
                  <a:lnTo>
                    <a:pt x="3345" y="1729"/>
                  </a:lnTo>
                  <a:lnTo>
                    <a:pt x="3327" y="1667"/>
                  </a:lnTo>
                  <a:lnTo>
                    <a:pt x="3283" y="1641"/>
                  </a:lnTo>
                  <a:lnTo>
                    <a:pt x="3221" y="1623"/>
                  </a:lnTo>
                  <a:lnTo>
                    <a:pt x="3221" y="1570"/>
                  </a:lnTo>
                  <a:lnTo>
                    <a:pt x="3186" y="1509"/>
                  </a:lnTo>
                  <a:lnTo>
                    <a:pt x="3124" y="1482"/>
                  </a:lnTo>
                  <a:lnTo>
                    <a:pt x="3115" y="1376"/>
                  </a:lnTo>
                  <a:lnTo>
                    <a:pt x="2965" y="1385"/>
                  </a:lnTo>
                  <a:lnTo>
                    <a:pt x="2850" y="1412"/>
                  </a:lnTo>
                  <a:lnTo>
                    <a:pt x="2736" y="1429"/>
                  </a:lnTo>
                  <a:lnTo>
                    <a:pt x="2648" y="1394"/>
                  </a:lnTo>
                  <a:lnTo>
                    <a:pt x="2577" y="1341"/>
                  </a:lnTo>
                  <a:lnTo>
                    <a:pt x="2497" y="1306"/>
                  </a:lnTo>
                  <a:lnTo>
                    <a:pt x="2436" y="1244"/>
                  </a:lnTo>
                  <a:lnTo>
                    <a:pt x="2339" y="1217"/>
                  </a:lnTo>
                  <a:lnTo>
                    <a:pt x="2242" y="1200"/>
                  </a:lnTo>
                  <a:lnTo>
                    <a:pt x="2153" y="1217"/>
                  </a:lnTo>
                  <a:lnTo>
                    <a:pt x="2083" y="1164"/>
                  </a:lnTo>
                  <a:lnTo>
                    <a:pt x="2003" y="1085"/>
                  </a:lnTo>
                  <a:lnTo>
                    <a:pt x="1977" y="1014"/>
                  </a:lnTo>
                  <a:lnTo>
                    <a:pt x="1933" y="962"/>
                  </a:lnTo>
                  <a:lnTo>
                    <a:pt x="1942" y="820"/>
                  </a:lnTo>
                  <a:lnTo>
                    <a:pt x="1906" y="723"/>
                  </a:lnTo>
                  <a:lnTo>
                    <a:pt x="1862" y="635"/>
                  </a:lnTo>
                  <a:lnTo>
                    <a:pt x="1862" y="529"/>
                  </a:lnTo>
                  <a:lnTo>
                    <a:pt x="1836" y="441"/>
                  </a:lnTo>
                  <a:lnTo>
                    <a:pt x="1889" y="379"/>
                  </a:lnTo>
                  <a:lnTo>
                    <a:pt x="1942" y="273"/>
                  </a:lnTo>
                  <a:lnTo>
                    <a:pt x="1924" y="159"/>
                  </a:lnTo>
                  <a:lnTo>
                    <a:pt x="1862" y="97"/>
                  </a:lnTo>
                  <a:lnTo>
                    <a:pt x="1747" y="35"/>
                  </a:lnTo>
                  <a:lnTo>
                    <a:pt x="1641" y="0"/>
                  </a:lnTo>
                  <a:lnTo>
                    <a:pt x="1536" y="0"/>
                  </a:lnTo>
                  <a:lnTo>
                    <a:pt x="1491" y="53"/>
                  </a:lnTo>
                  <a:lnTo>
                    <a:pt x="1412" y="141"/>
                  </a:lnTo>
                  <a:lnTo>
                    <a:pt x="1386" y="194"/>
                  </a:lnTo>
                  <a:lnTo>
                    <a:pt x="1430" y="247"/>
                  </a:lnTo>
                  <a:lnTo>
                    <a:pt x="1474" y="291"/>
                  </a:lnTo>
                  <a:lnTo>
                    <a:pt x="1456" y="344"/>
                  </a:lnTo>
                  <a:lnTo>
                    <a:pt x="1386" y="414"/>
                  </a:lnTo>
                  <a:lnTo>
                    <a:pt x="1288" y="467"/>
                  </a:lnTo>
                  <a:lnTo>
                    <a:pt x="1244" y="441"/>
                  </a:lnTo>
                  <a:lnTo>
                    <a:pt x="1183" y="432"/>
                  </a:lnTo>
                  <a:lnTo>
                    <a:pt x="1156" y="476"/>
                  </a:lnTo>
                  <a:lnTo>
                    <a:pt x="1138" y="564"/>
                  </a:lnTo>
                  <a:lnTo>
                    <a:pt x="1094" y="662"/>
                  </a:lnTo>
                  <a:lnTo>
                    <a:pt x="1033" y="732"/>
                  </a:lnTo>
                  <a:lnTo>
                    <a:pt x="980" y="767"/>
                  </a:lnTo>
                  <a:lnTo>
                    <a:pt x="944" y="838"/>
                  </a:lnTo>
                  <a:lnTo>
                    <a:pt x="883" y="900"/>
                  </a:lnTo>
                  <a:lnTo>
                    <a:pt x="838" y="970"/>
                  </a:lnTo>
                  <a:lnTo>
                    <a:pt x="803" y="1050"/>
                  </a:lnTo>
                  <a:lnTo>
                    <a:pt x="706" y="1103"/>
                  </a:lnTo>
                  <a:lnTo>
                    <a:pt x="662" y="1173"/>
                  </a:lnTo>
                  <a:lnTo>
                    <a:pt x="600" y="1226"/>
                  </a:lnTo>
                  <a:lnTo>
                    <a:pt x="547" y="1279"/>
                  </a:lnTo>
                  <a:lnTo>
                    <a:pt x="530" y="1359"/>
                  </a:lnTo>
                  <a:lnTo>
                    <a:pt x="477" y="1412"/>
                  </a:lnTo>
                  <a:lnTo>
                    <a:pt x="397" y="1482"/>
                  </a:lnTo>
                  <a:lnTo>
                    <a:pt x="335" y="1562"/>
                  </a:lnTo>
                  <a:lnTo>
                    <a:pt x="247" y="1588"/>
                  </a:lnTo>
                  <a:lnTo>
                    <a:pt x="203" y="1562"/>
                  </a:lnTo>
                  <a:lnTo>
                    <a:pt x="124" y="1570"/>
                  </a:lnTo>
                  <a:lnTo>
                    <a:pt x="115" y="1614"/>
                  </a:lnTo>
                  <a:lnTo>
                    <a:pt x="88" y="1650"/>
                  </a:lnTo>
                  <a:lnTo>
                    <a:pt x="71" y="1720"/>
                  </a:lnTo>
                  <a:lnTo>
                    <a:pt x="27" y="1765"/>
                  </a:lnTo>
                  <a:lnTo>
                    <a:pt x="0" y="1835"/>
                  </a:lnTo>
                  <a:lnTo>
                    <a:pt x="88" y="1915"/>
                  </a:lnTo>
                  <a:lnTo>
                    <a:pt x="203" y="2020"/>
                  </a:lnTo>
                  <a:lnTo>
                    <a:pt x="265" y="2082"/>
                  </a:lnTo>
                  <a:lnTo>
                    <a:pt x="335" y="2091"/>
                  </a:lnTo>
                  <a:lnTo>
                    <a:pt x="380" y="2082"/>
                  </a:lnTo>
                  <a:lnTo>
                    <a:pt x="441" y="2117"/>
                  </a:lnTo>
                  <a:lnTo>
                    <a:pt x="441" y="2170"/>
                  </a:lnTo>
                  <a:lnTo>
                    <a:pt x="477" y="2206"/>
                  </a:lnTo>
                  <a:lnTo>
                    <a:pt x="530" y="2267"/>
                  </a:lnTo>
                  <a:lnTo>
                    <a:pt x="591" y="2241"/>
                  </a:lnTo>
                  <a:lnTo>
                    <a:pt x="627" y="2303"/>
                  </a:lnTo>
                  <a:lnTo>
                    <a:pt x="706" y="2285"/>
                  </a:lnTo>
                  <a:lnTo>
                    <a:pt x="768" y="2267"/>
                  </a:lnTo>
                  <a:lnTo>
                    <a:pt x="821" y="2312"/>
                  </a:lnTo>
                  <a:lnTo>
                    <a:pt x="883" y="2294"/>
                  </a:lnTo>
                  <a:lnTo>
                    <a:pt x="918" y="2356"/>
                  </a:lnTo>
                  <a:lnTo>
                    <a:pt x="988" y="2347"/>
                  </a:lnTo>
                  <a:lnTo>
                    <a:pt x="1033" y="2391"/>
                  </a:lnTo>
                  <a:lnTo>
                    <a:pt x="1103" y="2373"/>
                  </a:lnTo>
                  <a:lnTo>
                    <a:pt x="1156" y="2365"/>
                  </a:lnTo>
                  <a:lnTo>
                    <a:pt x="1262" y="2426"/>
                  </a:lnTo>
                  <a:lnTo>
                    <a:pt x="1227" y="2479"/>
                  </a:lnTo>
                  <a:lnTo>
                    <a:pt x="1288" y="2497"/>
                  </a:lnTo>
                  <a:lnTo>
                    <a:pt x="1306" y="2541"/>
                  </a:lnTo>
                  <a:lnTo>
                    <a:pt x="1280" y="2594"/>
                  </a:lnTo>
                  <a:lnTo>
                    <a:pt x="1280" y="2638"/>
                  </a:lnTo>
                  <a:lnTo>
                    <a:pt x="1341" y="2665"/>
                  </a:lnTo>
                  <a:lnTo>
                    <a:pt x="1403" y="2638"/>
                  </a:lnTo>
                  <a:lnTo>
                    <a:pt x="1447" y="2629"/>
                  </a:lnTo>
                  <a:lnTo>
                    <a:pt x="1465" y="2682"/>
                  </a:lnTo>
                  <a:lnTo>
                    <a:pt x="1518" y="2665"/>
                  </a:lnTo>
                  <a:lnTo>
                    <a:pt x="1571" y="2709"/>
                  </a:lnTo>
                  <a:lnTo>
                    <a:pt x="1580" y="2770"/>
                  </a:lnTo>
                  <a:lnTo>
                    <a:pt x="1553" y="2832"/>
                  </a:lnTo>
                  <a:lnTo>
                    <a:pt x="1580" y="2894"/>
                  </a:lnTo>
                  <a:lnTo>
                    <a:pt x="1606" y="2938"/>
                  </a:lnTo>
                  <a:lnTo>
                    <a:pt x="1659" y="2903"/>
                  </a:lnTo>
                  <a:lnTo>
                    <a:pt x="1739" y="2947"/>
                  </a:lnTo>
                  <a:lnTo>
                    <a:pt x="1836" y="2947"/>
                  </a:lnTo>
                  <a:lnTo>
                    <a:pt x="1897" y="2965"/>
                  </a:lnTo>
                  <a:lnTo>
                    <a:pt x="1950" y="3009"/>
                  </a:lnTo>
                  <a:lnTo>
                    <a:pt x="1959" y="3079"/>
                  </a:lnTo>
                  <a:lnTo>
                    <a:pt x="1933" y="3097"/>
                  </a:lnTo>
                  <a:lnTo>
                    <a:pt x="1942" y="3150"/>
                  </a:lnTo>
                  <a:lnTo>
                    <a:pt x="1986" y="3185"/>
                  </a:lnTo>
                  <a:lnTo>
                    <a:pt x="1986" y="3238"/>
                  </a:lnTo>
                  <a:lnTo>
                    <a:pt x="2039" y="3238"/>
                  </a:lnTo>
                  <a:lnTo>
                    <a:pt x="2056" y="3291"/>
                  </a:lnTo>
                  <a:lnTo>
                    <a:pt x="2100" y="3317"/>
                  </a:lnTo>
                  <a:lnTo>
                    <a:pt x="2162" y="3282"/>
                  </a:lnTo>
                  <a:lnTo>
                    <a:pt x="2197" y="3309"/>
                  </a:lnTo>
                  <a:lnTo>
                    <a:pt x="2242" y="3265"/>
                  </a:lnTo>
                  <a:lnTo>
                    <a:pt x="2277" y="3291"/>
                  </a:lnTo>
                  <a:lnTo>
                    <a:pt x="2339" y="3282"/>
                  </a:lnTo>
                  <a:lnTo>
                    <a:pt x="2445" y="3326"/>
                  </a:lnTo>
                  <a:lnTo>
                    <a:pt x="2418" y="3370"/>
                  </a:lnTo>
                  <a:lnTo>
                    <a:pt x="2480" y="3406"/>
                  </a:lnTo>
                  <a:lnTo>
                    <a:pt x="2533" y="3397"/>
                  </a:lnTo>
                  <a:lnTo>
                    <a:pt x="2568" y="3441"/>
                  </a:lnTo>
                  <a:lnTo>
                    <a:pt x="2612" y="3406"/>
                  </a:lnTo>
                  <a:lnTo>
                    <a:pt x="2674" y="3441"/>
                  </a:lnTo>
                  <a:lnTo>
                    <a:pt x="2709" y="3467"/>
                  </a:lnTo>
                  <a:lnTo>
                    <a:pt x="2753" y="3512"/>
                  </a:lnTo>
                  <a:lnTo>
                    <a:pt x="2833" y="3538"/>
                  </a:lnTo>
                  <a:lnTo>
                    <a:pt x="2930" y="3565"/>
                  </a:lnTo>
                  <a:lnTo>
                    <a:pt x="3018" y="3582"/>
                  </a:lnTo>
                  <a:lnTo>
                    <a:pt x="3071" y="3556"/>
                  </a:lnTo>
                  <a:lnTo>
                    <a:pt x="3133" y="3573"/>
                  </a:lnTo>
                </a:path>
              </a:pathLst>
            </a:custGeom>
            <a:solidFill>
              <a:srgbClr val="FFC00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 name="Freeform 28">
              <a:extLst>
                <a:ext uri="{FF2B5EF4-FFF2-40B4-BE49-F238E27FC236}">
                  <a16:creationId xmlns:a16="http://schemas.microsoft.com/office/drawing/2014/main" id="{E5EA15FC-F10B-4DC6-9A95-BB95B29BA04A}"/>
                </a:ext>
              </a:extLst>
            </p:cNvPr>
            <p:cNvSpPr>
              <a:spLocks noChangeArrowheads="1"/>
            </p:cNvSpPr>
            <p:nvPr/>
          </p:nvSpPr>
          <p:spPr bwMode="auto">
            <a:xfrm>
              <a:off x="9943563" y="4606841"/>
              <a:ext cx="988877" cy="578113"/>
            </a:xfrm>
            <a:custGeom>
              <a:avLst/>
              <a:gdLst>
                <a:gd name="T0" fmla="*/ 3556 w 4298"/>
                <a:gd name="T1" fmla="*/ 26 h 2515"/>
                <a:gd name="T2" fmla="*/ 3459 w 4298"/>
                <a:gd name="T3" fmla="*/ 176 h 2515"/>
                <a:gd name="T4" fmla="*/ 3344 w 4298"/>
                <a:gd name="T5" fmla="*/ 132 h 2515"/>
                <a:gd name="T6" fmla="*/ 3167 w 4298"/>
                <a:gd name="T7" fmla="*/ 105 h 2515"/>
                <a:gd name="T8" fmla="*/ 3000 w 4298"/>
                <a:gd name="T9" fmla="*/ 61 h 2515"/>
                <a:gd name="T10" fmla="*/ 2841 w 4298"/>
                <a:gd name="T11" fmla="*/ 70 h 2515"/>
                <a:gd name="T12" fmla="*/ 2708 w 4298"/>
                <a:gd name="T13" fmla="*/ 0 h 2515"/>
                <a:gd name="T14" fmla="*/ 2541 w 4298"/>
                <a:gd name="T15" fmla="*/ 53 h 2515"/>
                <a:gd name="T16" fmla="*/ 2408 w 4298"/>
                <a:gd name="T17" fmla="*/ 114 h 2515"/>
                <a:gd name="T18" fmla="*/ 2188 w 4298"/>
                <a:gd name="T19" fmla="*/ 70 h 2515"/>
                <a:gd name="T20" fmla="*/ 1923 w 4298"/>
                <a:gd name="T21" fmla="*/ 158 h 2515"/>
                <a:gd name="T22" fmla="*/ 1685 w 4298"/>
                <a:gd name="T23" fmla="*/ 105 h 2515"/>
                <a:gd name="T24" fmla="*/ 1597 w 4298"/>
                <a:gd name="T25" fmla="*/ 185 h 2515"/>
                <a:gd name="T26" fmla="*/ 1367 w 4298"/>
                <a:gd name="T27" fmla="*/ 282 h 2515"/>
                <a:gd name="T28" fmla="*/ 1208 w 4298"/>
                <a:gd name="T29" fmla="*/ 344 h 2515"/>
                <a:gd name="T30" fmla="*/ 1085 w 4298"/>
                <a:gd name="T31" fmla="*/ 414 h 2515"/>
                <a:gd name="T32" fmla="*/ 846 w 4298"/>
                <a:gd name="T33" fmla="*/ 458 h 2515"/>
                <a:gd name="T34" fmla="*/ 749 w 4298"/>
                <a:gd name="T35" fmla="*/ 608 h 2515"/>
                <a:gd name="T36" fmla="*/ 609 w 4298"/>
                <a:gd name="T37" fmla="*/ 670 h 2515"/>
                <a:gd name="T38" fmla="*/ 371 w 4298"/>
                <a:gd name="T39" fmla="*/ 723 h 2515"/>
                <a:gd name="T40" fmla="*/ 194 w 4298"/>
                <a:gd name="T41" fmla="*/ 697 h 2515"/>
                <a:gd name="T42" fmla="*/ 0 w 4298"/>
                <a:gd name="T43" fmla="*/ 741 h 2515"/>
                <a:gd name="T44" fmla="*/ 71 w 4298"/>
                <a:gd name="T45" fmla="*/ 1650 h 2515"/>
                <a:gd name="T46" fmla="*/ 168 w 4298"/>
                <a:gd name="T47" fmla="*/ 1782 h 2515"/>
                <a:gd name="T48" fmla="*/ 274 w 4298"/>
                <a:gd name="T49" fmla="*/ 1888 h 2515"/>
                <a:gd name="T50" fmla="*/ 406 w 4298"/>
                <a:gd name="T51" fmla="*/ 2100 h 2515"/>
                <a:gd name="T52" fmla="*/ 591 w 4298"/>
                <a:gd name="T53" fmla="*/ 2232 h 2515"/>
                <a:gd name="T54" fmla="*/ 793 w 4298"/>
                <a:gd name="T55" fmla="*/ 2241 h 2515"/>
                <a:gd name="T56" fmla="*/ 899 w 4298"/>
                <a:gd name="T57" fmla="*/ 2144 h 2515"/>
                <a:gd name="T58" fmla="*/ 979 w 4298"/>
                <a:gd name="T59" fmla="*/ 1967 h 2515"/>
                <a:gd name="T60" fmla="*/ 1111 w 4298"/>
                <a:gd name="T61" fmla="*/ 1950 h 2515"/>
                <a:gd name="T62" fmla="*/ 1349 w 4298"/>
                <a:gd name="T63" fmla="*/ 2082 h 2515"/>
                <a:gd name="T64" fmla="*/ 1499 w 4298"/>
                <a:gd name="T65" fmla="*/ 2170 h 2515"/>
                <a:gd name="T66" fmla="*/ 1614 w 4298"/>
                <a:gd name="T67" fmla="*/ 2303 h 2515"/>
                <a:gd name="T68" fmla="*/ 1694 w 4298"/>
                <a:gd name="T69" fmla="*/ 2373 h 2515"/>
                <a:gd name="T70" fmla="*/ 1817 w 4298"/>
                <a:gd name="T71" fmla="*/ 2426 h 2515"/>
                <a:gd name="T72" fmla="*/ 1976 w 4298"/>
                <a:gd name="T73" fmla="*/ 2470 h 2515"/>
                <a:gd name="T74" fmla="*/ 2294 w 4298"/>
                <a:gd name="T75" fmla="*/ 2135 h 2515"/>
                <a:gd name="T76" fmla="*/ 2444 w 4298"/>
                <a:gd name="T77" fmla="*/ 2073 h 2515"/>
                <a:gd name="T78" fmla="*/ 2550 w 4298"/>
                <a:gd name="T79" fmla="*/ 1985 h 2515"/>
                <a:gd name="T80" fmla="*/ 2550 w 4298"/>
                <a:gd name="T81" fmla="*/ 1720 h 2515"/>
                <a:gd name="T82" fmla="*/ 2523 w 4298"/>
                <a:gd name="T83" fmla="*/ 1438 h 2515"/>
                <a:gd name="T84" fmla="*/ 2638 w 4298"/>
                <a:gd name="T85" fmla="*/ 1314 h 2515"/>
                <a:gd name="T86" fmla="*/ 2858 w 4298"/>
                <a:gd name="T87" fmla="*/ 1385 h 2515"/>
                <a:gd name="T88" fmla="*/ 3044 w 4298"/>
                <a:gd name="T89" fmla="*/ 1217 h 2515"/>
                <a:gd name="T90" fmla="*/ 3229 w 4298"/>
                <a:gd name="T91" fmla="*/ 1094 h 2515"/>
                <a:gd name="T92" fmla="*/ 3467 w 4298"/>
                <a:gd name="T93" fmla="*/ 1094 h 2515"/>
                <a:gd name="T94" fmla="*/ 3662 w 4298"/>
                <a:gd name="T95" fmla="*/ 1050 h 2515"/>
                <a:gd name="T96" fmla="*/ 3856 w 4298"/>
                <a:gd name="T97" fmla="*/ 988 h 2515"/>
                <a:gd name="T98" fmla="*/ 4103 w 4298"/>
                <a:gd name="T99" fmla="*/ 953 h 2515"/>
                <a:gd name="T100" fmla="*/ 4191 w 4298"/>
                <a:gd name="T101" fmla="*/ 820 h 2515"/>
                <a:gd name="T102" fmla="*/ 4279 w 4298"/>
                <a:gd name="T103" fmla="*/ 661 h 2515"/>
                <a:gd name="T104" fmla="*/ 4129 w 4298"/>
                <a:gd name="T105" fmla="*/ 670 h 2515"/>
                <a:gd name="T106" fmla="*/ 3953 w 4298"/>
                <a:gd name="T107" fmla="*/ 741 h 2515"/>
                <a:gd name="T108" fmla="*/ 3697 w 4298"/>
                <a:gd name="T109" fmla="*/ 697 h 2515"/>
                <a:gd name="T110" fmla="*/ 3538 w 4298"/>
                <a:gd name="T111" fmla="*/ 573 h 2515"/>
                <a:gd name="T112" fmla="*/ 3406 w 4298"/>
                <a:gd name="T113" fmla="*/ 423 h 2515"/>
                <a:gd name="T114" fmla="*/ 3670 w 4298"/>
                <a:gd name="T115" fmla="*/ 114 h 2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298" h="2515">
                  <a:moveTo>
                    <a:pt x="3670" y="114"/>
                  </a:moveTo>
                  <a:lnTo>
                    <a:pt x="3644" y="53"/>
                  </a:lnTo>
                  <a:lnTo>
                    <a:pt x="3556" y="26"/>
                  </a:lnTo>
                  <a:lnTo>
                    <a:pt x="3511" y="70"/>
                  </a:lnTo>
                  <a:lnTo>
                    <a:pt x="3520" y="123"/>
                  </a:lnTo>
                  <a:lnTo>
                    <a:pt x="3459" y="176"/>
                  </a:lnTo>
                  <a:lnTo>
                    <a:pt x="3432" y="141"/>
                  </a:lnTo>
                  <a:lnTo>
                    <a:pt x="3344" y="167"/>
                  </a:lnTo>
                  <a:lnTo>
                    <a:pt x="3344" y="132"/>
                  </a:lnTo>
                  <a:lnTo>
                    <a:pt x="3264" y="141"/>
                  </a:lnTo>
                  <a:lnTo>
                    <a:pt x="3256" y="97"/>
                  </a:lnTo>
                  <a:lnTo>
                    <a:pt x="3167" y="105"/>
                  </a:lnTo>
                  <a:lnTo>
                    <a:pt x="3123" y="79"/>
                  </a:lnTo>
                  <a:lnTo>
                    <a:pt x="3044" y="97"/>
                  </a:lnTo>
                  <a:lnTo>
                    <a:pt x="3000" y="61"/>
                  </a:lnTo>
                  <a:lnTo>
                    <a:pt x="2956" y="79"/>
                  </a:lnTo>
                  <a:lnTo>
                    <a:pt x="2885" y="44"/>
                  </a:lnTo>
                  <a:lnTo>
                    <a:pt x="2841" y="70"/>
                  </a:lnTo>
                  <a:lnTo>
                    <a:pt x="2770" y="70"/>
                  </a:lnTo>
                  <a:lnTo>
                    <a:pt x="2735" y="35"/>
                  </a:lnTo>
                  <a:lnTo>
                    <a:pt x="2708" y="0"/>
                  </a:lnTo>
                  <a:lnTo>
                    <a:pt x="2664" y="70"/>
                  </a:lnTo>
                  <a:lnTo>
                    <a:pt x="2594" y="97"/>
                  </a:lnTo>
                  <a:lnTo>
                    <a:pt x="2541" y="53"/>
                  </a:lnTo>
                  <a:lnTo>
                    <a:pt x="2514" y="97"/>
                  </a:lnTo>
                  <a:lnTo>
                    <a:pt x="2470" y="79"/>
                  </a:lnTo>
                  <a:lnTo>
                    <a:pt x="2408" y="114"/>
                  </a:lnTo>
                  <a:lnTo>
                    <a:pt x="2320" y="114"/>
                  </a:lnTo>
                  <a:lnTo>
                    <a:pt x="2232" y="114"/>
                  </a:lnTo>
                  <a:lnTo>
                    <a:pt x="2188" y="70"/>
                  </a:lnTo>
                  <a:lnTo>
                    <a:pt x="2126" y="132"/>
                  </a:lnTo>
                  <a:lnTo>
                    <a:pt x="2029" y="141"/>
                  </a:lnTo>
                  <a:lnTo>
                    <a:pt x="1923" y="158"/>
                  </a:lnTo>
                  <a:lnTo>
                    <a:pt x="1808" y="176"/>
                  </a:lnTo>
                  <a:lnTo>
                    <a:pt x="1755" y="105"/>
                  </a:lnTo>
                  <a:lnTo>
                    <a:pt x="1685" y="105"/>
                  </a:lnTo>
                  <a:lnTo>
                    <a:pt x="1667" y="150"/>
                  </a:lnTo>
                  <a:lnTo>
                    <a:pt x="1676" y="229"/>
                  </a:lnTo>
                  <a:lnTo>
                    <a:pt x="1597" y="185"/>
                  </a:lnTo>
                  <a:lnTo>
                    <a:pt x="1544" y="220"/>
                  </a:lnTo>
                  <a:lnTo>
                    <a:pt x="1446" y="220"/>
                  </a:lnTo>
                  <a:lnTo>
                    <a:pt x="1367" y="282"/>
                  </a:lnTo>
                  <a:lnTo>
                    <a:pt x="1288" y="282"/>
                  </a:lnTo>
                  <a:lnTo>
                    <a:pt x="1296" y="326"/>
                  </a:lnTo>
                  <a:lnTo>
                    <a:pt x="1208" y="344"/>
                  </a:lnTo>
                  <a:lnTo>
                    <a:pt x="1208" y="397"/>
                  </a:lnTo>
                  <a:lnTo>
                    <a:pt x="1164" y="432"/>
                  </a:lnTo>
                  <a:lnTo>
                    <a:pt x="1085" y="414"/>
                  </a:lnTo>
                  <a:lnTo>
                    <a:pt x="970" y="432"/>
                  </a:lnTo>
                  <a:lnTo>
                    <a:pt x="908" y="423"/>
                  </a:lnTo>
                  <a:lnTo>
                    <a:pt x="846" y="458"/>
                  </a:lnTo>
                  <a:lnTo>
                    <a:pt x="793" y="511"/>
                  </a:lnTo>
                  <a:lnTo>
                    <a:pt x="767" y="564"/>
                  </a:lnTo>
                  <a:lnTo>
                    <a:pt x="749" y="608"/>
                  </a:lnTo>
                  <a:lnTo>
                    <a:pt x="697" y="608"/>
                  </a:lnTo>
                  <a:lnTo>
                    <a:pt x="644" y="626"/>
                  </a:lnTo>
                  <a:lnTo>
                    <a:pt x="609" y="670"/>
                  </a:lnTo>
                  <a:lnTo>
                    <a:pt x="503" y="679"/>
                  </a:lnTo>
                  <a:lnTo>
                    <a:pt x="433" y="688"/>
                  </a:lnTo>
                  <a:lnTo>
                    <a:pt x="371" y="723"/>
                  </a:lnTo>
                  <a:lnTo>
                    <a:pt x="327" y="705"/>
                  </a:lnTo>
                  <a:lnTo>
                    <a:pt x="256" y="723"/>
                  </a:lnTo>
                  <a:lnTo>
                    <a:pt x="194" y="697"/>
                  </a:lnTo>
                  <a:lnTo>
                    <a:pt x="97" y="723"/>
                  </a:lnTo>
                  <a:lnTo>
                    <a:pt x="36" y="688"/>
                  </a:lnTo>
                  <a:lnTo>
                    <a:pt x="0" y="741"/>
                  </a:lnTo>
                  <a:lnTo>
                    <a:pt x="0" y="1517"/>
                  </a:lnTo>
                  <a:lnTo>
                    <a:pt x="9" y="1623"/>
                  </a:lnTo>
                  <a:lnTo>
                    <a:pt x="71" y="1650"/>
                  </a:lnTo>
                  <a:lnTo>
                    <a:pt x="106" y="1711"/>
                  </a:lnTo>
                  <a:lnTo>
                    <a:pt x="106" y="1764"/>
                  </a:lnTo>
                  <a:lnTo>
                    <a:pt x="168" y="1782"/>
                  </a:lnTo>
                  <a:lnTo>
                    <a:pt x="212" y="1808"/>
                  </a:lnTo>
                  <a:lnTo>
                    <a:pt x="230" y="1870"/>
                  </a:lnTo>
                  <a:lnTo>
                    <a:pt x="274" y="1888"/>
                  </a:lnTo>
                  <a:lnTo>
                    <a:pt x="283" y="1976"/>
                  </a:lnTo>
                  <a:lnTo>
                    <a:pt x="327" y="2029"/>
                  </a:lnTo>
                  <a:lnTo>
                    <a:pt x="406" y="2100"/>
                  </a:lnTo>
                  <a:lnTo>
                    <a:pt x="459" y="2135"/>
                  </a:lnTo>
                  <a:lnTo>
                    <a:pt x="539" y="2170"/>
                  </a:lnTo>
                  <a:lnTo>
                    <a:pt x="591" y="2232"/>
                  </a:lnTo>
                  <a:lnTo>
                    <a:pt x="644" y="2258"/>
                  </a:lnTo>
                  <a:lnTo>
                    <a:pt x="723" y="2276"/>
                  </a:lnTo>
                  <a:lnTo>
                    <a:pt x="793" y="2241"/>
                  </a:lnTo>
                  <a:lnTo>
                    <a:pt x="802" y="2188"/>
                  </a:lnTo>
                  <a:lnTo>
                    <a:pt x="846" y="2153"/>
                  </a:lnTo>
                  <a:lnTo>
                    <a:pt x="899" y="2144"/>
                  </a:lnTo>
                  <a:lnTo>
                    <a:pt x="935" y="2091"/>
                  </a:lnTo>
                  <a:lnTo>
                    <a:pt x="926" y="2029"/>
                  </a:lnTo>
                  <a:lnTo>
                    <a:pt x="979" y="1967"/>
                  </a:lnTo>
                  <a:lnTo>
                    <a:pt x="1023" y="1958"/>
                  </a:lnTo>
                  <a:lnTo>
                    <a:pt x="1067" y="2011"/>
                  </a:lnTo>
                  <a:lnTo>
                    <a:pt x="1111" y="1950"/>
                  </a:lnTo>
                  <a:lnTo>
                    <a:pt x="1173" y="1976"/>
                  </a:lnTo>
                  <a:lnTo>
                    <a:pt x="1244" y="2020"/>
                  </a:lnTo>
                  <a:lnTo>
                    <a:pt x="1349" y="2082"/>
                  </a:lnTo>
                  <a:lnTo>
                    <a:pt x="1402" y="2038"/>
                  </a:lnTo>
                  <a:lnTo>
                    <a:pt x="1473" y="2100"/>
                  </a:lnTo>
                  <a:lnTo>
                    <a:pt x="1499" y="2170"/>
                  </a:lnTo>
                  <a:lnTo>
                    <a:pt x="1526" y="2232"/>
                  </a:lnTo>
                  <a:lnTo>
                    <a:pt x="1579" y="2241"/>
                  </a:lnTo>
                  <a:lnTo>
                    <a:pt x="1614" y="2303"/>
                  </a:lnTo>
                  <a:lnTo>
                    <a:pt x="1614" y="2356"/>
                  </a:lnTo>
                  <a:lnTo>
                    <a:pt x="1658" y="2391"/>
                  </a:lnTo>
                  <a:lnTo>
                    <a:pt x="1694" y="2373"/>
                  </a:lnTo>
                  <a:lnTo>
                    <a:pt x="1720" y="2461"/>
                  </a:lnTo>
                  <a:lnTo>
                    <a:pt x="1764" y="2444"/>
                  </a:lnTo>
                  <a:lnTo>
                    <a:pt x="1817" y="2426"/>
                  </a:lnTo>
                  <a:lnTo>
                    <a:pt x="1879" y="2461"/>
                  </a:lnTo>
                  <a:lnTo>
                    <a:pt x="1914" y="2514"/>
                  </a:lnTo>
                  <a:lnTo>
                    <a:pt x="1976" y="2470"/>
                  </a:lnTo>
                  <a:lnTo>
                    <a:pt x="2241" y="2258"/>
                  </a:lnTo>
                  <a:lnTo>
                    <a:pt x="2232" y="2188"/>
                  </a:lnTo>
                  <a:lnTo>
                    <a:pt x="2294" y="2135"/>
                  </a:lnTo>
                  <a:lnTo>
                    <a:pt x="2347" y="2153"/>
                  </a:lnTo>
                  <a:lnTo>
                    <a:pt x="2408" y="2117"/>
                  </a:lnTo>
                  <a:lnTo>
                    <a:pt x="2444" y="2073"/>
                  </a:lnTo>
                  <a:lnTo>
                    <a:pt x="2453" y="2020"/>
                  </a:lnTo>
                  <a:lnTo>
                    <a:pt x="2479" y="1976"/>
                  </a:lnTo>
                  <a:lnTo>
                    <a:pt x="2550" y="1985"/>
                  </a:lnTo>
                  <a:lnTo>
                    <a:pt x="2523" y="1906"/>
                  </a:lnTo>
                  <a:lnTo>
                    <a:pt x="2514" y="1817"/>
                  </a:lnTo>
                  <a:lnTo>
                    <a:pt x="2550" y="1720"/>
                  </a:lnTo>
                  <a:lnTo>
                    <a:pt x="2558" y="1597"/>
                  </a:lnTo>
                  <a:lnTo>
                    <a:pt x="2558" y="1491"/>
                  </a:lnTo>
                  <a:lnTo>
                    <a:pt x="2523" y="1438"/>
                  </a:lnTo>
                  <a:lnTo>
                    <a:pt x="2505" y="1367"/>
                  </a:lnTo>
                  <a:lnTo>
                    <a:pt x="2558" y="1305"/>
                  </a:lnTo>
                  <a:lnTo>
                    <a:pt x="2638" y="1314"/>
                  </a:lnTo>
                  <a:lnTo>
                    <a:pt x="2708" y="1376"/>
                  </a:lnTo>
                  <a:lnTo>
                    <a:pt x="2806" y="1429"/>
                  </a:lnTo>
                  <a:lnTo>
                    <a:pt x="2858" y="1385"/>
                  </a:lnTo>
                  <a:lnTo>
                    <a:pt x="2885" y="1314"/>
                  </a:lnTo>
                  <a:lnTo>
                    <a:pt x="2956" y="1261"/>
                  </a:lnTo>
                  <a:lnTo>
                    <a:pt x="3044" y="1217"/>
                  </a:lnTo>
                  <a:lnTo>
                    <a:pt x="3132" y="1217"/>
                  </a:lnTo>
                  <a:lnTo>
                    <a:pt x="3185" y="1164"/>
                  </a:lnTo>
                  <a:lnTo>
                    <a:pt x="3229" y="1094"/>
                  </a:lnTo>
                  <a:lnTo>
                    <a:pt x="3326" y="1103"/>
                  </a:lnTo>
                  <a:lnTo>
                    <a:pt x="3406" y="1085"/>
                  </a:lnTo>
                  <a:lnTo>
                    <a:pt x="3467" y="1094"/>
                  </a:lnTo>
                  <a:lnTo>
                    <a:pt x="3529" y="1103"/>
                  </a:lnTo>
                  <a:lnTo>
                    <a:pt x="3609" y="1076"/>
                  </a:lnTo>
                  <a:lnTo>
                    <a:pt x="3662" y="1050"/>
                  </a:lnTo>
                  <a:lnTo>
                    <a:pt x="3741" y="1050"/>
                  </a:lnTo>
                  <a:lnTo>
                    <a:pt x="3794" y="1005"/>
                  </a:lnTo>
                  <a:lnTo>
                    <a:pt x="3856" y="988"/>
                  </a:lnTo>
                  <a:lnTo>
                    <a:pt x="3909" y="988"/>
                  </a:lnTo>
                  <a:lnTo>
                    <a:pt x="4015" y="970"/>
                  </a:lnTo>
                  <a:lnTo>
                    <a:pt x="4103" y="953"/>
                  </a:lnTo>
                  <a:lnTo>
                    <a:pt x="4129" y="908"/>
                  </a:lnTo>
                  <a:lnTo>
                    <a:pt x="4156" y="873"/>
                  </a:lnTo>
                  <a:lnTo>
                    <a:pt x="4191" y="820"/>
                  </a:lnTo>
                  <a:lnTo>
                    <a:pt x="4262" y="776"/>
                  </a:lnTo>
                  <a:lnTo>
                    <a:pt x="4297" y="723"/>
                  </a:lnTo>
                  <a:lnTo>
                    <a:pt x="4279" y="661"/>
                  </a:lnTo>
                  <a:lnTo>
                    <a:pt x="4235" y="644"/>
                  </a:lnTo>
                  <a:lnTo>
                    <a:pt x="4182" y="688"/>
                  </a:lnTo>
                  <a:lnTo>
                    <a:pt x="4129" y="670"/>
                  </a:lnTo>
                  <a:lnTo>
                    <a:pt x="4085" y="705"/>
                  </a:lnTo>
                  <a:lnTo>
                    <a:pt x="3997" y="697"/>
                  </a:lnTo>
                  <a:lnTo>
                    <a:pt x="3953" y="741"/>
                  </a:lnTo>
                  <a:lnTo>
                    <a:pt x="3803" y="679"/>
                  </a:lnTo>
                  <a:lnTo>
                    <a:pt x="3741" y="750"/>
                  </a:lnTo>
                  <a:lnTo>
                    <a:pt x="3697" y="697"/>
                  </a:lnTo>
                  <a:lnTo>
                    <a:pt x="3626" y="670"/>
                  </a:lnTo>
                  <a:lnTo>
                    <a:pt x="3564" y="670"/>
                  </a:lnTo>
                  <a:lnTo>
                    <a:pt x="3538" y="573"/>
                  </a:lnTo>
                  <a:lnTo>
                    <a:pt x="3503" y="520"/>
                  </a:lnTo>
                  <a:lnTo>
                    <a:pt x="3459" y="467"/>
                  </a:lnTo>
                  <a:lnTo>
                    <a:pt x="3406" y="423"/>
                  </a:lnTo>
                  <a:lnTo>
                    <a:pt x="3335" y="423"/>
                  </a:lnTo>
                  <a:lnTo>
                    <a:pt x="3282" y="388"/>
                  </a:lnTo>
                  <a:lnTo>
                    <a:pt x="3670" y="114"/>
                  </a:lnTo>
                </a:path>
              </a:pathLst>
            </a:custGeom>
            <a:solidFill>
              <a:srgbClr val="FFC00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Freeform 29">
              <a:extLst>
                <a:ext uri="{FF2B5EF4-FFF2-40B4-BE49-F238E27FC236}">
                  <a16:creationId xmlns:a16="http://schemas.microsoft.com/office/drawing/2014/main" id="{830A6612-AC3D-4813-B879-A83C84E87AFD}"/>
                </a:ext>
              </a:extLst>
            </p:cNvPr>
            <p:cNvSpPr>
              <a:spLocks noChangeArrowheads="1"/>
            </p:cNvSpPr>
            <p:nvPr/>
          </p:nvSpPr>
          <p:spPr bwMode="auto">
            <a:xfrm>
              <a:off x="10371062" y="4806848"/>
              <a:ext cx="790087" cy="806315"/>
            </a:xfrm>
            <a:custGeom>
              <a:avLst/>
              <a:gdLst>
                <a:gd name="T0" fmla="*/ 1086 w 3434"/>
                <a:gd name="T1" fmla="*/ 2233 h 3504"/>
                <a:gd name="T2" fmla="*/ 1271 w 3434"/>
                <a:gd name="T3" fmla="*/ 2294 h 3504"/>
                <a:gd name="T4" fmla="*/ 1368 w 3434"/>
                <a:gd name="T5" fmla="*/ 2497 h 3504"/>
                <a:gd name="T6" fmla="*/ 1562 w 3434"/>
                <a:gd name="T7" fmla="*/ 2577 h 3504"/>
                <a:gd name="T8" fmla="*/ 1862 w 3434"/>
                <a:gd name="T9" fmla="*/ 2647 h 3504"/>
                <a:gd name="T10" fmla="*/ 2092 w 3434"/>
                <a:gd name="T11" fmla="*/ 2691 h 3504"/>
                <a:gd name="T12" fmla="*/ 2109 w 3434"/>
                <a:gd name="T13" fmla="*/ 2797 h 3504"/>
                <a:gd name="T14" fmla="*/ 2162 w 3434"/>
                <a:gd name="T15" fmla="*/ 3009 h 3504"/>
                <a:gd name="T16" fmla="*/ 2206 w 3434"/>
                <a:gd name="T17" fmla="*/ 3168 h 3504"/>
                <a:gd name="T18" fmla="*/ 2215 w 3434"/>
                <a:gd name="T19" fmla="*/ 3300 h 3504"/>
                <a:gd name="T20" fmla="*/ 2365 w 3434"/>
                <a:gd name="T21" fmla="*/ 3309 h 3504"/>
                <a:gd name="T22" fmla="*/ 2471 w 3434"/>
                <a:gd name="T23" fmla="*/ 3247 h 3504"/>
                <a:gd name="T24" fmla="*/ 2577 w 3434"/>
                <a:gd name="T25" fmla="*/ 3371 h 3504"/>
                <a:gd name="T26" fmla="*/ 2736 w 3434"/>
                <a:gd name="T27" fmla="*/ 3318 h 3504"/>
                <a:gd name="T28" fmla="*/ 2824 w 3434"/>
                <a:gd name="T29" fmla="*/ 3424 h 3504"/>
                <a:gd name="T30" fmla="*/ 3062 w 3434"/>
                <a:gd name="T31" fmla="*/ 3450 h 3504"/>
                <a:gd name="T32" fmla="*/ 3124 w 3434"/>
                <a:gd name="T33" fmla="*/ 3247 h 3504"/>
                <a:gd name="T34" fmla="*/ 2957 w 3434"/>
                <a:gd name="T35" fmla="*/ 3088 h 3504"/>
                <a:gd name="T36" fmla="*/ 2948 w 3434"/>
                <a:gd name="T37" fmla="*/ 2885 h 3504"/>
                <a:gd name="T38" fmla="*/ 2842 w 3434"/>
                <a:gd name="T39" fmla="*/ 2700 h 3504"/>
                <a:gd name="T40" fmla="*/ 2542 w 3434"/>
                <a:gd name="T41" fmla="*/ 2577 h 3504"/>
                <a:gd name="T42" fmla="*/ 2392 w 3434"/>
                <a:gd name="T43" fmla="*/ 1650 h 3504"/>
                <a:gd name="T44" fmla="*/ 2683 w 3434"/>
                <a:gd name="T45" fmla="*/ 1606 h 3504"/>
                <a:gd name="T46" fmla="*/ 2948 w 3434"/>
                <a:gd name="T47" fmla="*/ 1483 h 3504"/>
                <a:gd name="T48" fmla="*/ 3212 w 3434"/>
                <a:gd name="T49" fmla="*/ 1500 h 3504"/>
                <a:gd name="T50" fmla="*/ 3433 w 3434"/>
                <a:gd name="T51" fmla="*/ 1509 h 3504"/>
                <a:gd name="T52" fmla="*/ 3380 w 3434"/>
                <a:gd name="T53" fmla="*/ 1306 h 3504"/>
                <a:gd name="T54" fmla="*/ 3345 w 3434"/>
                <a:gd name="T55" fmla="*/ 1138 h 3504"/>
                <a:gd name="T56" fmla="*/ 3089 w 3434"/>
                <a:gd name="T57" fmla="*/ 1103 h 3504"/>
                <a:gd name="T58" fmla="*/ 2895 w 3434"/>
                <a:gd name="T59" fmla="*/ 1041 h 3504"/>
                <a:gd name="T60" fmla="*/ 2692 w 3434"/>
                <a:gd name="T61" fmla="*/ 1041 h 3504"/>
                <a:gd name="T62" fmla="*/ 2551 w 3434"/>
                <a:gd name="T63" fmla="*/ 371 h 3504"/>
                <a:gd name="T64" fmla="*/ 2295 w 3434"/>
                <a:gd name="T65" fmla="*/ 282 h 3504"/>
                <a:gd name="T66" fmla="*/ 2242 w 3434"/>
                <a:gd name="T67" fmla="*/ 124 h 3504"/>
                <a:gd name="T68" fmla="*/ 2101 w 3434"/>
                <a:gd name="T69" fmla="*/ 97 h 3504"/>
                <a:gd name="T70" fmla="*/ 1827 w 3434"/>
                <a:gd name="T71" fmla="*/ 177 h 3504"/>
                <a:gd name="T72" fmla="*/ 1553 w 3434"/>
                <a:gd name="T73" fmla="*/ 221 h 3504"/>
                <a:gd name="T74" fmla="*/ 1271 w 3434"/>
                <a:gd name="T75" fmla="*/ 291 h 3504"/>
                <a:gd name="T76" fmla="*/ 971 w 3434"/>
                <a:gd name="T77" fmla="*/ 441 h 3504"/>
                <a:gd name="T78" fmla="*/ 724 w 3434"/>
                <a:gd name="T79" fmla="*/ 441 h 3504"/>
                <a:gd name="T80" fmla="*/ 644 w 3434"/>
                <a:gd name="T81" fmla="*/ 618 h 3504"/>
                <a:gd name="T82" fmla="*/ 609 w 3434"/>
                <a:gd name="T83" fmla="*/ 1033 h 3504"/>
                <a:gd name="T84" fmla="*/ 530 w 3434"/>
                <a:gd name="T85" fmla="*/ 1200 h 3504"/>
                <a:gd name="T86" fmla="*/ 318 w 3434"/>
                <a:gd name="T87" fmla="*/ 1315 h 3504"/>
                <a:gd name="T88" fmla="*/ 53 w 3434"/>
                <a:gd name="T89" fmla="*/ 1641 h 3504"/>
                <a:gd name="T90" fmla="*/ 168 w 3434"/>
                <a:gd name="T91" fmla="*/ 1791 h 3504"/>
                <a:gd name="T92" fmla="*/ 274 w 3434"/>
                <a:gd name="T93" fmla="*/ 1950 h 3504"/>
                <a:gd name="T94" fmla="*/ 433 w 3434"/>
                <a:gd name="T95" fmla="*/ 2038 h 3504"/>
                <a:gd name="T96" fmla="*/ 627 w 3434"/>
                <a:gd name="T97" fmla="*/ 2118 h 3504"/>
                <a:gd name="T98" fmla="*/ 786 w 3434"/>
                <a:gd name="T99" fmla="*/ 2118 h 3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34" h="3504">
                  <a:moveTo>
                    <a:pt x="918" y="2215"/>
                  </a:moveTo>
                  <a:lnTo>
                    <a:pt x="997" y="2206"/>
                  </a:lnTo>
                  <a:lnTo>
                    <a:pt x="1059" y="2188"/>
                  </a:lnTo>
                  <a:lnTo>
                    <a:pt x="1086" y="2233"/>
                  </a:lnTo>
                  <a:lnTo>
                    <a:pt x="1094" y="2277"/>
                  </a:lnTo>
                  <a:lnTo>
                    <a:pt x="1174" y="2294"/>
                  </a:lnTo>
                  <a:lnTo>
                    <a:pt x="1218" y="2321"/>
                  </a:lnTo>
                  <a:lnTo>
                    <a:pt x="1271" y="2294"/>
                  </a:lnTo>
                  <a:lnTo>
                    <a:pt x="1333" y="2356"/>
                  </a:lnTo>
                  <a:lnTo>
                    <a:pt x="1377" y="2400"/>
                  </a:lnTo>
                  <a:lnTo>
                    <a:pt x="1297" y="2444"/>
                  </a:lnTo>
                  <a:lnTo>
                    <a:pt x="1368" y="2497"/>
                  </a:lnTo>
                  <a:lnTo>
                    <a:pt x="1403" y="2524"/>
                  </a:lnTo>
                  <a:lnTo>
                    <a:pt x="1412" y="2594"/>
                  </a:lnTo>
                  <a:lnTo>
                    <a:pt x="1518" y="2621"/>
                  </a:lnTo>
                  <a:lnTo>
                    <a:pt x="1562" y="2577"/>
                  </a:lnTo>
                  <a:lnTo>
                    <a:pt x="1668" y="2630"/>
                  </a:lnTo>
                  <a:lnTo>
                    <a:pt x="1712" y="2612"/>
                  </a:lnTo>
                  <a:lnTo>
                    <a:pt x="1748" y="2638"/>
                  </a:lnTo>
                  <a:lnTo>
                    <a:pt x="1862" y="2647"/>
                  </a:lnTo>
                  <a:lnTo>
                    <a:pt x="1915" y="2718"/>
                  </a:lnTo>
                  <a:lnTo>
                    <a:pt x="1986" y="2744"/>
                  </a:lnTo>
                  <a:lnTo>
                    <a:pt x="2056" y="2753"/>
                  </a:lnTo>
                  <a:lnTo>
                    <a:pt x="2092" y="2691"/>
                  </a:lnTo>
                  <a:lnTo>
                    <a:pt x="2153" y="2691"/>
                  </a:lnTo>
                  <a:lnTo>
                    <a:pt x="2206" y="2709"/>
                  </a:lnTo>
                  <a:lnTo>
                    <a:pt x="2171" y="2753"/>
                  </a:lnTo>
                  <a:lnTo>
                    <a:pt x="2109" y="2797"/>
                  </a:lnTo>
                  <a:lnTo>
                    <a:pt x="2092" y="2868"/>
                  </a:lnTo>
                  <a:lnTo>
                    <a:pt x="2162" y="2859"/>
                  </a:lnTo>
                  <a:lnTo>
                    <a:pt x="2171" y="2938"/>
                  </a:lnTo>
                  <a:lnTo>
                    <a:pt x="2162" y="3009"/>
                  </a:lnTo>
                  <a:lnTo>
                    <a:pt x="2118" y="3027"/>
                  </a:lnTo>
                  <a:lnTo>
                    <a:pt x="2109" y="3071"/>
                  </a:lnTo>
                  <a:lnTo>
                    <a:pt x="2153" y="3124"/>
                  </a:lnTo>
                  <a:lnTo>
                    <a:pt x="2206" y="3168"/>
                  </a:lnTo>
                  <a:lnTo>
                    <a:pt x="2171" y="3230"/>
                  </a:lnTo>
                  <a:lnTo>
                    <a:pt x="2109" y="3256"/>
                  </a:lnTo>
                  <a:lnTo>
                    <a:pt x="2136" y="3300"/>
                  </a:lnTo>
                  <a:lnTo>
                    <a:pt x="2215" y="3300"/>
                  </a:lnTo>
                  <a:lnTo>
                    <a:pt x="2224" y="3362"/>
                  </a:lnTo>
                  <a:lnTo>
                    <a:pt x="2286" y="3406"/>
                  </a:lnTo>
                  <a:lnTo>
                    <a:pt x="2339" y="3362"/>
                  </a:lnTo>
                  <a:lnTo>
                    <a:pt x="2365" y="3309"/>
                  </a:lnTo>
                  <a:lnTo>
                    <a:pt x="2295" y="3291"/>
                  </a:lnTo>
                  <a:lnTo>
                    <a:pt x="2339" y="3256"/>
                  </a:lnTo>
                  <a:lnTo>
                    <a:pt x="2418" y="3256"/>
                  </a:lnTo>
                  <a:lnTo>
                    <a:pt x="2471" y="3247"/>
                  </a:lnTo>
                  <a:lnTo>
                    <a:pt x="2551" y="3238"/>
                  </a:lnTo>
                  <a:lnTo>
                    <a:pt x="2515" y="3291"/>
                  </a:lnTo>
                  <a:lnTo>
                    <a:pt x="2515" y="3353"/>
                  </a:lnTo>
                  <a:lnTo>
                    <a:pt x="2577" y="3371"/>
                  </a:lnTo>
                  <a:lnTo>
                    <a:pt x="2630" y="3344"/>
                  </a:lnTo>
                  <a:lnTo>
                    <a:pt x="2656" y="3309"/>
                  </a:lnTo>
                  <a:lnTo>
                    <a:pt x="2727" y="3380"/>
                  </a:lnTo>
                  <a:lnTo>
                    <a:pt x="2736" y="3318"/>
                  </a:lnTo>
                  <a:lnTo>
                    <a:pt x="2780" y="3291"/>
                  </a:lnTo>
                  <a:lnTo>
                    <a:pt x="2833" y="3336"/>
                  </a:lnTo>
                  <a:lnTo>
                    <a:pt x="2859" y="3388"/>
                  </a:lnTo>
                  <a:lnTo>
                    <a:pt x="2824" y="3424"/>
                  </a:lnTo>
                  <a:lnTo>
                    <a:pt x="2868" y="3503"/>
                  </a:lnTo>
                  <a:lnTo>
                    <a:pt x="2939" y="3433"/>
                  </a:lnTo>
                  <a:lnTo>
                    <a:pt x="3001" y="3468"/>
                  </a:lnTo>
                  <a:lnTo>
                    <a:pt x="3062" y="3450"/>
                  </a:lnTo>
                  <a:lnTo>
                    <a:pt x="3080" y="3380"/>
                  </a:lnTo>
                  <a:lnTo>
                    <a:pt x="3080" y="3336"/>
                  </a:lnTo>
                  <a:lnTo>
                    <a:pt x="3115" y="3300"/>
                  </a:lnTo>
                  <a:lnTo>
                    <a:pt x="3124" y="3247"/>
                  </a:lnTo>
                  <a:lnTo>
                    <a:pt x="3071" y="3212"/>
                  </a:lnTo>
                  <a:lnTo>
                    <a:pt x="2992" y="3185"/>
                  </a:lnTo>
                  <a:lnTo>
                    <a:pt x="3018" y="3141"/>
                  </a:lnTo>
                  <a:lnTo>
                    <a:pt x="2957" y="3088"/>
                  </a:lnTo>
                  <a:lnTo>
                    <a:pt x="2912" y="3035"/>
                  </a:lnTo>
                  <a:lnTo>
                    <a:pt x="2877" y="2974"/>
                  </a:lnTo>
                  <a:lnTo>
                    <a:pt x="2912" y="2938"/>
                  </a:lnTo>
                  <a:lnTo>
                    <a:pt x="2948" y="2885"/>
                  </a:lnTo>
                  <a:lnTo>
                    <a:pt x="2904" y="2859"/>
                  </a:lnTo>
                  <a:lnTo>
                    <a:pt x="2904" y="2797"/>
                  </a:lnTo>
                  <a:lnTo>
                    <a:pt x="2912" y="2727"/>
                  </a:lnTo>
                  <a:lnTo>
                    <a:pt x="2842" y="2700"/>
                  </a:lnTo>
                  <a:lnTo>
                    <a:pt x="2762" y="2665"/>
                  </a:lnTo>
                  <a:lnTo>
                    <a:pt x="2692" y="2621"/>
                  </a:lnTo>
                  <a:lnTo>
                    <a:pt x="2621" y="2585"/>
                  </a:lnTo>
                  <a:lnTo>
                    <a:pt x="2542" y="2577"/>
                  </a:lnTo>
                  <a:lnTo>
                    <a:pt x="2462" y="2515"/>
                  </a:lnTo>
                  <a:lnTo>
                    <a:pt x="2418" y="2435"/>
                  </a:lnTo>
                  <a:lnTo>
                    <a:pt x="2392" y="2365"/>
                  </a:lnTo>
                  <a:lnTo>
                    <a:pt x="2392" y="1650"/>
                  </a:lnTo>
                  <a:lnTo>
                    <a:pt x="2480" y="1633"/>
                  </a:lnTo>
                  <a:lnTo>
                    <a:pt x="2524" y="1597"/>
                  </a:lnTo>
                  <a:lnTo>
                    <a:pt x="2604" y="1615"/>
                  </a:lnTo>
                  <a:lnTo>
                    <a:pt x="2683" y="1606"/>
                  </a:lnTo>
                  <a:lnTo>
                    <a:pt x="2736" y="1562"/>
                  </a:lnTo>
                  <a:lnTo>
                    <a:pt x="2798" y="1518"/>
                  </a:lnTo>
                  <a:lnTo>
                    <a:pt x="2851" y="1544"/>
                  </a:lnTo>
                  <a:lnTo>
                    <a:pt x="2948" y="1483"/>
                  </a:lnTo>
                  <a:lnTo>
                    <a:pt x="2974" y="1447"/>
                  </a:lnTo>
                  <a:lnTo>
                    <a:pt x="3036" y="1456"/>
                  </a:lnTo>
                  <a:lnTo>
                    <a:pt x="3115" y="1500"/>
                  </a:lnTo>
                  <a:lnTo>
                    <a:pt x="3212" y="1500"/>
                  </a:lnTo>
                  <a:lnTo>
                    <a:pt x="3248" y="1535"/>
                  </a:lnTo>
                  <a:lnTo>
                    <a:pt x="3301" y="1553"/>
                  </a:lnTo>
                  <a:lnTo>
                    <a:pt x="3345" y="1509"/>
                  </a:lnTo>
                  <a:lnTo>
                    <a:pt x="3433" y="1509"/>
                  </a:lnTo>
                  <a:lnTo>
                    <a:pt x="3398" y="1447"/>
                  </a:lnTo>
                  <a:lnTo>
                    <a:pt x="3354" y="1403"/>
                  </a:lnTo>
                  <a:lnTo>
                    <a:pt x="3398" y="1368"/>
                  </a:lnTo>
                  <a:lnTo>
                    <a:pt x="3380" y="1306"/>
                  </a:lnTo>
                  <a:lnTo>
                    <a:pt x="3433" y="1280"/>
                  </a:lnTo>
                  <a:lnTo>
                    <a:pt x="3362" y="1244"/>
                  </a:lnTo>
                  <a:lnTo>
                    <a:pt x="3371" y="1191"/>
                  </a:lnTo>
                  <a:lnTo>
                    <a:pt x="3345" y="1138"/>
                  </a:lnTo>
                  <a:lnTo>
                    <a:pt x="3283" y="1094"/>
                  </a:lnTo>
                  <a:lnTo>
                    <a:pt x="3212" y="1077"/>
                  </a:lnTo>
                  <a:lnTo>
                    <a:pt x="3133" y="1041"/>
                  </a:lnTo>
                  <a:lnTo>
                    <a:pt x="3089" y="1103"/>
                  </a:lnTo>
                  <a:lnTo>
                    <a:pt x="3018" y="1059"/>
                  </a:lnTo>
                  <a:lnTo>
                    <a:pt x="2983" y="1094"/>
                  </a:lnTo>
                  <a:lnTo>
                    <a:pt x="2912" y="1094"/>
                  </a:lnTo>
                  <a:lnTo>
                    <a:pt x="2895" y="1041"/>
                  </a:lnTo>
                  <a:lnTo>
                    <a:pt x="2824" y="1041"/>
                  </a:lnTo>
                  <a:lnTo>
                    <a:pt x="2771" y="1077"/>
                  </a:lnTo>
                  <a:lnTo>
                    <a:pt x="2736" y="1033"/>
                  </a:lnTo>
                  <a:lnTo>
                    <a:pt x="2692" y="1041"/>
                  </a:lnTo>
                  <a:lnTo>
                    <a:pt x="2656" y="1077"/>
                  </a:lnTo>
                  <a:lnTo>
                    <a:pt x="2595" y="1085"/>
                  </a:lnTo>
                  <a:lnTo>
                    <a:pt x="2595" y="406"/>
                  </a:lnTo>
                  <a:lnTo>
                    <a:pt x="2551" y="371"/>
                  </a:lnTo>
                  <a:lnTo>
                    <a:pt x="2506" y="353"/>
                  </a:lnTo>
                  <a:lnTo>
                    <a:pt x="2409" y="362"/>
                  </a:lnTo>
                  <a:lnTo>
                    <a:pt x="2348" y="353"/>
                  </a:lnTo>
                  <a:lnTo>
                    <a:pt x="2295" y="282"/>
                  </a:lnTo>
                  <a:lnTo>
                    <a:pt x="2251" y="238"/>
                  </a:lnTo>
                  <a:lnTo>
                    <a:pt x="2189" y="212"/>
                  </a:lnTo>
                  <a:lnTo>
                    <a:pt x="2189" y="159"/>
                  </a:lnTo>
                  <a:lnTo>
                    <a:pt x="2242" y="124"/>
                  </a:lnTo>
                  <a:lnTo>
                    <a:pt x="2251" y="71"/>
                  </a:lnTo>
                  <a:lnTo>
                    <a:pt x="2242" y="0"/>
                  </a:lnTo>
                  <a:lnTo>
                    <a:pt x="2189" y="80"/>
                  </a:lnTo>
                  <a:lnTo>
                    <a:pt x="2101" y="97"/>
                  </a:lnTo>
                  <a:lnTo>
                    <a:pt x="1995" y="115"/>
                  </a:lnTo>
                  <a:lnTo>
                    <a:pt x="1942" y="115"/>
                  </a:lnTo>
                  <a:lnTo>
                    <a:pt x="1880" y="132"/>
                  </a:lnTo>
                  <a:lnTo>
                    <a:pt x="1827" y="177"/>
                  </a:lnTo>
                  <a:lnTo>
                    <a:pt x="1748" y="177"/>
                  </a:lnTo>
                  <a:lnTo>
                    <a:pt x="1695" y="203"/>
                  </a:lnTo>
                  <a:lnTo>
                    <a:pt x="1615" y="230"/>
                  </a:lnTo>
                  <a:lnTo>
                    <a:pt x="1553" y="221"/>
                  </a:lnTo>
                  <a:lnTo>
                    <a:pt x="1492" y="212"/>
                  </a:lnTo>
                  <a:lnTo>
                    <a:pt x="1412" y="230"/>
                  </a:lnTo>
                  <a:lnTo>
                    <a:pt x="1315" y="221"/>
                  </a:lnTo>
                  <a:lnTo>
                    <a:pt x="1271" y="291"/>
                  </a:lnTo>
                  <a:lnTo>
                    <a:pt x="1218" y="344"/>
                  </a:lnTo>
                  <a:lnTo>
                    <a:pt x="1130" y="344"/>
                  </a:lnTo>
                  <a:lnTo>
                    <a:pt x="1042" y="388"/>
                  </a:lnTo>
                  <a:lnTo>
                    <a:pt x="971" y="441"/>
                  </a:lnTo>
                  <a:lnTo>
                    <a:pt x="944" y="512"/>
                  </a:lnTo>
                  <a:lnTo>
                    <a:pt x="892" y="556"/>
                  </a:lnTo>
                  <a:lnTo>
                    <a:pt x="794" y="503"/>
                  </a:lnTo>
                  <a:lnTo>
                    <a:pt x="724" y="441"/>
                  </a:lnTo>
                  <a:lnTo>
                    <a:pt x="644" y="432"/>
                  </a:lnTo>
                  <a:lnTo>
                    <a:pt x="591" y="494"/>
                  </a:lnTo>
                  <a:lnTo>
                    <a:pt x="609" y="565"/>
                  </a:lnTo>
                  <a:lnTo>
                    <a:pt x="644" y="618"/>
                  </a:lnTo>
                  <a:lnTo>
                    <a:pt x="644" y="724"/>
                  </a:lnTo>
                  <a:lnTo>
                    <a:pt x="636" y="847"/>
                  </a:lnTo>
                  <a:lnTo>
                    <a:pt x="600" y="944"/>
                  </a:lnTo>
                  <a:lnTo>
                    <a:pt x="609" y="1033"/>
                  </a:lnTo>
                  <a:lnTo>
                    <a:pt x="636" y="1112"/>
                  </a:lnTo>
                  <a:lnTo>
                    <a:pt x="565" y="1103"/>
                  </a:lnTo>
                  <a:lnTo>
                    <a:pt x="539" y="1147"/>
                  </a:lnTo>
                  <a:lnTo>
                    <a:pt x="530" y="1200"/>
                  </a:lnTo>
                  <a:lnTo>
                    <a:pt x="494" y="1244"/>
                  </a:lnTo>
                  <a:lnTo>
                    <a:pt x="433" y="1280"/>
                  </a:lnTo>
                  <a:lnTo>
                    <a:pt x="380" y="1262"/>
                  </a:lnTo>
                  <a:lnTo>
                    <a:pt x="318" y="1315"/>
                  </a:lnTo>
                  <a:lnTo>
                    <a:pt x="327" y="1385"/>
                  </a:lnTo>
                  <a:lnTo>
                    <a:pt x="62" y="1597"/>
                  </a:lnTo>
                  <a:lnTo>
                    <a:pt x="0" y="1641"/>
                  </a:lnTo>
                  <a:lnTo>
                    <a:pt x="53" y="1641"/>
                  </a:lnTo>
                  <a:lnTo>
                    <a:pt x="62" y="1703"/>
                  </a:lnTo>
                  <a:lnTo>
                    <a:pt x="97" y="1738"/>
                  </a:lnTo>
                  <a:lnTo>
                    <a:pt x="141" y="1721"/>
                  </a:lnTo>
                  <a:lnTo>
                    <a:pt x="168" y="1791"/>
                  </a:lnTo>
                  <a:lnTo>
                    <a:pt x="168" y="1844"/>
                  </a:lnTo>
                  <a:lnTo>
                    <a:pt x="230" y="1827"/>
                  </a:lnTo>
                  <a:lnTo>
                    <a:pt x="256" y="1888"/>
                  </a:lnTo>
                  <a:lnTo>
                    <a:pt x="274" y="1950"/>
                  </a:lnTo>
                  <a:lnTo>
                    <a:pt x="327" y="1941"/>
                  </a:lnTo>
                  <a:lnTo>
                    <a:pt x="362" y="1985"/>
                  </a:lnTo>
                  <a:lnTo>
                    <a:pt x="406" y="1994"/>
                  </a:lnTo>
                  <a:lnTo>
                    <a:pt x="433" y="2038"/>
                  </a:lnTo>
                  <a:lnTo>
                    <a:pt x="477" y="2083"/>
                  </a:lnTo>
                  <a:lnTo>
                    <a:pt x="530" y="2109"/>
                  </a:lnTo>
                  <a:lnTo>
                    <a:pt x="583" y="2100"/>
                  </a:lnTo>
                  <a:lnTo>
                    <a:pt x="627" y="2118"/>
                  </a:lnTo>
                  <a:lnTo>
                    <a:pt x="662" y="2144"/>
                  </a:lnTo>
                  <a:lnTo>
                    <a:pt x="706" y="2118"/>
                  </a:lnTo>
                  <a:lnTo>
                    <a:pt x="741" y="2144"/>
                  </a:lnTo>
                  <a:lnTo>
                    <a:pt x="786" y="2118"/>
                  </a:lnTo>
                  <a:lnTo>
                    <a:pt x="839" y="2127"/>
                  </a:lnTo>
                  <a:lnTo>
                    <a:pt x="865" y="2171"/>
                  </a:lnTo>
                  <a:lnTo>
                    <a:pt x="918" y="2215"/>
                  </a:lnTo>
                </a:path>
              </a:pathLst>
            </a:custGeom>
            <a:solidFill>
              <a:srgbClr val="FF000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 name="Freeform 30">
              <a:extLst>
                <a:ext uri="{FF2B5EF4-FFF2-40B4-BE49-F238E27FC236}">
                  <a16:creationId xmlns:a16="http://schemas.microsoft.com/office/drawing/2014/main" id="{C4794EB4-40E8-4CCF-820D-5882C2123F66}"/>
                </a:ext>
              </a:extLst>
            </p:cNvPr>
            <p:cNvSpPr>
              <a:spLocks noChangeArrowheads="1"/>
            </p:cNvSpPr>
            <p:nvPr/>
          </p:nvSpPr>
          <p:spPr bwMode="auto">
            <a:xfrm>
              <a:off x="9763030" y="5306661"/>
              <a:ext cx="1347915" cy="1010175"/>
            </a:xfrm>
            <a:custGeom>
              <a:avLst/>
              <a:gdLst>
                <a:gd name="T0" fmla="*/ 803 w 5859"/>
                <a:gd name="T1" fmla="*/ 670 h 4394"/>
                <a:gd name="T2" fmla="*/ 1015 w 5859"/>
                <a:gd name="T3" fmla="*/ 759 h 4394"/>
                <a:gd name="T4" fmla="*/ 1332 w 5859"/>
                <a:gd name="T5" fmla="*/ 820 h 4394"/>
                <a:gd name="T6" fmla="*/ 1658 w 5859"/>
                <a:gd name="T7" fmla="*/ 785 h 4394"/>
                <a:gd name="T8" fmla="*/ 1949 w 5859"/>
                <a:gd name="T9" fmla="*/ 812 h 4394"/>
                <a:gd name="T10" fmla="*/ 2258 w 5859"/>
                <a:gd name="T11" fmla="*/ 794 h 4394"/>
                <a:gd name="T12" fmla="*/ 2532 w 5859"/>
                <a:gd name="T13" fmla="*/ 776 h 4394"/>
                <a:gd name="T14" fmla="*/ 2743 w 5859"/>
                <a:gd name="T15" fmla="*/ 520 h 4394"/>
                <a:gd name="T16" fmla="*/ 3052 w 5859"/>
                <a:gd name="T17" fmla="*/ 414 h 4394"/>
                <a:gd name="T18" fmla="*/ 3238 w 5859"/>
                <a:gd name="T19" fmla="*/ 150 h 4394"/>
                <a:gd name="T20" fmla="*/ 3564 w 5859"/>
                <a:gd name="T21" fmla="*/ 0 h 4394"/>
                <a:gd name="T22" fmla="*/ 3793 w 5859"/>
                <a:gd name="T23" fmla="*/ 106 h 4394"/>
                <a:gd name="T24" fmla="*/ 4076 w 5859"/>
                <a:gd name="T25" fmla="*/ 229 h 4394"/>
                <a:gd name="T26" fmla="*/ 4217 w 5859"/>
                <a:gd name="T27" fmla="*/ 450 h 4394"/>
                <a:gd name="T28" fmla="*/ 4561 w 5859"/>
                <a:gd name="T29" fmla="*/ 476 h 4394"/>
                <a:gd name="T30" fmla="*/ 4852 w 5859"/>
                <a:gd name="T31" fmla="*/ 520 h 4394"/>
                <a:gd name="T32" fmla="*/ 4861 w 5859"/>
                <a:gd name="T33" fmla="*/ 688 h 4394"/>
                <a:gd name="T34" fmla="*/ 4852 w 5859"/>
                <a:gd name="T35" fmla="*/ 953 h 4394"/>
                <a:gd name="T36" fmla="*/ 4914 w 5859"/>
                <a:gd name="T37" fmla="*/ 1129 h 4394"/>
                <a:gd name="T38" fmla="*/ 4994 w 5859"/>
                <a:gd name="T39" fmla="*/ 1120 h 4394"/>
                <a:gd name="T40" fmla="*/ 5214 w 5859"/>
                <a:gd name="T41" fmla="*/ 1120 h 4394"/>
                <a:gd name="T42" fmla="*/ 5426 w 5859"/>
                <a:gd name="T43" fmla="*/ 1209 h 4394"/>
                <a:gd name="T44" fmla="*/ 5523 w 5859"/>
                <a:gd name="T45" fmla="*/ 1253 h 4394"/>
                <a:gd name="T46" fmla="*/ 5779 w 5859"/>
                <a:gd name="T47" fmla="*/ 1209 h 4394"/>
                <a:gd name="T48" fmla="*/ 5814 w 5859"/>
                <a:gd name="T49" fmla="*/ 1367 h 4394"/>
                <a:gd name="T50" fmla="*/ 5250 w 5859"/>
                <a:gd name="T51" fmla="*/ 4393 h 4394"/>
                <a:gd name="T52" fmla="*/ 5100 w 5859"/>
                <a:gd name="T53" fmla="*/ 4146 h 4394"/>
                <a:gd name="T54" fmla="*/ 4861 w 5859"/>
                <a:gd name="T55" fmla="*/ 3961 h 4394"/>
                <a:gd name="T56" fmla="*/ 4508 w 5859"/>
                <a:gd name="T57" fmla="*/ 4014 h 4394"/>
                <a:gd name="T58" fmla="*/ 4994 w 5859"/>
                <a:gd name="T59" fmla="*/ 2866 h 4394"/>
                <a:gd name="T60" fmla="*/ 4817 w 5859"/>
                <a:gd name="T61" fmla="*/ 2743 h 4394"/>
                <a:gd name="T62" fmla="*/ 4658 w 5859"/>
                <a:gd name="T63" fmla="*/ 2619 h 4394"/>
                <a:gd name="T64" fmla="*/ 4455 w 5859"/>
                <a:gd name="T65" fmla="*/ 2593 h 4394"/>
                <a:gd name="T66" fmla="*/ 4226 w 5859"/>
                <a:gd name="T67" fmla="*/ 2452 h 4394"/>
                <a:gd name="T68" fmla="*/ 3952 w 5859"/>
                <a:gd name="T69" fmla="*/ 2469 h 4394"/>
                <a:gd name="T70" fmla="*/ 3732 w 5859"/>
                <a:gd name="T71" fmla="*/ 2575 h 4394"/>
                <a:gd name="T72" fmla="*/ 3467 w 5859"/>
                <a:gd name="T73" fmla="*/ 2593 h 4394"/>
                <a:gd name="T74" fmla="*/ 3193 w 5859"/>
                <a:gd name="T75" fmla="*/ 2381 h 4394"/>
                <a:gd name="T76" fmla="*/ 2982 w 5859"/>
                <a:gd name="T77" fmla="*/ 2566 h 4394"/>
                <a:gd name="T78" fmla="*/ 2690 w 5859"/>
                <a:gd name="T79" fmla="*/ 2716 h 4394"/>
                <a:gd name="T80" fmla="*/ 2346 w 5859"/>
                <a:gd name="T81" fmla="*/ 2708 h 4394"/>
                <a:gd name="T82" fmla="*/ 2073 w 5859"/>
                <a:gd name="T83" fmla="*/ 2769 h 4394"/>
                <a:gd name="T84" fmla="*/ 1764 w 5859"/>
                <a:gd name="T85" fmla="*/ 2725 h 4394"/>
                <a:gd name="T86" fmla="*/ 1526 w 5859"/>
                <a:gd name="T87" fmla="*/ 2611 h 4394"/>
                <a:gd name="T88" fmla="*/ 1578 w 5859"/>
                <a:gd name="T89" fmla="*/ 2399 h 4394"/>
                <a:gd name="T90" fmla="*/ 1517 w 5859"/>
                <a:gd name="T91" fmla="*/ 2187 h 4394"/>
                <a:gd name="T92" fmla="*/ 1368 w 5859"/>
                <a:gd name="T93" fmla="*/ 2108 h 4394"/>
                <a:gd name="T94" fmla="*/ 1094 w 5859"/>
                <a:gd name="T95" fmla="*/ 2072 h 4394"/>
                <a:gd name="T96" fmla="*/ 1121 w 5859"/>
                <a:gd name="T97" fmla="*/ 1843 h 4394"/>
                <a:gd name="T98" fmla="*/ 971 w 5859"/>
                <a:gd name="T99" fmla="*/ 1649 h 4394"/>
                <a:gd name="T100" fmla="*/ 582 w 5859"/>
                <a:gd name="T101" fmla="*/ 1473 h 4394"/>
                <a:gd name="T102" fmla="*/ 326 w 5859"/>
                <a:gd name="T103" fmla="*/ 1350 h 4394"/>
                <a:gd name="T104" fmla="*/ 123 w 5859"/>
                <a:gd name="T105" fmla="*/ 1209 h 4394"/>
                <a:gd name="T106" fmla="*/ 62 w 5859"/>
                <a:gd name="T107" fmla="*/ 997 h 4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59" h="4394">
                  <a:moveTo>
                    <a:pt x="0" y="856"/>
                  </a:moveTo>
                  <a:lnTo>
                    <a:pt x="600" y="662"/>
                  </a:lnTo>
                  <a:lnTo>
                    <a:pt x="688" y="679"/>
                  </a:lnTo>
                  <a:lnTo>
                    <a:pt x="741" y="653"/>
                  </a:lnTo>
                  <a:lnTo>
                    <a:pt x="803" y="670"/>
                  </a:lnTo>
                  <a:lnTo>
                    <a:pt x="865" y="670"/>
                  </a:lnTo>
                  <a:lnTo>
                    <a:pt x="865" y="714"/>
                  </a:lnTo>
                  <a:lnTo>
                    <a:pt x="953" y="714"/>
                  </a:lnTo>
                  <a:lnTo>
                    <a:pt x="953" y="785"/>
                  </a:lnTo>
                  <a:lnTo>
                    <a:pt x="1015" y="759"/>
                  </a:lnTo>
                  <a:lnTo>
                    <a:pt x="1068" y="803"/>
                  </a:lnTo>
                  <a:lnTo>
                    <a:pt x="1129" y="785"/>
                  </a:lnTo>
                  <a:lnTo>
                    <a:pt x="1209" y="759"/>
                  </a:lnTo>
                  <a:lnTo>
                    <a:pt x="1262" y="794"/>
                  </a:lnTo>
                  <a:lnTo>
                    <a:pt x="1332" y="820"/>
                  </a:lnTo>
                  <a:lnTo>
                    <a:pt x="1421" y="873"/>
                  </a:lnTo>
                  <a:lnTo>
                    <a:pt x="1508" y="847"/>
                  </a:lnTo>
                  <a:lnTo>
                    <a:pt x="1552" y="803"/>
                  </a:lnTo>
                  <a:lnTo>
                    <a:pt x="1587" y="759"/>
                  </a:lnTo>
                  <a:lnTo>
                    <a:pt x="1658" y="785"/>
                  </a:lnTo>
                  <a:lnTo>
                    <a:pt x="1720" y="838"/>
                  </a:lnTo>
                  <a:lnTo>
                    <a:pt x="1790" y="864"/>
                  </a:lnTo>
                  <a:lnTo>
                    <a:pt x="1843" y="847"/>
                  </a:lnTo>
                  <a:lnTo>
                    <a:pt x="1887" y="794"/>
                  </a:lnTo>
                  <a:lnTo>
                    <a:pt x="1949" y="812"/>
                  </a:lnTo>
                  <a:lnTo>
                    <a:pt x="2029" y="856"/>
                  </a:lnTo>
                  <a:lnTo>
                    <a:pt x="2099" y="917"/>
                  </a:lnTo>
                  <a:lnTo>
                    <a:pt x="2161" y="926"/>
                  </a:lnTo>
                  <a:lnTo>
                    <a:pt x="2214" y="864"/>
                  </a:lnTo>
                  <a:lnTo>
                    <a:pt x="2258" y="794"/>
                  </a:lnTo>
                  <a:lnTo>
                    <a:pt x="2302" y="776"/>
                  </a:lnTo>
                  <a:lnTo>
                    <a:pt x="2355" y="829"/>
                  </a:lnTo>
                  <a:lnTo>
                    <a:pt x="2408" y="847"/>
                  </a:lnTo>
                  <a:lnTo>
                    <a:pt x="2479" y="856"/>
                  </a:lnTo>
                  <a:lnTo>
                    <a:pt x="2532" y="776"/>
                  </a:lnTo>
                  <a:lnTo>
                    <a:pt x="2576" y="714"/>
                  </a:lnTo>
                  <a:lnTo>
                    <a:pt x="2584" y="644"/>
                  </a:lnTo>
                  <a:lnTo>
                    <a:pt x="2611" y="573"/>
                  </a:lnTo>
                  <a:lnTo>
                    <a:pt x="2682" y="538"/>
                  </a:lnTo>
                  <a:lnTo>
                    <a:pt x="2743" y="520"/>
                  </a:lnTo>
                  <a:lnTo>
                    <a:pt x="2761" y="450"/>
                  </a:lnTo>
                  <a:lnTo>
                    <a:pt x="2796" y="406"/>
                  </a:lnTo>
                  <a:lnTo>
                    <a:pt x="2885" y="432"/>
                  </a:lnTo>
                  <a:lnTo>
                    <a:pt x="2964" y="450"/>
                  </a:lnTo>
                  <a:lnTo>
                    <a:pt x="3052" y="414"/>
                  </a:lnTo>
                  <a:lnTo>
                    <a:pt x="3079" y="335"/>
                  </a:lnTo>
                  <a:lnTo>
                    <a:pt x="3105" y="273"/>
                  </a:lnTo>
                  <a:lnTo>
                    <a:pt x="3149" y="238"/>
                  </a:lnTo>
                  <a:lnTo>
                    <a:pt x="3211" y="212"/>
                  </a:lnTo>
                  <a:lnTo>
                    <a:pt x="3238" y="150"/>
                  </a:lnTo>
                  <a:lnTo>
                    <a:pt x="3264" y="123"/>
                  </a:lnTo>
                  <a:lnTo>
                    <a:pt x="3352" y="97"/>
                  </a:lnTo>
                  <a:lnTo>
                    <a:pt x="3485" y="97"/>
                  </a:lnTo>
                  <a:lnTo>
                    <a:pt x="3555" y="70"/>
                  </a:lnTo>
                  <a:lnTo>
                    <a:pt x="3564" y="0"/>
                  </a:lnTo>
                  <a:lnTo>
                    <a:pt x="3617" y="44"/>
                  </a:lnTo>
                  <a:lnTo>
                    <a:pt x="3696" y="35"/>
                  </a:lnTo>
                  <a:lnTo>
                    <a:pt x="3758" y="17"/>
                  </a:lnTo>
                  <a:lnTo>
                    <a:pt x="3785" y="62"/>
                  </a:lnTo>
                  <a:lnTo>
                    <a:pt x="3793" y="106"/>
                  </a:lnTo>
                  <a:lnTo>
                    <a:pt x="3873" y="123"/>
                  </a:lnTo>
                  <a:lnTo>
                    <a:pt x="3917" y="150"/>
                  </a:lnTo>
                  <a:lnTo>
                    <a:pt x="3970" y="123"/>
                  </a:lnTo>
                  <a:lnTo>
                    <a:pt x="4032" y="185"/>
                  </a:lnTo>
                  <a:lnTo>
                    <a:pt x="4076" y="229"/>
                  </a:lnTo>
                  <a:lnTo>
                    <a:pt x="3996" y="273"/>
                  </a:lnTo>
                  <a:lnTo>
                    <a:pt x="4067" y="326"/>
                  </a:lnTo>
                  <a:lnTo>
                    <a:pt x="4102" y="353"/>
                  </a:lnTo>
                  <a:lnTo>
                    <a:pt x="4111" y="423"/>
                  </a:lnTo>
                  <a:lnTo>
                    <a:pt x="4217" y="450"/>
                  </a:lnTo>
                  <a:lnTo>
                    <a:pt x="4261" y="406"/>
                  </a:lnTo>
                  <a:lnTo>
                    <a:pt x="4367" y="459"/>
                  </a:lnTo>
                  <a:lnTo>
                    <a:pt x="4411" y="441"/>
                  </a:lnTo>
                  <a:lnTo>
                    <a:pt x="4447" y="467"/>
                  </a:lnTo>
                  <a:lnTo>
                    <a:pt x="4561" y="476"/>
                  </a:lnTo>
                  <a:lnTo>
                    <a:pt x="4614" y="547"/>
                  </a:lnTo>
                  <a:lnTo>
                    <a:pt x="4685" y="573"/>
                  </a:lnTo>
                  <a:lnTo>
                    <a:pt x="4755" y="582"/>
                  </a:lnTo>
                  <a:lnTo>
                    <a:pt x="4791" y="520"/>
                  </a:lnTo>
                  <a:lnTo>
                    <a:pt x="4852" y="520"/>
                  </a:lnTo>
                  <a:lnTo>
                    <a:pt x="4905" y="538"/>
                  </a:lnTo>
                  <a:lnTo>
                    <a:pt x="4870" y="582"/>
                  </a:lnTo>
                  <a:lnTo>
                    <a:pt x="4808" y="626"/>
                  </a:lnTo>
                  <a:lnTo>
                    <a:pt x="4791" y="697"/>
                  </a:lnTo>
                  <a:lnTo>
                    <a:pt x="4861" y="688"/>
                  </a:lnTo>
                  <a:lnTo>
                    <a:pt x="4870" y="767"/>
                  </a:lnTo>
                  <a:lnTo>
                    <a:pt x="4861" y="838"/>
                  </a:lnTo>
                  <a:lnTo>
                    <a:pt x="4817" y="856"/>
                  </a:lnTo>
                  <a:lnTo>
                    <a:pt x="4808" y="900"/>
                  </a:lnTo>
                  <a:lnTo>
                    <a:pt x="4852" y="953"/>
                  </a:lnTo>
                  <a:lnTo>
                    <a:pt x="4905" y="997"/>
                  </a:lnTo>
                  <a:lnTo>
                    <a:pt x="4870" y="1059"/>
                  </a:lnTo>
                  <a:lnTo>
                    <a:pt x="4808" y="1085"/>
                  </a:lnTo>
                  <a:lnTo>
                    <a:pt x="4835" y="1129"/>
                  </a:lnTo>
                  <a:lnTo>
                    <a:pt x="4914" y="1129"/>
                  </a:lnTo>
                  <a:lnTo>
                    <a:pt x="4923" y="1191"/>
                  </a:lnTo>
                  <a:lnTo>
                    <a:pt x="4985" y="1235"/>
                  </a:lnTo>
                  <a:lnTo>
                    <a:pt x="5038" y="1191"/>
                  </a:lnTo>
                  <a:lnTo>
                    <a:pt x="5064" y="1138"/>
                  </a:lnTo>
                  <a:lnTo>
                    <a:pt x="4994" y="1120"/>
                  </a:lnTo>
                  <a:lnTo>
                    <a:pt x="5038" y="1085"/>
                  </a:lnTo>
                  <a:lnTo>
                    <a:pt x="5117" y="1085"/>
                  </a:lnTo>
                  <a:lnTo>
                    <a:pt x="5170" y="1076"/>
                  </a:lnTo>
                  <a:lnTo>
                    <a:pt x="5250" y="1067"/>
                  </a:lnTo>
                  <a:lnTo>
                    <a:pt x="5214" y="1120"/>
                  </a:lnTo>
                  <a:lnTo>
                    <a:pt x="5214" y="1182"/>
                  </a:lnTo>
                  <a:lnTo>
                    <a:pt x="5276" y="1200"/>
                  </a:lnTo>
                  <a:lnTo>
                    <a:pt x="5329" y="1173"/>
                  </a:lnTo>
                  <a:lnTo>
                    <a:pt x="5355" y="1138"/>
                  </a:lnTo>
                  <a:lnTo>
                    <a:pt x="5426" y="1209"/>
                  </a:lnTo>
                  <a:lnTo>
                    <a:pt x="5435" y="1147"/>
                  </a:lnTo>
                  <a:lnTo>
                    <a:pt x="5479" y="1120"/>
                  </a:lnTo>
                  <a:lnTo>
                    <a:pt x="5532" y="1165"/>
                  </a:lnTo>
                  <a:lnTo>
                    <a:pt x="5558" y="1217"/>
                  </a:lnTo>
                  <a:lnTo>
                    <a:pt x="5523" y="1253"/>
                  </a:lnTo>
                  <a:lnTo>
                    <a:pt x="5567" y="1332"/>
                  </a:lnTo>
                  <a:lnTo>
                    <a:pt x="5638" y="1262"/>
                  </a:lnTo>
                  <a:lnTo>
                    <a:pt x="5700" y="1297"/>
                  </a:lnTo>
                  <a:lnTo>
                    <a:pt x="5761" y="1279"/>
                  </a:lnTo>
                  <a:lnTo>
                    <a:pt x="5779" y="1209"/>
                  </a:lnTo>
                  <a:lnTo>
                    <a:pt x="5779" y="1165"/>
                  </a:lnTo>
                  <a:lnTo>
                    <a:pt x="5814" y="1129"/>
                  </a:lnTo>
                  <a:lnTo>
                    <a:pt x="5858" y="1182"/>
                  </a:lnTo>
                  <a:lnTo>
                    <a:pt x="5823" y="1279"/>
                  </a:lnTo>
                  <a:lnTo>
                    <a:pt x="5814" y="1367"/>
                  </a:lnTo>
                  <a:lnTo>
                    <a:pt x="5841" y="1429"/>
                  </a:lnTo>
                  <a:lnTo>
                    <a:pt x="5814" y="1500"/>
                  </a:lnTo>
                  <a:lnTo>
                    <a:pt x="5788" y="1587"/>
                  </a:lnTo>
                  <a:lnTo>
                    <a:pt x="5797" y="1640"/>
                  </a:lnTo>
                  <a:lnTo>
                    <a:pt x="5250" y="4393"/>
                  </a:lnTo>
                  <a:lnTo>
                    <a:pt x="5197" y="4358"/>
                  </a:lnTo>
                  <a:lnTo>
                    <a:pt x="5170" y="4287"/>
                  </a:lnTo>
                  <a:lnTo>
                    <a:pt x="5117" y="4261"/>
                  </a:lnTo>
                  <a:lnTo>
                    <a:pt x="5100" y="4208"/>
                  </a:lnTo>
                  <a:lnTo>
                    <a:pt x="5100" y="4146"/>
                  </a:lnTo>
                  <a:lnTo>
                    <a:pt x="5064" y="4102"/>
                  </a:lnTo>
                  <a:lnTo>
                    <a:pt x="4985" y="4084"/>
                  </a:lnTo>
                  <a:lnTo>
                    <a:pt x="4941" y="4058"/>
                  </a:lnTo>
                  <a:lnTo>
                    <a:pt x="4888" y="4005"/>
                  </a:lnTo>
                  <a:lnTo>
                    <a:pt x="4861" y="3961"/>
                  </a:lnTo>
                  <a:lnTo>
                    <a:pt x="4782" y="3934"/>
                  </a:lnTo>
                  <a:lnTo>
                    <a:pt x="4729" y="3987"/>
                  </a:lnTo>
                  <a:lnTo>
                    <a:pt x="4676" y="4040"/>
                  </a:lnTo>
                  <a:lnTo>
                    <a:pt x="4579" y="4014"/>
                  </a:lnTo>
                  <a:lnTo>
                    <a:pt x="4508" y="4014"/>
                  </a:lnTo>
                  <a:lnTo>
                    <a:pt x="4411" y="4022"/>
                  </a:lnTo>
                  <a:lnTo>
                    <a:pt x="4341" y="4005"/>
                  </a:lnTo>
                  <a:lnTo>
                    <a:pt x="5108" y="2911"/>
                  </a:lnTo>
                  <a:lnTo>
                    <a:pt x="5082" y="2805"/>
                  </a:lnTo>
                  <a:lnTo>
                    <a:pt x="4994" y="2866"/>
                  </a:lnTo>
                  <a:lnTo>
                    <a:pt x="4994" y="2796"/>
                  </a:lnTo>
                  <a:lnTo>
                    <a:pt x="4932" y="2805"/>
                  </a:lnTo>
                  <a:lnTo>
                    <a:pt x="4923" y="2752"/>
                  </a:lnTo>
                  <a:lnTo>
                    <a:pt x="4905" y="2699"/>
                  </a:lnTo>
                  <a:lnTo>
                    <a:pt x="4817" y="2743"/>
                  </a:lnTo>
                  <a:lnTo>
                    <a:pt x="4764" y="2725"/>
                  </a:lnTo>
                  <a:lnTo>
                    <a:pt x="4817" y="2681"/>
                  </a:lnTo>
                  <a:lnTo>
                    <a:pt x="4764" y="2664"/>
                  </a:lnTo>
                  <a:lnTo>
                    <a:pt x="4702" y="2690"/>
                  </a:lnTo>
                  <a:lnTo>
                    <a:pt x="4658" y="2619"/>
                  </a:lnTo>
                  <a:lnTo>
                    <a:pt x="4614" y="2646"/>
                  </a:lnTo>
                  <a:lnTo>
                    <a:pt x="4552" y="2602"/>
                  </a:lnTo>
                  <a:lnTo>
                    <a:pt x="4535" y="2664"/>
                  </a:lnTo>
                  <a:lnTo>
                    <a:pt x="4464" y="2655"/>
                  </a:lnTo>
                  <a:lnTo>
                    <a:pt x="4455" y="2593"/>
                  </a:lnTo>
                  <a:lnTo>
                    <a:pt x="4429" y="2540"/>
                  </a:lnTo>
                  <a:lnTo>
                    <a:pt x="4349" y="2531"/>
                  </a:lnTo>
                  <a:lnTo>
                    <a:pt x="4296" y="2487"/>
                  </a:lnTo>
                  <a:lnTo>
                    <a:pt x="4235" y="2496"/>
                  </a:lnTo>
                  <a:lnTo>
                    <a:pt x="4226" y="2452"/>
                  </a:lnTo>
                  <a:lnTo>
                    <a:pt x="4164" y="2408"/>
                  </a:lnTo>
                  <a:lnTo>
                    <a:pt x="4102" y="2434"/>
                  </a:lnTo>
                  <a:lnTo>
                    <a:pt x="4032" y="2399"/>
                  </a:lnTo>
                  <a:lnTo>
                    <a:pt x="4041" y="2487"/>
                  </a:lnTo>
                  <a:lnTo>
                    <a:pt x="3952" y="2469"/>
                  </a:lnTo>
                  <a:lnTo>
                    <a:pt x="3882" y="2461"/>
                  </a:lnTo>
                  <a:lnTo>
                    <a:pt x="3873" y="2514"/>
                  </a:lnTo>
                  <a:lnTo>
                    <a:pt x="3846" y="2575"/>
                  </a:lnTo>
                  <a:lnTo>
                    <a:pt x="3776" y="2593"/>
                  </a:lnTo>
                  <a:lnTo>
                    <a:pt x="3732" y="2575"/>
                  </a:lnTo>
                  <a:lnTo>
                    <a:pt x="3652" y="2602"/>
                  </a:lnTo>
                  <a:lnTo>
                    <a:pt x="3599" y="2611"/>
                  </a:lnTo>
                  <a:lnTo>
                    <a:pt x="3538" y="2558"/>
                  </a:lnTo>
                  <a:lnTo>
                    <a:pt x="3502" y="2487"/>
                  </a:lnTo>
                  <a:lnTo>
                    <a:pt x="3467" y="2593"/>
                  </a:lnTo>
                  <a:lnTo>
                    <a:pt x="3440" y="2478"/>
                  </a:lnTo>
                  <a:lnTo>
                    <a:pt x="3352" y="2461"/>
                  </a:lnTo>
                  <a:lnTo>
                    <a:pt x="3308" y="2434"/>
                  </a:lnTo>
                  <a:lnTo>
                    <a:pt x="3202" y="2452"/>
                  </a:lnTo>
                  <a:lnTo>
                    <a:pt x="3193" y="2381"/>
                  </a:lnTo>
                  <a:lnTo>
                    <a:pt x="3132" y="2408"/>
                  </a:lnTo>
                  <a:lnTo>
                    <a:pt x="3070" y="2425"/>
                  </a:lnTo>
                  <a:lnTo>
                    <a:pt x="3043" y="2496"/>
                  </a:lnTo>
                  <a:lnTo>
                    <a:pt x="3035" y="2549"/>
                  </a:lnTo>
                  <a:lnTo>
                    <a:pt x="2982" y="2566"/>
                  </a:lnTo>
                  <a:lnTo>
                    <a:pt x="2973" y="2611"/>
                  </a:lnTo>
                  <a:lnTo>
                    <a:pt x="2902" y="2611"/>
                  </a:lnTo>
                  <a:lnTo>
                    <a:pt x="2814" y="2593"/>
                  </a:lnTo>
                  <a:lnTo>
                    <a:pt x="2752" y="2646"/>
                  </a:lnTo>
                  <a:lnTo>
                    <a:pt x="2690" y="2716"/>
                  </a:lnTo>
                  <a:lnTo>
                    <a:pt x="2637" y="2708"/>
                  </a:lnTo>
                  <a:lnTo>
                    <a:pt x="2567" y="2734"/>
                  </a:lnTo>
                  <a:lnTo>
                    <a:pt x="2496" y="2752"/>
                  </a:lnTo>
                  <a:lnTo>
                    <a:pt x="2434" y="2716"/>
                  </a:lnTo>
                  <a:lnTo>
                    <a:pt x="2346" y="2708"/>
                  </a:lnTo>
                  <a:lnTo>
                    <a:pt x="2267" y="2725"/>
                  </a:lnTo>
                  <a:lnTo>
                    <a:pt x="2205" y="2699"/>
                  </a:lnTo>
                  <a:lnTo>
                    <a:pt x="2152" y="2672"/>
                  </a:lnTo>
                  <a:lnTo>
                    <a:pt x="2117" y="2725"/>
                  </a:lnTo>
                  <a:lnTo>
                    <a:pt x="2073" y="2769"/>
                  </a:lnTo>
                  <a:lnTo>
                    <a:pt x="2037" y="2699"/>
                  </a:lnTo>
                  <a:lnTo>
                    <a:pt x="2011" y="2752"/>
                  </a:lnTo>
                  <a:lnTo>
                    <a:pt x="1896" y="2761"/>
                  </a:lnTo>
                  <a:lnTo>
                    <a:pt x="1799" y="2778"/>
                  </a:lnTo>
                  <a:lnTo>
                    <a:pt x="1764" y="2725"/>
                  </a:lnTo>
                  <a:lnTo>
                    <a:pt x="1764" y="2690"/>
                  </a:lnTo>
                  <a:lnTo>
                    <a:pt x="1711" y="2672"/>
                  </a:lnTo>
                  <a:lnTo>
                    <a:pt x="1631" y="2672"/>
                  </a:lnTo>
                  <a:lnTo>
                    <a:pt x="1552" y="2646"/>
                  </a:lnTo>
                  <a:lnTo>
                    <a:pt x="1526" y="2611"/>
                  </a:lnTo>
                  <a:lnTo>
                    <a:pt x="1491" y="2540"/>
                  </a:lnTo>
                  <a:lnTo>
                    <a:pt x="1543" y="2522"/>
                  </a:lnTo>
                  <a:lnTo>
                    <a:pt x="1570" y="2478"/>
                  </a:lnTo>
                  <a:lnTo>
                    <a:pt x="1623" y="2443"/>
                  </a:lnTo>
                  <a:lnTo>
                    <a:pt x="1578" y="2399"/>
                  </a:lnTo>
                  <a:lnTo>
                    <a:pt x="1614" y="2372"/>
                  </a:lnTo>
                  <a:lnTo>
                    <a:pt x="1561" y="2319"/>
                  </a:lnTo>
                  <a:lnTo>
                    <a:pt x="1570" y="2258"/>
                  </a:lnTo>
                  <a:lnTo>
                    <a:pt x="1570" y="2205"/>
                  </a:lnTo>
                  <a:lnTo>
                    <a:pt x="1517" y="2187"/>
                  </a:lnTo>
                  <a:lnTo>
                    <a:pt x="1517" y="2134"/>
                  </a:lnTo>
                  <a:lnTo>
                    <a:pt x="1456" y="2143"/>
                  </a:lnTo>
                  <a:lnTo>
                    <a:pt x="1447" y="2081"/>
                  </a:lnTo>
                  <a:lnTo>
                    <a:pt x="1421" y="2134"/>
                  </a:lnTo>
                  <a:lnTo>
                    <a:pt x="1368" y="2108"/>
                  </a:lnTo>
                  <a:lnTo>
                    <a:pt x="1324" y="2143"/>
                  </a:lnTo>
                  <a:lnTo>
                    <a:pt x="1244" y="2143"/>
                  </a:lnTo>
                  <a:lnTo>
                    <a:pt x="1191" y="2125"/>
                  </a:lnTo>
                  <a:lnTo>
                    <a:pt x="1147" y="2072"/>
                  </a:lnTo>
                  <a:lnTo>
                    <a:pt x="1094" y="2072"/>
                  </a:lnTo>
                  <a:lnTo>
                    <a:pt x="1050" y="2019"/>
                  </a:lnTo>
                  <a:lnTo>
                    <a:pt x="1068" y="1958"/>
                  </a:lnTo>
                  <a:lnTo>
                    <a:pt x="1138" y="1914"/>
                  </a:lnTo>
                  <a:lnTo>
                    <a:pt x="1076" y="1896"/>
                  </a:lnTo>
                  <a:lnTo>
                    <a:pt x="1121" y="1843"/>
                  </a:lnTo>
                  <a:lnTo>
                    <a:pt x="1059" y="1808"/>
                  </a:lnTo>
                  <a:lnTo>
                    <a:pt x="1015" y="1772"/>
                  </a:lnTo>
                  <a:lnTo>
                    <a:pt x="1032" y="1737"/>
                  </a:lnTo>
                  <a:lnTo>
                    <a:pt x="979" y="1702"/>
                  </a:lnTo>
                  <a:lnTo>
                    <a:pt x="971" y="1649"/>
                  </a:lnTo>
                  <a:lnTo>
                    <a:pt x="909" y="1605"/>
                  </a:lnTo>
                  <a:lnTo>
                    <a:pt x="873" y="1578"/>
                  </a:lnTo>
                  <a:lnTo>
                    <a:pt x="662" y="1562"/>
                  </a:lnTo>
                  <a:lnTo>
                    <a:pt x="618" y="1535"/>
                  </a:lnTo>
                  <a:lnTo>
                    <a:pt x="582" y="1473"/>
                  </a:lnTo>
                  <a:lnTo>
                    <a:pt x="556" y="1420"/>
                  </a:lnTo>
                  <a:lnTo>
                    <a:pt x="503" y="1456"/>
                  </a:lnTo>
                  <a:lnTo>
                    <a:pt x="450" y="1438"/>
                  </a:lnTo>
                  <a:lnTo>
                    <a:pt x="423" y="1385"/>
                  </a:lnTo>
                  <a:lnTo>
                    <a:pt x="326" y="1350"/>
                  </a:lnTo>
                  <a:lnTo>
                    <a:pt x="256" y="1332"/>
                  </a:lnTo>
                  <a:lnTo>
                    <a:pt x="194" y="1350"/>
                  </a:lnTo>
                  <a:lnTo>
                    <a:pt x="141" y="1306"/>
                  </a:lnTo>
                  <a:lnTo>
                    <a:pt x="150" y="1253"/>
                  </a:lnTo>
                  <a:lnTo>
                    <a:pt x="123" y="1209"/>
                  </a:lnTo>
                  <a:lnTo>
                    <a:pt x="159" y="1165"/>
                  </a:lnTo>
                  <a:lnTo>
                    <a:pt x="123" y="1112"/>
                  </a:lnTo>
                  <a:lnTo>
                    <a:pt x="79" y="1085"/>
                  </a:lnTo>
                  <a:lnTo>
                    <a:pt x="0" y="1041"/>
                  </a:lnTo>
                  <a:lnTo>
                    <a:pt x="62" y="997"/>
                  </a:lnTo>
                  <a:lnTo>
                    <a:pt x="53" y="944"/>
                  </a:lnTo>
                  <a:lnTo>
                    <a:pt x="0" y="856"/>
                  </a:lnTo>
                </a:path>
              </a:pathLst>
            </a:custGeom>
            <a:solidFill>
              <a:srgbClr val="FFC000"/>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 name="Freeform 31">
              <a:extLst>
                <a:ext uri="{FF2B5EF4-FFF2-40B4-BE49-F238E27FC236}">
                  <a16:creationId xmlns:a16="http://schemas.microsoft.com/office/drawing/2014/main" id="{82FE8901-D359-49B8-BEB6-922E6D27C91F}"/>
                </a:ext>
              </a:extLst>
            </p:cNvPr>
            <p:cNvSpPr>
              <a:spLocks noChangeArrowheads="1"/>
            </p:cNvSpPr>
            <p:nvPr/>
          </p:nvSpPr>
          <p:spPr bwMode="auto">
            <a:xfrm>
              <a:off x="9416163" y="2599675"/>
              <a:ext cx="148078" cy="184590"/>
            </a:xfrm>
            <a:custGeom>
              <a:avLst/>
              <a:gdLst>
                <a:gd name="T0" fmla="*/ 573 w 645"/>
                <a:gd name="T1" fmla="*/ 0 h 804"/>
                <a:gd name="T2" fmla="*/ 485 w 645"/>
                <a:gd name="T3" fmla="*/ 0 h 804"/>
                <a:gd name="T4" fmla="*/ 379 w 645"/>
                <a:gd name="T5" fmla="*/ 18 h 804"/>
                <a:gd name="T6" fmla="*/ 317 w 645"/>
                <a:gd name="T7" fmla="*/ 70 h 804"/>
                <a:gd name="T8" fmla="*/ 265 w 645"/>
                <a:gd name="T9" fmla="*/ 123 h 804"/>
                <a:gd name="T10" fmla="*/ 212 w 645"/>
                <a:gd name="T11" fmla="*/ 141 h 804"/>
                <a:gd name="T12" fmla="*/ 194 w 645"/>
                <a:gd name="T13" fmla="*/ 176 h 804"/>
                <a:gd name="T14" fmla="*/ 123 w 645"/>
                <a:gd name="T15" fmla="*/ 203 h 804"/>
                <a:gd name="T16" fmla="*/ 44 w 645"/>
                <a:gd name="T17" fmla="*/ 212 h 804"/>
                <a:gd name="T18" fmla="*/ 9 w 645"/>
                <a:gd name="T19" fmla="*/ 265 h 804"/>
                <a:gd name="T20" fmla="*/ 0 w 645"/>
                <a:gd name="T21" fmla="*/ 326 h 804"/>
                <a:gd name="T22" fmla="*/ 9 w 645"/>
                <a:gd name="T23" fmla="*/ 388 h 804"/>
                <a:gd name="T24" fmla="*/ 17 w 645"/>
                <a:gd name="T25" fmla="*/ 450 h 804"/>
                <a:gd name="T26" fmla="*/ 9 w 645"/>
                <a:gd name="T27" fmla="*/ 512 h 804"/>
                <a:gd name="T28" fmla="*/ 53 w 645"/>
                <a:gd name="T29" fmla="*/ 547 h 804"/>
                <a:gd name="T30" fmla="*/ 62 w 645"/>
                <a:gd name="T31" fmla="*/ 600 h 804"/>
                <a:gd name="T32" fmla="*/ 123 w 645"/>
                <a:gd name="T33" fmla="*/ 600 h 804"/>
                <a:gd name="T34" fmla="*/ 176 w 645"/>
                <a:gd name="T35" fmla="*/ 635 h 804"/>
                <a:gd name="T36" fmla="*/ 185 w 645"/>
                <a:gd name="T37" fmla="*/ 688 h 804"/>
                <a:gd name="T38" fmla="*/ 256 w 645"/>
                <a:gd name="T39" fmla="*/ 679 h 804"/>
                <a:gd name="T40" fmla="*/ 335 w 645"/>
                <a:gd name="T41" fmla="*/ 697 h 804"/>
                <a:gd name="T42" fmla="*/ 379 w 645"/>
                <a:gd name="T43" fmla="*/ 715 h 804"/>
                <a:gd name="T44" fmla="*/ 432 w 645"/>
                <a:gd name="T45" fmla="*/ 803 h 804"/>
                <a:gd name="T46" fmla="*/ 476 w 645"/>
                <a:gd name="T47" fmla="*/ 768 h 804"/>
                <a:gd name="T48" fmla="*/ 503 w 645"/>
                <a:gd name="T49" fmla="*/ 706 h 804"/>
                <a:gd name="T50" fmla="*/ 520 w 645"/>
                <a:gd name="T51" fmla="*/ 662 h 804"/>
                <a:gd name="T52" fmla="*/ 547 w 645"/>
                <a:gd name="T53" fmla="*/ 591 h 804"/>
                <a:gd name="T54" fmla="*/ 556 w 645"/>
                <a:gd name="T55" fmla="*/ 538 h 804"/>
                <a:gd name="T56" fmla="*/ 600 w 645"/>
                <a:gd name="T57" fmla="*/ 476 h 804"/>
                <a:gd name="T58" fmla="*/ 626 w 645"/>
                <a:gd name="T59" fmla="*/ 423 h 804"/>
                <a:gd name="T60" fmla="*/ 626 w 645"/>
                <a:gd name="T61" fmla="*/ 353 h 804"/>
                <a:gd name="T62" fmla="*/ 609 w 645"/>
                <a:gd name="T63" fmla="*/ 300 h 804"/>
                <a:gd name="T64" fmla="*/ 644 w 645"/>
                <a:gd name="T65" fmla="*/ 238 h 804"/>
                <a:gd name="T66" fmla="*/ 618 w 645"/>
                <a:gd name="T67" fmla="*/ 176 h 804"/>
                <a:gd name="T68" fmla="*/ 618 w 645"/>
                <a:gd name="T69" fmla="*/ 70 h 804"/>
                <a:gd name="T70" fmla="*/ 573 w 645"/>
                <a:gd name="T71"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5" h="804">
                  <a:moveTo>
                    <a:pt x="573" y="0"/>
                  </a:moveTo>
                  <a:lnTo>
                    <a:pt x="485" y="0"/>
                  </a:lnTo>
                  <a:lnTo>
                    <a:pt x="379" y="18"/>
                  </a:lnTo>
                  <a:lnTo>
                    <a:pt x="317" y="70"/>
                  </a:lnTo>
                  <a:lnTo>
                    <a:pt x="265" y="123"/>
                  </a:lnTo>
                  <a:lnTo>
                    <a:pt x="212" y="141"/>
                  </a:lnTo>
                  <a:lnTo>
                    <a:pt x="194" y="176"/>
                  </a:lnTo>
                  <a:lnTo>
                    <a:pt x="123" y="203"/>
                  </a:lnTo>
                  <a:lnTo>
                    <a:pt x="44" y="212"/>
                  </a:lnTo>
                  <a:lnTo>
                    <a:pt x="9" y="265"/>
                  </a:lnTo>
                  <a:lnTo>
                    <a:pt x="0" y="326"/>
                  </a:lnTo>
                  <a:lnTo>
                    <a:pt x="9" y="388"/>
                  </a:lnTo>
                  <a:lnTo>
                    <a:pt x="17" y="450"/>
                  </a:lnTo>
                  <a:lnTo>
                    <a:pt x="9" y="512"/>
                  </a:lnTo>
                  <a:lnTo>
                    <a:pt x="53" y="547"/>
                  </a:lnTo>
                  <a:lnTo>
                    <a:pt x="62" y="600"/>
                  </a:lnTo>
                  <a:lnTo>
                    <a:pt x="123" y="600"/>
                  </a:lnTo>
                  <a:lnTo>
                    <a:pt x="176" y="635"/>
                  </a:lnTo>
                  <a:lnTo>
                    <a:pt x="185" y="688"/>
                  </a:lnTo>
                  <a:lnTo>
                    <a:pt x="256" y="679"/>
                  </a:lnTo>
                  <a:lnTo>
                    <a:pt x="335" y="697"/>
                  </a:lnTo>
                  <a:lnTo>
                    <a:pt x="379" y="715"/>
                  </a:lnTo>
                  <a:lnTo>
                    <a:pt x="432" y="803"/>
                  </a:lnTo>
                  <a:lnTo>
                    <a:pt x="476" y="768"/>
                  </a:lnTo>
                  <a:lnTo>
                    <a:pt x="503" y="706"/>
                  </a:lnTo>
                  <a:lnTo>
                    <a:pt x="520" y="662"/>
                  </a:lnTo>
                  <a:lnTo>
                    <a:pt x="547" y="591"/>
                  </a:lnTo>
                  <a:lnTo>
                    <a:pt x="556" y="538"/>
                  </a:lnTo>
                  <a:lnTo>
                    <a:pt x="600" y="476"/>
                  </a:lnTo>
                  <a:lnTo>
                    <a:pt x="626" y="423"/>
                  </a:lnTo>
                  <a:lnTo>
                    <a:pt x="626" y="353"/>
                  </a:lnTo>
                  <a:lnTo>
                    <a:pt x="609" y="300"/>
                  </a:lnTo>
                  <a:lnTo>
                    <a:pt x="644" y="238"/>
                  </a:lnTo>
                  <a:lnTo>
                    <a:pt x="618" y="176"/>
                  </a:lnTo>
                  <a:lnTo>
                    <a:pt x="618" y="70"/>
                  </a:lnTo>
                  <a:lnTo>
                    <a:pt x="573" y="0"/>
                  </a:lnTo>
                </a:path>
              </a:pathLst>
            </a:custGeom>
            <a:solidFill>
              <a:srgbClr val="66FF33"/>
            </a:solidFill>
            <a:ln w="635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5" name="Freeform 997">
              <a:extLst>
                <a:ext uri="{FF2B5EF4-FFF2-40B4-BE49-F238E27FC236}">
                  <a16:creationId xmlns:a16="http://schemas.microsoft.com/office/drawing/2014/main" id="{8AA4B6D7-9F50-4D68-B253-86027B78FB3A}"/>
                </a:ext>
              </a:extLst>
            </p:cNvPr>
            <p:cNvSpPr>
              <a:spLocks/>
            </p:cNvSpPr>
            <p:nvPr/>
          </p:nvSpPr>
          <p:spPr bwMode="auto">
            <a:xfrm>
              <a:off x="8676386" y="2269023"/>
              <a:ext cx="175543" cy="329724"/>
            </a:xfrm>
            <a:custGeom>
              <a:avLst/>
              <a:gdLst>
                <a:gd name="T0" fmla="*/ 6 w 13"/>
                <a:gd name="T1" fmla="*/ 0 h 24"/>
                <a:gd name="T2" fmla="*/ 3 w 13"/>
                <a:gd name="T3" fmla="*/ 3 h 24"/>
                <a:gd name="T4" fmla="*/ 3 w 13"/>
                <a:gd name="T5" fmla="*/ 6 h 24"/>
                <a:gd name="T6" fmla="*/ 1 w 13"/>
                <a:gd name="T7" fmla="*/ 8 h 24"/>
                <a:gd name="T8" fmla="*/ 0 w 13"/>
                <a:gd name="T9" fmla="*/ 13 h 24"/>
                <a:gd name="T10" fmla="*/ 2 w 13"/>
                <a:gd name="T11" fmla="*/ 17 h 24"/>
                <a:gd name="T12" fmla="*/ 1 w 13"/>
                <a:gd name="T13" fmla="*/ 21 h 24"/>
                <a:gd name="T14" fmla="*/ 4 w 13"/>
                <a:gd name="T15" fmla="*/ 24 h 24"/>
                <a:gd name="T16" fmla="*/ 8 w 13"/>
                <a:gd name="T17" fmla="*/ 19 h 24"/>
                <a:gd name="T18" fmla="*/ 9 w 13"/>
                <a:gd name="T19" fmla="*/ 13 h 24"/>
                <a:gd name="T20" fmla="*/ 10 w 13"/>
                <a:gd name="T21" fmla="*/ 6 h 24"/>
                <a:gd name="T22" fmla="*/ 13 w 13"/>
                <a:gd name="T23" fmla="*/ 5 h 24"/>
                <a:gd name="T24" fmla="*/ 6 w 13"/>
                <a:gd name="T25" fmla="*/ 0 h 24"/>
                <a:gd name="T26" fmla="*/ 6 w 13"/>
                <a:gd name="T27" fmla="*/ 0 h 24"/>
                <a:gd name="T28" fmla="*/ 6 w 13"/>
                <a:gd name="T29" fmla="*/ 0 h 24"/>
                <a:gd name="T30" fmla="*/ 6 w 13"/>
                <a:gd name="T31" fmla="*/ 0 h 24"/>
                <a:gd name="T32" fmla="*/ 6 w 13"/>
                <a:gd name="T33" fmla="*/ 0 h 24"/>
                <a:gd name="T34" fmla="*/ 6 w 13"/>
                <a:gd name="T35" fmla="*/ 0 h 24"/>
                <a:gd name="T36" fmla="*/ 6 w 13"/>
                <a:gd name="T37" fmla="*/ 0 h 24"/>
                <a:gd name="T38" fmla="*/ 6 w 13"/>
                <a:gd name="T39" fmla="*/ 0 h 24"/>
                <a:gd name="T40" fmla="*/ 6 w 13"/>
                <a:gd name="T41" fmla="*/ 0 h 24"/>
                <a:gd name="T42" fmla="*/ 6 w 13"/>
                <a:gd name="T43" fmla="*/ 0 h 24"/>
                <a:gd name="T44" fmla="*/ 6 w 13"/>
                <a:gd name="T45" fmla="*/ 0 h 24"/>
                <a:gd name="T46" fmla="*/ 6 w 13"/>
                <a:gd name="T47" fmla="*/ 0 h 24"/>
                <a:gd name="T48" fmla="*/ 6 w 13"/>
                <a:gd name="T49" fmla="*/ 0 h 24"/>
                <a:gd name="T50" fmla="*/ 6 w 13"/>
                <a:gd name="T51" fmla="*/ 0 h 24"/>
                <a:gd name="T52" fmla="*/ 6 w 13"/>
                <a:gd name="T53" fmla="*/ 0 h 24"/>
                <a:gd name="T54" fmla="*/ 6 w 13"/>
                <a:gd name="T55" fmla="*/ 0 h 24"/>
                <a:gd name="T56" fmla="*/ 6 w 13"/>
                <a:gd name="T57" fmla="*/ 0 h 24"/>
                <a:gd name="T58" fmla="*/ 6 w 13"/>
                <a:gd name="T59" fmla="*/ 0 h 24"/>
                <a:gd name="T60" fmla="*/ 6 w 13"/>
                <a:gd name="T61" fmla="*/ 0 h 24"/>
                <a:gd name="T62" fmla="*/ 6 w 13"/>
                <a:gd name="T63" fmla="*/ 0 h 24"/>
                <a:gd name="T64" fmla="*/ 6 w 13"/>
                <a:gd name="T6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 h="24">
                  <a:moveTo>
                    <a:pt x="6" y="0"/>
                  </a:moveTo>
                  <a:lnTo>
                    <a:pt x="3" y="3"/>
                  </a:lnTo>
                  <a:lnTo>
                    <a:pt x="3" y="6"/>
                  </a:lnTo>
                  <a:lnTo>
                    <a:pt x="1" y="8"/>
                  </a:lnTo>
                  <a:lnTo>
                    <a:pt x="0" y="13"/>
                  </a:lnTo>
                  <a:lnTo>
                    <a:pt x="2" y="17"/>
                  </a:lnTo>
                  <a:lnTo>
                    <a:pt x="1" y="21"/>
                  </a:lnTo>
                  <a:lnTo>
                    <a:pt x="4" y="24"/>
                  </a:lnTo>
                  <a:lnTo>
                    <a:pt x="8" y="19"/>
                  </a:lnTo>
                  <a:lnTo>
                    <a:pt x="9" y="13"/>
                  </a:lnTo>
                  <a:lnTo>
                    <a:pt x="10" y="6"/>
                  </a:lnTo>
                  <a:lnTo>
                    <a:pt x="13" y="5"/>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close/>
                </a:path>
              </a:pathLst>
            </a:custGeom>
            <a:solidFill>
              <a:srgbClr val="00B050"/>
            </a:solidFill>
            <a:ln w="6350" cap="flat">
              <a:solidFill>
                <a:sysClr val="windowText" lastClr="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Freeform 998">
              <a:extLst>
                <a:ext uri="{FF2B5EF4-FFF2-40B4-BE49-F238E27FC236}">
                  <a16:creationId xmlns:a16="http://schemas.microsoft.com/office/drawing/2014/main" id="{B2CFC599-C56C-4888-A9EB-BAEAFE96D573}"/>
                </a:ext>
              </a:extLst>
            </p:cNvPr>
            <p:cNvSpPr>
              <a:spLocks/>
            </p:cNvSpPr>
            <p:nvPr/>
          </p:nvSpPr>
          <p:spPr bwMode="auto">
            <a:xfrm>
              <a:off x="8932143" y="2230844"/>
              <a:ext cx="148539" cy="206084"/>
            </a:xfrm>
            <a:custGeom>
              <a:avLst/>
              <a:gdLst>
                <a:gd name="T0" fmla="*/ 5 w 11"/>
                <a:gd name="T1" fmla="*/ 0 h 15"/>
                <a:gd name="T2" fmla="*/ 9 w 11"/>
                <a:gd name="T3" fmla="*/ 2 h 15"/>
                <a:gd name="T4" fmla="*/ 11 w 11"/>
                <a:gd name="T5" fmla="*/ 6 h 15"/>
                <a:gd name="T6" fmla="*/ 10 w 11"/>
                <a:gd name="T7" fmla="*/ 11 h 15"/>
                <a:gd name="T8" fmla="*/ 3 w 11"/>
                <a:gd name="T9" fmla="*/ 15 h 15"/>
                <a:gd name="T10" fmla="*/ 0 w 11"/>
                <a:gd name="T11" fmla="*/ 9 h 15"/>
                <a:gd name="T12" fmla="*/ 1 w 11"/>
                <a:gd name="T13" fmla="*/ 3 h 15"/>
                <a:gd name="T14" fmla="*/ 5 w 11"/>
                <a:gd name="T15" fmla="*/ 0 h 15"/>
                <a:gd name="T16" fmla="*/ 5 w 11"/>
                <a:gd name="T17" fmla="*/ 0 h 15"/>
                <a:gd name="T18" fmla="*/ 5 w 11"/>
                <a:gd name="T19" fmla="*/ 0 h 15"/>
                <a:gd name="T20" fmla="*/ 5 w 11"/>
                <a:gd name="T21" fmla="*/ 0 h 15"/>
                <a:gd name="T22" fmla="*/ 5 w 11"/>
                <a:gd name="T23" fmla="*/ 0 h 15"/>
                <a:gd name="T24" fmla="*/ 5 w 11"/>
                <a:gd name="T25" fmla="*/ 0 h 15"/>
                <a:gd name="T26" fmla="*/ 5 w 11"/>
                <a:gd name="T27" fmla="*/ 0 h 15"/>
                <a:gd name="T28" fmla="*/ 5 w 11"/>
                <a:gd name="T29" fmla="*/ 0 h 15"/>
                <a:gd name="T30" fmla="*/ 5 w 11"/>
                <a:gd name="T31" fmla="*/ 0 h 15"/>
                <a:gd name="T32" fmla="*/ 5 w 11"/>
                <a:gd name="T33" fmla="*/ 0 h 15"/>
                <a:gd name="T34" fmla="*/ 5 w 11"/>
                <a:gd name="T35" fmla="*/ 0 h 15"/>
                <a:gd name="T36" fmla="*/ 5 w 11"/>
                <a:gd name="T37" fmla="*/ 0 h 15"/>
                <a:gd name="T38" fmla="*/ 5 w 11"/>
                <a:gd name="T39" fmla="*/ 0 h 15"/>
                <a:gd name="T40" fmla="*/ 5 w 11"/>
                <a:gd name="T41" fmla="*/ 0 h 15"/>
                <a:gd name="T42" fmla="*/ 5 w 11"/>
                <a:gd name="T43" fmla="*/ 0 h 15"/>
                <a:gd name="T44" fmla="*/ 5 w 11"/>
                <a:gd name="T45" fmla="*/ 0 h 15"/>
                <a:gd name="T46" fmla="*/ 5 w 11"/>
                <a:gd name="T47" fmla="*/ 0 h 15"/>
                <a:gd name="T48" fmla="*/ 5 w 11"/>
                <a:gd name="T49" fmla="*/ 0 h 15"/>
                <a:gd name="T50" fmla="*/ 5 w 11"/>
                <a:gd name="T5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 h="15">
                  <a:moveTo>
                    <a:pt x="5" y="0"/>
                  </a:moveTo>
                  <a:lnTo>
                    <a:pt x="9" y="2"/>
                  </a:lnTo>
                  <a:lnTo>
                    <a:pt x="11" y="6"/>
                  </a:lnTo>
                  <a:lnTo>
                    <a:pt x="10" y="11"/>
                  </a:lnTo>
                  <a:lnTo>
                    <a:pt x="3" y="15"/>
                  </a:lnTo>
                  <a:lnTo>
                    <a:pt x="0" y="9"/>
                  </a:lnTo>
                  <a:lnTo>
                    <a:pt x="1" y="3"/>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close/>
                </a:path>
              </a:pathLst>
            </a:custGeom>
            <a:solidFill>
              <a:srgbClr val="00B050"/>
            </a:solidFill>
            <a:ln w="6350" cap="flat">
              <a:solidFill>
                <a:sysClr val="windowText" lastClr="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13 Rectángulo">
              <a:extLst>
                <a:ext uri="{FF2B5EF4-FFF2-40B4-BE49-F238E27FC236}">
                  <a16:creationId xmlns:a16="http://schemas.microsoft.com/office/drawing/2014/main" id="{89734F3C-E41C-4E97-B5D8-07B68219315B}"/>
                </a:ext>
              </a:extLst>
            </p:cNvPr>
            <p:cNvSpPr/>
            <p:nvPr/>
          </p:nvSpPr>
          <p:spPr bwMode="auto">
            <a:xfrm>
              <a:off x="8576063" y="2130560"/>
              <a:ext cx="590599" cy="544168"/>
            </a:xfrm>
            <a:prstGeom prst="rect">
              <a:avLst/>
            </a:prstGeom>
            <a:noFill/>
            <a:ln w="6350" cap="flat" cmpd="sng" algn="ctr">
              <a:solidFill>
                <a:sysClr val="windowText" lastClr="000000"/>
              </a:solidFill>
              <a:prstDash val="dash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es-ES" sz="1800" b="0" i="0" u="none" strike="noStrike" kern="0" cap="none" spc="0" normalizeH="0" baseline="0" noProof="0">
                <a:ln>
                  <a:noFill/>
                </a:ln>
                <a:solidFill>
                  <a:prstClr val="black"/>
                </a:solidFill>
                <a:effectLst/>
                <a:uLnTx/>
                <a:uFillTx/>
                <a:latin typeface="Arial" panose="020B0604020202020204" pitchFamily="34" charset="0"/>
                <a:ea typeface="MS Gothic" charset="-128"/>
                <a:cs typeface="Arial" panose="020B0604020202020204" pitchFamily="34" charset="0"/>
              </a:endParaRPr>
            </a:p>
          </p:txBody>
        </p:sp>
        <p:sp>
          <p:nvSpPr>
            <p:cNvPr id="38" name="Rectángulo 37">
              <a:extLst>
                <a:ext uri="{FF2B5EF4-FFF2-40B4-BE49-F238E27FC236}">
                  <a16:creationId xmlns:a16="http://schemas.microsoft.com/office/drawing/2014/main" id="{FF8EE890-C6C1-44A3-B1BF-7A5ADF4FAF4E}"/>
                </a:ext>
              </a:extLst>
            </p:cNvPr>
            <p:cNvSpPr/>
            <p:nvPr/>
          </p:nvSpPr>
          <p:spPr>
            <a:xfrm>
              <a:off x="10676284" y="2135313"/>
              <a:ext cx="180000" cy="180000"/>
            </a:xfrm>
            <a:prstGeom prst="rect">
              <a:avLst/>
            </a:prstGeom>
            <a:solidFill>
              <a:srgbClr val="00B05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Rectángulo 38">
              <a:extLst>
                <a:ext uri="{FF2B5EF4-FFF2-40B4-BE49-F238E27FC236}">
                  <a16:creationId xmlns:a16="http://schemas.microsoft.com/office/drawing/2014/main" id="{4709A7BE-BCB3-49AC-AC92-F6050CF4D040}"/>
                </a:ext>
              </a:extLst>
            </p:cNvPr>
            <p:cNvSpPr/>
            <p:nvPr/>
          </p:nvSpPr>
          <p:spPr>
            <a:xfrm>
              <a:off x="10676284" y="2359044"/>
              <a:ext cx="180000" cy="180000"/>
            </a:xfrm>
            <a:prstGeom prst="rect">
              <a:avLst/>
            </a:prstGeom>
            <a:solidFill>
              <a:srgbClr val="66FF33"/>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0" name="Rectángulo 39">
              <a:extLst>
                <a:ext uri="{FF2B5EF4-FFF2-40B4-BE49-F238E27FC236}">
                  <a16:creationId xmlns:a16="http://schemas.microsoft.com/office/drawing/2014/main" id="{0A968160-34D9-46E9-ABD2-3D2847614FA0}"/>
                </a:ext>
              </a:extLst>
            </p:cNvPr>
            <p:cNvSpPr/>
            <p:nvPr/>
          </p:nvSpPr>
          <p:spPr>
            <a:xfrm>
              <a:off x="10676284" y="2582775"/>
              <a:ext cx="180000" cy="180000"/>
            </a:xfrm>
            <a:prstGeom prst="rect">
              <a:avLst/>
            </a:prstGeom>
            <a:solidFill>
              <a:srgbClr val="CCFF33"/>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1" name="Rectángulo 40">
              <a:extLst>
                <a:ext uri="{FF2B5EF4-FFF2-40B4-BE49-F238E27FC236}">
                  <a16:creationId xmlns:a16="http://schemas.microsoft.com/office/drawing/2014/main" id="{CC0DF859-1A27-444B-91C1-C34A8324CAF6}"/>
                </a:ext>
              </a:extLst>
            </p:cNvPr>
            <p:cNvSpPr/>
            <p:nvPr/>
          </p:nvSpPr>
          <p:spPr>
            <a:xfrm>
              <a:off x="10676284" y="2806506"/>
              <a:ext cx="180000" cy="180000"/>
            </a:xfrm>
            <a:prstGeom prst="rect">
              <a:avLst/>
            </a:prstGeom>
            <a:solidFill>
              <a:srgbClr val="FFC0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2" name="CuadroTexto 41">
              <a:extLst>
                <a:ext uri="{FF2B5EF4-FFF2-40B4-BE49-F238E27FC236}">
                  <a16:creationId xmlns:a16="http://schemas.microsoft.com/office/drawing/2014/main" id="{D876B31B-D79D-4A54-8CDC-3750ADA26105}"/>
                </a:ext>
              </a:extLst>
            </p:cNvPr>
            <p:cNvSpPr txBox="1"/>
            <p:nvPr/>
          </p:nvSpPr>
          <p:spPr>
            <a:xfrm>
              <a:off x="10856250" y="2079760"/>
              <a:ext cx="1129404" cy="1208023"/>
            </a:xfrm>
            <a:prstGeom prst="rect">
              <a:avLst/>
            </a:prstGeom>
            <a:noFill/>
            <a:ln w="6350">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105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$25m</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5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1050" b="0" i="0" u="sng"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&gt;</a:t>
              </a:r>
              <a:r>
                <a:rPr kumimoji="0" lang="es-CO" sz="105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$20m &lt; $25m</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5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1050" b="0" i="0" u="sng"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&gt;</a:t>
              </a:r>
              <a:r>
                <a:rPr kumimoji="0" lang="es-CO" sz="105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$15m &lt; $20m</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5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1050" b="0" i="0" u="sng"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&gt;</a:t>
              </a:r>
              <a:r>
                <a:rPr kumimoji="0" lang="es-CO" sz="105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$10m &lt; $15m</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5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105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&lt; $10m</a:t>
              </a:r>
            </a:p>
          </p:txBody>
        </p:sp>
        <p:sp>
          <p:nvSpPr>
            <p:cNvPr id="43" name="Rectángulo 42">
              <a:extLst>
                <a:ext uri="{FF2B5EF4-FFF2-40B4-BE49-F238E27FC236}">
                  <a16:creationId xmlns:a16="http://schemas.microsoft.com/office/drawing/2014/main" id="{5622FE5C-EAAE-4613-A4C0-CD4D9B8E5EB8}"/>
                </a:ext>
              </a:extLst>
            </p:cNvPr>
            <p:cNvSpPr/>
            <p:nvPr/>
          </p:nvSpPr>
          <p:spPr>
            <a:xfrm>
              <a:off x="10676284" y="3030236"/>
              <a:ext cx="180000" cy="180000"/>
            </a:xfrm>
            <a:prstGeom prst="rect">
              <a:avLst/>
            </a:prstGeom>
            <a:solidFill>
              <a:srgbClr val="FF00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
        <p:nvSpPr>
          <p:cNvPr id="44" name="Rectángulo 43">
            <a:extLst>
              <a:ext uri="{FF2B5EF4-FFF2-40B4-BE49-F238E27FC236}">
                <a16:creationId xmlns:a16="http://schemas.microsoft.com/office/drawing/2014/main" id="{C3C8C369-3A32-45FC-8FAC-156CAA63207D}"/>
              </a:ext>
            </a:extLst>
          </p:cNvPr>
          <p:cNvSpPr/>
          <p:nvPr/>
        </p:nvSpPr>
        <p:spPr>
          <a:xfrm>
            <a:off x="4645742" y="2053273"/>
            <a:ext cx="3839275" cy="523220"/>
          </a:xfrm>
          <a:prstGeom prst="rect">
            <a:avLst/>
          </a:prstGeom>
        </p:spPr>
        <p:txBody>
          <a:bodyPr wrap="square">
            <a:spAutoFit/>
          </a:bodyPr>
          <a:lstStyle/>
          <a:p>
            <a:pPr algn="r">
              <a:defRPr sz="1862" b="0" i="0" u="none" strike="noStrike" kern="1200" spc="0" baseline="0">
                <a:solidFill>
                  <a:prstClr val="black">
                    <a:lumMod val="65000"/>
                    <a:lumOff val="35000"/>
                  </a:prstClr>
                </a:solidFill>
                <a:latin typeface="Geomanist Medium" panose="02000603000000020004" pitchFamily="2" charset="0"/>
                <a:ea typeface="+mn-ea"/>
                <a:cs typeface="+mn-cs"/>
              </a:defRPr>
            </a:pPr>
            <a:r>
              <a:rPr lang="es-MX" sz="1400" dirty="0">
                <a:solidFill>
                  <a:prstClr val="black">
                    <a:lumMod val="65000"/>
                    <a:lumOff val="35000"/>
                  </a:prstClr>
                </a:solidFill>
                <a:latin typeface="Arial" panose="020B0604020202020204" pitchFamily="34" charset="0"/>
                <a:cs typeface="Arial" panose="020B0604020202020204" pitchFamily="34" charset="0"/>
              </a:rPr>
              <a:t>Valor Agregado Municipal por habitante de </a:t>
            </a:r>
          </a:p>
          <a:p>
            <a:pPr algn="r">
              <a:defRPr sz="1862" b="0" i="0" u="none" strike="noStrike" kern="1200" spc="0" baseline="0">
                <a:solidFill>
                  <a:prstClr val="black">
                    <a:lumMod val="65000"/>
                    <a:lumOff val="35000"/>
                  </a:prstClr>
                </a:solidFill>
                <a:latin typeface="Geomanist Medium" panose="02000603000000020004" pitchFamily="2" charset="0"/>
                <a:ea typeface="+mn-ea"/>
                <a:cs typeface="+mn-cs"/>
              </a:defRPr>
            </a:pPr>
            <a:r>
              <a:rPr lang="es-MX" sz="1400" dirty="0">
                <a:solidFill>
                  <a:prstClr val="black">
                    <a:lumMod val="65000"/>
                    <a:lumOff val="35000"/>
                  </a:prstClr>
                </a:solidFill>
                <a:latin typeface="Arial" panose="020B0604020202020204" pitchFamily="34" charset="0"/>
                <a:cs typeface="Arial" panose="020B0604020202020204" pitchFamily="34" charset="0"/>
              </a:rPr>
              <a:t>ciudades capitales 2021</a:t>
            </a:r>
            <a:r>
              <a:rPr lang="es-MX" sz="1400" baseline="30000" dirty="0">
                <a:solidFill>
                  <a:prstClr val="black">
                    <a:lumMod val="65000"/>
                    <a:lumOff val="35000"/>
                  </a:prstClr>
                </a:solidFill>
                <a:latin typeface="Arial" panose="020B0604020202020204" pitchFamily="34" charset="0"/>
                <a:cs typeface="Arial" panose="020B0604020202020204" pitchFamily="34" charset="0"/>
              </a:rPr>
              <a:t>p</a:t>
            </a:r>
          </a:p>
        </p:txBody>
      </p:sp>
      <p:sp>
        <p:nvSpPr>
          <p:cNvPr id="45" name="CuadroTexto 44">
            <a:extLst>
              <a:ext uri="{FF2B5EF4-FFF2-40B4-BE49-F238E27FC236}">
                <a16:creationId xmlns:a16="http://schemas.microsoft.com/office/drawing/2014/main" id="{55043AEB-35B2-4822-8776-EE0F86A22CDC}"/>
              </a:ext>
            </a:extLst>
          </p:cNvPr>
          <p:cNvSpPr txBox="1"/>
          <p:nvPr/>
        </p:nvSpPr>
        <p:spPr>
          <a:xfrm>
            <a:off x="2808874" y="1075801"/>
            <a:ext cx="6887476" cy="584775"/>
          </a:xfrm>
          <a:prstGeom prst="rect">
            <a:avLst/>
          </a:prstGeom>
          <a:noFill/>
        </p:spPr>
        <p:txBody>
          <a:bodyPr wrap="square" rtlCol="0">
            <a:spAutoFit/>
          </a:bodyPr>
          <a:lstStyle/>
          <a:p>
            <a:pPr algn="ctr"/>
            <a:r>
              <a:rPr lang="es-CO" sz="1600" dirty="0">
                <a:solidFill>
                  <a:prstClr val="black"/>
                </a:solidFill>
                <a:latin typeface="Arial" panose="020B0604020202020204" pitchFamily="34" charset="0"/>
                <a:ea typeface="Gadugi" panose="020B0502040204020203" pitchFamily="34" charset="0"/>
                <a:cs typeface="Arial" panose="020B0604020202020204" pitchFamily="34" charset="0"/>
              </a:rPr>
              <a:t>Yopal tiene el segundo PIB per cápita más alto de las capitales del país y </a:t>
            </a:r>
          </a:p>
          <a:p>
            <a:pPr algn="ctr"/>
            <a:r>
              <a:rPr lang="es-CO" sz="1600" dirty="0">
                <a:solidFill>
                  <a:srgbClr val="C00000"/>
                </a:solidFill>
                <a:latin typeface="Arial" panose="020B0604020202020204" pitchFamily="34" charset="0"/>
                <a:ea typeface="Gadugi" panose="020B0502040204020203" pitchFamily="34" charset="0"/>
                <a:cs typeface="Arial" panose="020B0604020202020204" pitchFamily="34" charset="0"/>
              </a:rPr>
              <a:t>el primer PIB per cápita más alto de la Orinoquía.</a:t>
            </a:r>
            <a:endParaRPr lang="es-MX" sz="1600" dirty="0">
              <a:solidFill>
                <a:srgbClr val="C00000"/>
              </a:solidFill>
              <a:latin typeface="Arial" panose="020B0604020202020204" pitchFamily="34" charset="0"/>
              <a:ea typeface="Gadugi" panose="020B0502040204020203" pitchFamily="34" charset="0"/>
              <a:cs typeface="Arial" panose="020B0604020202020204" pitchFamily="34" charset="0"/>
            </a:endParaRPr>
          </a:p>
        </p:txBody>
      </p:sp>
      <p:sp>
        <p:nvSpPr>
          <p:cNvPr id="46" name="Rectángulo 45">
            <a:extLst>
              <a:ext uri="{FF2B5EF4-FFF2-40B4-BE49-F238E27FC236}">
                <a16:creationId xmlns:a16="http://schemas.microsoft.com/office/drawing/2014/main" id="{9C5515F0-EC0D-4ACA-8D04-D90871CC550F}"/>
              </a:ext>
            </a:extLst>
          </p:cNvPr>
          <p:cNvSpPr/>
          <p:nvPr/>
        </p:nvSpPr>
        <p:spPr>
          <a:xfrm>
            <a:off x="2560574" y="5978235"/>
            <a:ext cx="7202947" cy="430887"/>
          </a:xfrm>
          <a:prstGeom prst="rect">
            <a:avLst/>
          </a:prstGeom>
        </p:spPr>
        <p:txBody>
          <a:bodyPr wrap="square">
            <a:spAutoFit/>
          </a:bodyPr>
          <a:lstStyle/>
          <a:p>
            <a:r>
              <a:rPr lang="es-MX" sz="1050" dirty="0">
                <a:solidFill>
                  <a:srgbClr val="595959"/>
                </a:solidFill>
                <a:latin typeface="Arial" panose="020B0604020202020204" pitchFamily="34" charset="0"/>
                <a:ea typeface="Ebrima" panose="02000000000000000000" pitchFamily="2" charset="0"/>
                <a:cs typeface="Arial" panose="020B0604020202020204" pitchFamily="34" charset="0"/>
              </a:rPr>
              <a:t>Fuente: DANE, </a:t>
            </a:r>
            <a:r>
              <a:rPr lang="es-MX" sz="1050" i="1" dirty="0">
                <a:solidFill>
                  <a:srgbClr val="595959"/>
                </a:solidFill>
                <a:latin typeface="Arial" panose="020B0604020202020204" pitchFamily="34" charset="0"/>
                <a:ea typeface="Ebrima" panose="02000000000000000000" pitchFamily="2" charset="0"/>
                <a:cs typeface="Arial" panose="020B0604020202020204" pitchFamily="34" charset="0"/>
              </a:rPr>
              <a:t>Cuentas Nacionales  -Valor Agregado por Municipio 2021</a:t>
            </a:r>
            <a:r>
              <a:rPr lang="es-MX" sz="1050" i="1" baseline="30000" dirty="0">
                <a:solidFill>
                  <a:srgbClr val="595959"/>
                </a:solidFill>
                <a:latin typeface="Arial" panose="020B0604020202020204" pitchFamily="34" charset="0"/>
                <a:ea typeface="Ebrima" panose="02000000000000000000" pitchFamily="2" charset="0"/>
                <a:cs typeface="Arial" panose="020B0604020202020204" pitchFamily="34" charset="0"/>
              </a:rPr>
              <a:t>p</a:t>
            </a:r>
            <a:r>
              <a:rPr lang="es-MX" sz="1050" i="1" dirty="0">
                <a:solidFill>
                  <a:srgbClr val="595959"/>
                </a:solidFill>
                <a:latin typeface="Arial" panose="020B0604020202020204" pitchFamily="34" charset="0"/>
                <a:ea typeface="Ebrima" panose="02000000000000000000" pitchFamily="2" charset="0"/>
                <a:cs typeface="Arial" panose="020B0604020202020204" pitchFamily="34" charset="0"/>
              </a:rPr>
              <a:t>  </a:t>
            </a:r>
            <a:r>
              <a:rPr lang="es-MX" sz="1050" dirty="0">
                <a:solidFill>
                  <a:srgbClr val="595959"/>
                </a:solidFill>
                <a:latin typeface="Arial" panose="020B0604020202020204" pitchFamily="34" charset="0"/>
                <a:ea typeface="Ebrima" panose="02000000000000000000" pitchFamily="2" charset="0"/>
                <a:cs typeface="Arial" panose="020B0604020202020204" pitchFamily="34" charset="0"/>
              </a:rPr>
              <a:t>(</a:t>
            </a:r>
            <a:r>
              <a:rPr lang="es-ES" sz="1050" dirty="0">
                <a:solidFill>
                  <a:srgbClr val="595959"/>
                </a:solidFill>
                <a:latin typeface="Arial" panose="020B0604020202020204" pitchFamily="34" charset="0"/>
                <a:ea typeface="Ebrima" panose="02000000000000000000" pitchFamily="2" charset="0"/>
                <a:cs typeface="Arial" panose="020B0604020202020204" pitchFamily="34" charset="0"/>
              </a:rPr>
              <a:t>actualizado el 31 de marzo de 2023</a:t>
            </a:r>
            <a:r>
              <a:rPr lang="es-MX" sz="1050" dirty="0">
                <a:solidFill>
                  <a:srgbClr val="595959"/>
                </a:solidFill>
                <a:latin typeface="Arial" panose="020B0604020202020204" pitchFamily="34" charset="0"/>
                <a:ea typeface="Ebrima" panose="02000000000000000000" pitchFamily="2" charset="0"/>
                <a:cs typeface="Arial" panose="020B0604020202020204" pitchFamily="34" charset="0"/>
              </a:rPr>
              <a:t>). </a:t>
            </a:r>
          </a:p>
          <a:p>
            <a:r>
              <a:rPr lang="es-MX" sz="1050" dirty="0">
                <a:solidFill>
                  <a:srgbClr val="595959"/>
                </a:solidFill>
                <a:latin typeface="Arial" panose="020B0604020202020204" pitchFamily="34" charset="0"/>
                <a:ea typeface="Ebrima" panose="02000000000000000000" pitchFamily="2" charset="0"/>
                <a:cs typeface="Arial" panose="020B0604020202020204" pitchFamily="34" charset="0"/>
              </a:rPr>
              <a:t>Cálculos: CCC basado en DANE, </a:t>
            </a:r>
            <a:r>
              <a:rPr lang="es-MX" sz="1050" i="1" dirty="0">
                <a:solidFill>
                  <a:srgbClr val="595959"/>
                </a:solidFill>
                <a:latin typeface="Arial" panose="020B0604020202020204" pitchFamily="34" charset="0"/>
                <a:ea typeface="Ebrima" panose="02000000000000000000" pitchFamily="2" charset="0"/>
                <a:cs typeface="Arial" panose="020B0604020202020204" pitchFamily="34" charset="0"/>
              </a:rPr>
              <a:t>Proyecciones de población municipal 2021 </a:t>
            </a:r>
            <a:r>
              <a:rPr lang="es-MX" sz="1050" dirty="0">
                <a:solidFill>
                  <a:srgbClr val="595959"/>
                </a:solidFill>
                <a:latin typeface="Arial" panose="020B0604020202020204" pitchFamily="34" charset="0"/>
                <a:ea typeface="Ebrima" panose="02000000000000000000" pitchFamily="2" charset="0"/>
                <a:cs typeface="Arial" panose="020B0604020202020204" pitchFamily="34" charset="0"/>
              </a:rPr>
              <a:t>(actualizado el 22 de marzo de 2023)</a:t>
            </a:r>
          </a:p>
        </p:txBody>
      </p:sp>
      <p:sp>
        <p:nvSpPr>
          <p:cNvPr id="49" name="CuadroTexto 48">
            <a:extLst>
              <a:ext uri="{FF2B5EF4-FFF2-40B4-BE49-F238E27FC236}">
                <a16:creationId xmlns:a16="http://schemas.microsoft.com/office/drawing/2014/main" id="{CDBE576C-2A80-416E-9FFD-2650799A63A3}"/>
              </a:ext>
            </a:extLst>
          </p:cNvPr>
          <p:cNvSpPr txBox="1"/>
          <p:nvPr/>
        </p:nvSpPr>
        <p:spPr>
          <a:xfrm>
            <a:off x="2019310" y="523916"/>
            <a:ext cx="8381864" cy="523220"/>
          </a:xfrm>
          <a:prstGeom prst="rect">
            <a:avLst/>
          </a:prstGeom>
          <a:noFill/>
        </p:spPr>
        <p:txBody>
          <a:bodyPr wrap="square" rtlCol="0">
            <a:spAutoFit/>
          </a:bodyPr>
          <a:lstStyle/>
          <a:p>
            <a:r>
              <a:rPr lang="es-CO" sz="2800" b="1" dirty="0">
                <a:solidFill>
                  <a:srgbClr val="C00000"/>
                </a:solidFill>
                <a:latin typeface="Arial" panose="020B0604020202020204" pitchFamily="34" charset="0"/>
                <a:cs typeface="Arial" panose="020B0604020202020204" pitchFamily="34" charset="0"/>
              </a:rPr>
              <a:t>Valor Agregado </a:t>
            </a:r>
            <a:r>
              <a:rPr lang="es-CO" sz="2800" b="1" dirty="0" err="1">
                <a:solidFill>
                  <a:srgbClr val="C00000"/>
                </a:solidFill>
                <a:latin typeface="Arial" panose="020B0604020202020204" pitchFamily="34" charset="0"/>
                <a:cs typeface="Arial" panose="020B0604020202020204" pitchFamily="34" charset="0"/>
              </a:rPr>
              <a:t>Pér</a:t>
            </a:r>
            <a:r>
              <a:rPr lang="es-CO" sz="2800" b="1" dirty="0">
                <a:solidFill>
                  <a:srgbClr val="C00000"/>
                </a:solidFill>
                <a:latin typeface="Arial" panose="020B0604020202020204" pitchFamily="34" charset="0"/>
                <a:cs typeface="Arial" panose="020B0604020202020204" pitchFamily="34" charset="0"/>
              </a:rPr>
              <a:t> </a:t>
            </a:r>
            <a:r>
              <a:rPr lang="es-CO" sz="2800" b="1" dirty="0" err="1">
                <a:solidFill>
                  <a:srgbClr val="C00000"/>
                </a:solidFill>
                <a:latin typeface="Arial" panose="020B0604020202020204" pitchFamily="34" charset="0"/>
                <a:cs typeface="Arial" panose="020B0604020202020204" pitchFamily="34" charset="0"/>
              </a:rPr>
              <a:t>Capita</a:t>
            </a:r>
            <a:r>
              <a:rPr lang="es-CO" sz="2800" b="1" dirty="0">
                <a:solidFill>
                  <a:srgbClr val="C00000"/>
                </a:solidFill>
                <a:latin typeface="Arial" panose="020B0604020202020204" pitchFamily="34" charset="0"/>
                <a:cs typeface="Arial" panose="020B0604020202020204" pitchFamily="34" charset="0"/>
              </a:rPr>
              <a:t> Ciudades Capitales</a:t>
            </a:r>
          </a:p>
        </p:txBody>
      </p:sp>
      <p:sp>
        <p:nvSpPr>
          <p:cNvPr id="47" name="Rombo 46">
            <a:extLst>
              <a:ext uri="{FF2B5EF4-FFF2-40B4-BE49-F238E27FC236}">
                <a16:creationId xmlns:a16="http://schemas.microsoft.com/office/drawing/2014/main" id="{BA01344D-005F-22F4-66E8-52014EDE10D3}"/>
              </a:ext>
            </a:extLst>
          </p:cNvPr>
          <p:cNvSpPr/>
          <p:nvPr/>
        </p:nvSpPr>
        <p:spPr>
          <a:xfrm>
            <a:off x="1223677" y="5220802"/>
            <a:ext cx="134471" cy="350928"/>
          </a:xfrm>
          <a:prstGeom prst="diamon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52736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336FF7DD-76E8-D932-3CCB-2A96084DA3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412593" y="569132"/>
            <a:ext cx="4178347" cy="587405"/>
          </a:xfrm>
          <a:prstGeom prst="rect">
            <a:avLst/>
          </a:prstGeom>
          <a:noFill/>
        </p:spPr>
        <p:txBody>
          <a:bodyPr wrap="square" numCol="1">
            <a:spAutoFit/>
          </a:bodyPr>
          <a:lstStyle/>
          <a:p>
            <a:pPr marL="1257300" lvl="2" indent="-342900" algn="ctr">
              <a:lnSpc>
                <a:spcPct val="150000"/>
              </a:lnSpc>
              <a:buFont typeface="Wingdings" panose="05000000000000000000" pitchFamily="2" charset="2"/>
              <a:buChar char="ü"/>
            </a:pPr>
            <a:r>
              <a:rPr lang="es-ES" sz="2400" b="1" i="0" dirty="0">
                <a:solidFill>
                  <a:srgbClr val="D3111A"/>
                </a:solidFill>
                <a:effectLst/>
                <a:latin typeface="Bio Sans Light" panose="020B0406020202040204" pitchFamily="34" charset="0"/>
              </a:rPr>
              <a:t>Recinto </a:t>
            </a:r>
            <a:r>
              <a:rPr lang="es-ES" sz="2400" b="1" dirty="0">
                <a:solidFill>
                  <a:srgbClr val="D3111A"/>
                </a:solidFill>
                <a:latin typeface="Bio Sans Light" panose="020B0406020202040204" pitchFamily="34" charset="0"/>
              </a:rPr>
              <a:t>F</a:t>
            </a:r>
            <a:r>
              <a:rPr lang="es-ES" sz="2400" b="1" i="0" dirty="0">
                <a:solidFill>
                  <a:srgbClr val="D3111A"/>
                </a:solidFill>
                <a:effectLst/>
                <a:latin typeface="Bio Sans Light" panose="020B0406020202040204" pitchFamily="34" charset="0"/>
              </a:rPr>
              <a:t>erial</a:t>
            </a:r>
          </a:p>
        </p:txBody>
      </p:sp>
      <p:pic>
        <p:nvPicPr>
          <p:cNvPr id="2054" name="Picture 6" descr="Foto suprema corte federal, brasilia, df, brasil el 14 de agosto de 2008. estatua de la justicia.">
            <a:extLst>
              <a:ext uri="{FF2B5EF4-FFF2-40B4-BE49-F238E27FC236}">
                <a16:creationId xmlns:a16="http://schemas.microsoft.com/office/drawing/2014/main" id="{89EF476A-C77E-6158-A280-2FCAD2249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584" y="1156537"/>
            <a:ext cx="7784384" cy="5173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561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exto&#10;&#10;Descripción generada automáticamente con confianza media">
            <a:extLst>
              <a:ext uri="{FF2B5EF4-FFF2-40B4-BE49-F238E27FC236}">
                <a16:creationId xmlns:a16="http://schemas.microsoft.com/office/drawing/2014/main" id="{180C1780-C512-81CF-33F5-21F98E3922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3026473" y="563059"/>
            <a:ext cx="10674780" cy="587405"/>
          </a:xfrm>
          <a:prstGeom prst="rect">
            <a:avLst/>
          </a:prstGeom>
          <a:noFill/>
        </p:spPr>
        <p:txBody>
          <a:bodyPr wrap="square" numCol="2">
            <a:spAutoFit/>
          </a:bodyPr>
          <a:lstStyle>
            <a:defPPr>
              <a:defRPr lang="es-CO"/>
            </a:defPPr>
            <a:lvl3pPr marL="1257300" lvl="2" indent="-342900">
              <a:lnSpc>
                <a:spcPct val="150000"/>
              </a:lnSpc>
              <a:buFont typeface="Wingdings" panose="05000000000000000000" pitchFamily="2" charset="2"/>
              <a:buChar char="ü"/>
              <a:defRPr sz="2400" b="1" i="0">
                <a:solidFill>
                  <a:srgbClr val="D3111A"/>
                </a:solidFill>
                <a:effectLst/>
                <a:latin typeface="Bio Sans Light" panose="020B0406020202040204" pitchFamily="34" charset="0"/>
              </a:defRPr>
            </a:lvl3pPr>
          </a:lstStyle>
          <a:p>
            <a:pPr lvl="2"/>
            <a:r>
              <a:rPr lang="es-ES" dirty="0"/>
              <a:t>Parque Expresión Chigüiro</a:t>
            </a:r>
          </a:p>
        </p:txBody>
      </p:sp>
      <p:pic>
        <p:nvPicPr>
          <p:cNvPr id="6" name="Imagen 5" descr="Imagen que contiene exterior, palma, pasto, parque&#10;&#10;Descripción generada automáticamente">
            <a:extLst>
              <a:ext uri="{FF2B5EF4-FFF2-40B4-BE49-F238E27FC236}">
                <a16:creationId xmlns:a16="http://schemas.microsoft.com/office/drawing/2014/main" id="{6554A8FC-7E85-1E62-D521-BD48DF4245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0252" y="1150464"/>
            <a:ext cx="6624250" cy="4976468"/>
          </a:xfrm>
          <a:prstGeom prst="rect">
            <a:avLst/>
          </a:prstGeom>
        </p:spPr>
      </p:pic>
    </p:spTree>
    <p:extLst>
      <p:ext uri="{BB962C8B-B14F-4D97-AF65-F5344CB8AC3E}">
        <p14:creationId xmlns:p14="http://schemas.microsoft.com/office/powerpoint/2010/main" val="27282739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75EE7EF9-9EA9-2CB6-3555-74CB4673FB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370367" y="625525"/>
            <a:ext cx="11451265" cy="530915"/>
          </a:xfrm>
          <a:prstGeom prst="rect">
            <a:avLst/>
          </a:prstGeom>
          <a:noFill/>
        </p:spPr>
        <p:txBody>
          <a:bodyPr wrap="square" numCol="2">
            <a:spAutoFit/>
          </a:bodyPr>
          <a:lstStyle>
            <a:defPPr>
              <a:defRPr lang="es-CO"/>
            </a:defPPr>
            <a:lvl3pPr marL="1257300" lvl="2" indent="-342900">
              <a:lnSpc>
                <a:spcPct val="150000"/>
              </a:lnSpc>
              <a:buFont typeface="Wingdings" panose="05000000000000000000" pitchFamily="2" charset="2"/>
              <a:buChar char="ü"/>
              <a:defRPr sz="2400" b="1" i="0">
                <a:solidFill>
                  <a:srgbClr val="D3111A"/>
                </a:solidFill>
                <a:effectLst/>
                <a:latin typeface="Bio Sans Light" panose="020B0406020202040204" pitchFamily="34" charset="0"/>
              </a:defRPr>
            </a:lvl3pPr>
          </a:lstStyle>
          <a:p>
            <a:pPr lvl="2"/>
            <a:r>
              <a:rPr lang="es-ES" dirty="0"/>
              <a:t>Terminal de transporte</a:t>
            </a:r>
          </a:p>
        </p:txBody>
      </p:sp>
      <p:pic>
        <p:nvPicPr>
          <p:cNvPr id="6" name="Imagen 5" descr="Imagen que contiene pasto, tren, camión, aire&#10;&#10;Descripción generada automáticamente">
            <a:extLst>
              <a:ext uri="{FF2B5EF4-FFF2-40B4-BE49-F238E27FC236}">
                <a16:creationId xmlns:a16="http://schemas.microsoft.com/office/drawing/2014/main" id="{43E5A41E-7B91-D9FD-A84F-5F1BCE6AF5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7268" y="1329791"/>
            <a:ext cx="7147282" cy="4761519"/>
          </a:xfrm>
          <a:prstGeom prst="rect">
            <a:avLst/>
          </a:prstGeom>
        </p:spPr>
      </p:pic>
    </p:spTree>
    <p:extLst>
      <p:ext uri="{BB962C8B-B14F-4D97-AF65-F5344CB8AC3E}">
        <p14:creationId xmlns:p14="http://schemas.microsoft.com/office/powerpoint/2010/main" val="2346251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exto&#10;&#10;Descripción generada automáticamente con confianza media">
            <a:extLst>
              <a:ext uri="{FF2B5EF4-FFF2-40B4-BE49-F238E27FC236}">
                <a16:creationId xmlns:a16="http://schemas.microsoft.com/office/drawing/2014/main" id="{004346F1-3423-7253-1B93-AC579FF0FE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370367" y="625525"/>
            <a:ext cx="11451265" cy="530915"/>
          </a:xfrm>
          <a:prstGeom prst="rect">
            <a:avLst/>
          </a:prstGeom>
          <a:noFill/>
        </p:spPr>
        <p:txBody>
          <a:bodyPr wrap="square" numCol="2">
            <a:spAutoFit/>
          </a:bodyPr>
          <a:lstStyle>
            <a:defPPr>
              <a:defRPr lang="es-CO"/>
            </a:defPPr>
            <a:lvl3pPr marL="1257300" lvl="2" indent="-342900">
              <a:lnSpc>
                <a:spcPct val="150000"/>
              </a:lnSpc>
              <a:buFont typeface="Wingdings" panose="05000000000000000000" pitchFamily="2" charset="2"/>
              <a:buChar char="ü"/>
              <a:defRPr sz="2400" b="1" i="0">
                <a:solidFill>
                  <a:srgbClr val="D3111A"/>
                </a:solidFill>
                <a:effectLst/>
                <a:latin typeface="Bio Sans Light" panose="020B0406020202040204" pitchFamily="34" charset="0"/>
              </a:defRPr>
            </a:lvl3pPr>
          </a:lstStyle>
          <a:p>
            <a:pPr lvl="2"/>
            <a:r>
              <a:rPr lang="es-ES" dirty="0"/>
              <a:t>Yopal ciudad bilingüe</a:t>
            </a:r>
          </a:p>
        </p:txBody>
      </p:sp>
      <p:pic>
        <p:nvPicPr>
          <p:cNvPr id="4098" name="Picture 2" descr="Compañeras de clase charlando y riéndose">
            <a:extLst>
              <a:ext uri="{FF2B5EF4-FFF2-40B4-BE49-F238E27FC236}">
                <a16:creationId xmlns:a16="http://schemas.microsoft.com/office/drawing/2014/main" id="{7280F96B-4F2B-676A-7DA1-CCBAE6773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304" y="1261388"/>
            <a:ext cx="7462591" cy="4971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1566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A5B19BFF-BC65-D3DB-0EDE-9F4A4F7B0B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14818" y="950845"/>
            <a:ext cx="11451265" cy="594843"/>
          </a:xfrm>
          <a:prstGeom prst="rect">
            <a:avLst/>
          </a:prstGeom>
          <a:noFill/>
        </p:spPr>
        <p:txBody>
          <a:bodyPr wrap="square" numCol="2">
            <a:spAutoFit/>
          </a:bodyPr>
          <a:lstStyle>
            <a:defPPr>
              <a:defRPr lang="es-CO"/>
            </a:defPPr>
            <a:lvl3pPr marL="1257300" lvl="2" indent="-342900">
              <a:lnSpc>
                <a:spcPct val="150000"/>
              </a:lnSpc>
              <a:buFont typeface="Wingdings" panose="05000000000000000000" pitchFamily="2" charset="2"/>
              <a:buChar char="ü"/>
              <a:defRPr sz="2400" b="1" i="0">
                <a:solidFill>
                  <a:srgbClr val="D3111A"/>
                </a:solidFill>
                <a:effectLst/>
                <a:latin typeface="Bio Sans Light" panose="020B0406020202040204" pitchFamily="34" charset="0"/>
              </a:defRPr>
            </a:lvl3pPr>
          </a:lstStyle>
          <a:p>
            <a:pPr lvl="2"/>
            <a:r>
              <a:rPr lang="es-ES" dirty="0"/>
              <a:t>Arte Yopal, esculturas</a:t>
            </a:r>
          </a:p>
        </p:txBody>
      </p:sp>
      <p:pic>
        <p:nvPicPr>
          <p:cNvPr id="6" name="Imagen 5" descr="Un par de personas de pie&#10;&#10;Descripción generada automáticamente con confianza media">
            <a:extLst>
              <a:ext uri="{FF2B5EF4-FFF2-40B4-BE49-F238E27FC236}">
                <a16:creationId xmlns:a16="http://schemas.microsoft.com/office/drawing/2014/main" id="{1BDBC2D7-FA1E-9398-6514-0EE2CD31D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2947" y="1869245"/>
            <a:ext cx="5143500" cy="3429000"/>
          </a:xfrm>
          <a:prstGeom prst="rect">
            <a:avLst/>
          </a:prstGeom>
        </p:spPr>
      </p:pic>
      <p:pic>
        <p:nvPicPr>
          <p:cNvPr id="8" name="Imagen 7" descr="Imagen que contiene techo, interior, hombre, cuarto&#10;&#10;Descripción generada automáticamente">
            <a:extLst>
              <a:ext uri="{FF2B5EF4-FFF2-40B4-BE49-F238E27FC236}">
                <a16:creationId xmlns:a16="http://schemas.microsoft.com/office/drawing/2014/main" id="{B02E7859-1ED7-807A-159D-D860F85AD2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9" y="1869245"/>
            <a:ext cx="5143501" cy="3429000"/>
          </a:xfrm>
          <a:prstGeom prst="rect">
            <a:avLst/>
          </a:prstGeom>
        </p:spPr>
      </p:pic>
    </p:spTree>
    <p:extLst>
      <p:ext uri="{BB962C8B-B14F-4D97-AF65-F5344CB8AC3E}">
        <p14:creationId xmlns:p14="http://schemas.microsoft.com/office/powerpoint/2010/main" val="16959939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Texto&#10;&#10;Descripción generada automáticamente con confianza media">
            <a:extLst>
              <a:ext uri="{FF2B5EF4-FFF2-40B4-BE49-F238E27FC236}">
                <a16:creationId xmlns:a16="http://schemas.microsoft.com/office/drawing/2014/main" id="{AEBB8B14-693B-F471-0B37-0C36BBCEB0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370367" y="625525"/>
            <a:ext cx="11451265" cy="530915"/>
          </a:xfrm>
          <a:prstGeom prst="rect">
            <a:avLst/>
          </a:prstGeom>
          <a:noFill/>
        </p:spPr>
        <p:txBody>
          <a:bodyPr wrap="square" numCol="2">
            <a:spAutoFit/>
          </a:bodyPr>
          <a:lstStyle>
            <a:defPPr>
              <a:defRPr lang="es-CO"/>
            </a:defPPr>
            <a:lvl3pPr marL="1257300" lvl="2" indent="-342900">
              <a:lnSpc>
                <a:spcPct val="150000"/>
              </a:lnSpc>
              <a:buFont typeface="Wingdings" panose="05000000000000000000" pitchFamily="2" charset="2"/>
              <a:buChar char="ü"/>
              <a:defRPr sz="2400" b="1" i="0">
                <a:solidFill>
                  <a:srgbClr val="D3111A"/>
                </a:solidFill>
                <a:effectLst/>
                <a:latin typeface="Bio Sans Light" panose="020B0406020202040204" pitchFamily="34" charset="0"/>
              </a:defRPr>
            </a:lvl3pPr>
          </a:lstStyle>
          <a:p>
            <a:pPr lvl="2"/>
            <a:r>
              <a:rPr lang="es-ES" dirty="0"/>
              <a:t>Equipo de fútbol</a:t>
            </a:r>
          </a:p>
        </p:txBody>
      </p:sp>
      <p:pic>
        <p:nvPicPr>
          <p:cNvPr id="8" name="Imagen 7" descr="Un grupo de personas jugando a futbol&#10;&#10;Descripción generada automáticamente con confianza media">
            <a:extLst>
              <a:ext uri="{FF2B5EF4-FFF2-40B4-BE49-F238E27FC236}">
                <a16:creationId xmlns:a16="http://schemas.microsoft.com/office/drawing/2014/main" id="{7F22A1CD-0A71-F942-7D0A-D898BCA93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414" y="1264136"/>
            <a:ext cx="7457169" cy="4968339"/>
          </a:xfrm>
          <a:prstGeom prst="rect">
            <a:avLst/>
          </a:prstGeom>
        </p:spPr>
      </p:pic>
    </p:spTree>
    <p:extLst>
      <p:ext uri="{BB962C8B-B14F-4D97-AF65-F5344CB8AC3E}">
        <p14:creationId xmlns:p14="http://schemas.microsoft.com/office/powerpoint/2010/main" val="671394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7832FF98-3BB7-E3C5-92C3-C743B5E41D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328165" y="625525"/>
            <a:ext cx="13641053" cy="646331"/>
          </a:xfrm>
          <a:prstGeom prst="rect">
            <a:avLst/>
          </a:prstGeom>
          <a:noFill/>
        </p:spPr>
        <p:txBody>
          <a:bodyPr wrap="square" numCol="2">
            <a:spAutoFit/>
          </a:bodyPr>
          <a:lstStyle>
            <a:defPPr>
              <a:defRPr lang="es-CO"/>
            </a:defPPr>
            <a:lvl3pPr marL="1257300" lvl="2" indent="-342900">
              <a:lnSpc>
                <a:spcPct val="150000"/>
              </a:lnSpc>
              <a:buFont typeface="Wingdings" panose="05000000000000000000" pitchFamily="2" charset="2"/>
              <a:buChar char="ü"/>
              <a:defRPr sz="2400" b="1" i="0">
                <a:solidFill>
                  <a:srgbClr val="D3111A"/>
                </a:solidFill>
                <a:effectLst/>
                <a:latin typeface="Bio Sans Light" panose="020B0406020202040204" pitchFamily="34" charset="0"/>
              </a:defRPr>
            </a:lvl3pPr>
          </a:lstStyle>
          <a:p>
            <a:pPr lvl="2"/>
            <a:r>
              <a:rPr lang="es-ES" dirty="0"/>
              <a:t>Modernización de plaza de mercado</a:t>
            </a:r>
          </a:p>
        </p:txBody>
      </p:sp>
      <p:pic>
        <p:nvPicPr>
          <p:cNvPr id="1032" name="Picture 8" descr="Grocery store in Guatemala with successful man celebrating, standing in a boxing position.">
            <a:extLst>
              <a:ext uri="{FF2B5EF4-FFF2-40B4-BE49-F238E27FC236}">
                <a16:creationId xmlns:a16="http://schemas.microsoft.com/office/drawing/2014/main" id="{56F8F2CC-1195-A577-8DA5-871457F83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490" y="1230857"/>
            <a:ext cx="7595420" cy="5066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7634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7A851326-B1D8-2BA3-1E7E-001AFAF893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370367" y="625525"/>
            <a:ext cx="11451265" cy="530915"/>
          </a:xfrm>
          <a:prstGeom prst="rect">
            <a:avLst/>
          </a:prstGeom>
          <a:noFill/>
        </p:spPr>
        <p:txBody>
          <a:bodyPr wrap="square" numCol="2">
            <a:spAutoFit/>
          </a:bodyPr>
          <a:lstStyle>
            <a:defPPr>
              <a:defRPr lang="es-CO"/>
            </a:defPPr>
            <a:lvl3pPr marL="1257300" lvl="2" indent="-342900">
              <a:lnSpc>
                <a:spcPct val="150000"/>
              </a:lnSpc>
              <a:buFont typeface="Wingdings" panose="05000000000000000000" pitchFamily="2" charset="2"/>
              <a:buChar char="ü"/>
              <a:defRPr sz="2400" b="1" i="0">
                <a:solidFill>
                  <a:srgbClr val="D3111A"/>
                </a:solidFill>
                <a:effectLst/>
                <a:latin typeface="Bio Sans Light" panose="020B0406020202040204" pitchFamily="34" charset="0"/>
              </a:defRPr>
            </a:lvl3pPr>
          </a:lstStyle>
          <a:p>
            <a:pPr lvl="2"/>
            <a:r>
              <a:rPr lang="es-ES" dirty="0"/>
              <a:t>Plan centro</a:t>
            </a:r>
          </a:p>
        </p:txBody>
      </p:sp>
      <p:pic>
        <p:nvPicPr>
          <p:cNvPr id="7" name="Imagen 6" descr="Un niño en bicicleta en la calle&#10;&#10;Descripción generada automáticamente">
            <a:extLst>
              <a:ext uri="{FF2B5EF4-FFF2-40B4-BE49-F238E27FC236}">
                <a16:creationId xmlns:a16="http://schemas.microsoft.com/office/drawing/2014/main" id="{0AFA2EBB-D837-2CA3-D6F5-00B84B11B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4092" y="1291766"/>
            <a:ext cx="6617108" cy="4962831"/>
          </a:xfrm>
          <a:prstGeom prst="rect">
            <a:avLst/>
          </a:prstGeom>
        </p:spPr>
      </p:pic>
    </p:spTree>
    <p:extLst>
      <p:ext uri="{BB962C8B-B14F-4D97-AF65-F5344CB8AC3E}">
        <p14:creationId xmlns:p14="http://schemas.microsoft.com/office/powerpoint/2010/main" val="35638889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exto&#10;&#10;Descripción generada automáticamente con confianza media">
            <a:extLst>
              <a:ext uri="{FF2B5EF4-FFF2-40B4-BE49-F238E27FC236}">
                <a16:creationId xmlns:a16="http://schemas.microsoft.com/office/drawing/2014/main" id="{020B76B6-17C3-D7C3-BC42-468D1F5311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0" y="781905"/>
            <a:ext cx="11451265" cy="530915"/>
          </a:xfrm>
          <a:prstGeom prst="rect">
            <a:avLst/>
          </a:prstGeom>
          <a:noFill/>
        </p:spPr>
        <p:txBody>
          <a:bodyPr wrap="square" numCol="2">
            <a:spAutoFit/>
          </a:bodyPr>
          <a:lstStyle>
            <a:defPPr>
              <a:defRPr lang="es-CO"/>
            </a:defPPr>
            <a:lvl3pPr marL="1257300" lvl="2" indent="-342900">
              <a:lnSpc>
                <a:spcPct val="150000"/>
              </a:lnSpc>
              <a:buFont typeface="Wingdings" panose="05000000000000000000" pitchFamily="2" charset="2"/>
              <a:buChar char="ü"/>
              <a:defRPr sz="2400" b="1" i="0">
                <a:solidFill>
                  <a:srgbClr val="D3111A"/>
                </a:solidFill>
                <a:effectLst/>
                <a:latin typeface="Bio Sans Light" panose="020B0406020202040204" pitchFamily="34" charset="0"/>
              </a:defRPr>
            </a:lvl3pPr>
          </a:lstStyle>
          <a:p>
            <a:pPr lvl="2"/>
            <a:r>
              <a:rPr lang="es-ES" dirty="0"/>
              <a:t>Centro deportivo comuna 7</a:t>
            </a:r>
          </a:p>
        </p:txBody>
      </p:sp>
      <p:pic>
        <p:nvPicPr>
          <p:cNvPr id="9218" name="Picture 2" descr="Presentación de PowerPoint">
            <a:extLst>
              <a:ext uri="{FF2B5EF4-FFF2-40B4-BE49-F238E27FC236}">
                <a16:creationId xmlns:a16="http://schemas.microsoft.com/office/drawing/2014/main" id="{69C1DE91-57B5-B211-A861-53869F5B5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883" y="1557751"/>
            <a:ext cx="4256526" cy="391091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Edificio con letrero en la calle&#10;&#10;Descripción generada automáticamente">
            <a:extLst>
              <a:ext uri="{FF2B5EF4-FFF2-40B4-BE49-F238E27FC236}">
                <a16:creationId xmlns:a16="http://schemas.microsoft.com/office/drawing/2014/main" id="{FB99424E-C86F-200D-3757-426192F428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075" y="1557751"/>
            <a:ext cx="5870036" cy="3910912"/>
          </a:xfrm>
          <a:prstGeom prst="rect">
            <a:avLst/>
          </a:prstGeom>
        </p:spPr>
      </p:pic>
    </p:spTree>
    <p:extLst>
      <p:ext uri="{BB962C8B-B14F-4D97-AF65-F5344CB8AC3E}">
        <p14:creationId xmlns:p14="http://schemas.microsoft.com/office/powerpoint/2010/main" val="40445327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98C17745-19F3-E6C6-4DE6-8F9E39AB3C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370367" y="625525"/>
            <a:ext cx="11451265" cy="530915"/>
          </a:xfrm>
          <a:prstGeom prst="rect">
            <a:avLst/>
          </a:prstGeom>
          <a:noFill/>
        </p:spPr>
        <p:txBody>
          <a:bodyPr wrap="square" numCol="1">
            <a:spAutoFit/>
          </a:bodyPr>
          <a:lstStyle>
            <a:defPPr>
              <a:defRPr lang="es-CO"/>
            </a:defPPr>
            <a:lvl3pPr marL="1257300" lvl="2" indent="-342900">
              <a:lnSpc>
                <a:spcPct val="150000"/>
              </a:lnSpc>
              <a:buFont typeface="Wingdings" panose="05000000000000000000" pitchFamily="2" charset="2"/>
              <a:buChar char="ü"/>
              <a:defRPr sz="2400" b="1" i="0">
                <a:solidFill>
                  <a:srgbClr val="D3111A"/>
                </a:solidFill>
                <a:effectLst/>
                <a:latin typeface="Bio Sans Light" panose="020B0406020202040204" pitchFamily="34" charset="0"/>
              </a:defRPr>
            </a:lvl3pPr>
          </a:lstStyle>
          <a:p>
            <a:pPr lvl="2"/>
            <a:r>
              <a:rPr lang="es-ES" dirty="0"/>
              <a:t>Andenes y espacio público para la gente</a:t>
            </a:r>
          </a:p>
        </p:txBody>
      </p:sp>
      <p:pic>
        <p:nvPicPr>
          <p:cNvPr id="7" name="Imagen 6" descr="Un grupo de personas en una plaza&#10;&#10;Descripción generada automáticamente">
            <a:extLst>
              <a:ext uri="{FF2B5EF4-FFF2-40B4-BE49-F238E27FC236}">
                <a16:creationId xmlns:a16="http://schemas.microsoft.com/office/drawing/2014/main" id="{3D6EBE75-6A85-7B30-E131-ACC80266DD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0146" y="1407162"/>
            <a:ext cx="6171705" cy="4934397"/>
          </a:xfrm>
          <a:prstGeom prst="rect">
            <a:avLst/>
          </a:prstGeom>
        </p:spPr>
      </p:pic>
    </p:spTree>
    <p:extLst>
      <p:ext uri="{BB962C8B-B14F-4D97-AF65-F5344CB8AC3E}">
        <p14:creationId xmlns:p14="http://schemas.microsoft.com/office/powerpoint/2010/main" val="1811147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AA2919A5-956E-5165-286E-F4C7D71842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2" name="CuadroTexto 51">
            <a:extLst>
              <a:ext uri="{FF2B5EF4-FFF2-40B4-BE49-F238E27FC236}">
                <a16:creationId xmlns:a16="http://schemas.microsoft.com/office/drawing/2014/main" id="{B71C0A76-63A6-4370-916E-DEBD4AF37E37}"/>
              </a:ext>
            </a:extLst>
          </p:cNvPr>
          <p:cNvSpPr txBox="1"/>
          <p:nvPr/>
        </p:nvSpPr>
        <p:spPr>
          <a:xfrm>
            <a:off x="904619" y="6242482"/>
            <a:ext cx="4961190" cy="230832"/>
          </a:xfrm>
          <a:prstGeom prst="rect">
            <a:avLst/>
          </a:prstGeom>
          <a:noFill/>
        </p:spPr>
        <p:txBody>
          <a:bodyPr wrap="square" rtlCol="0">
            <a:spAutoFit/>
          </a:bodyPr>
          <a:lstStyle/>
          <a:p>
            <a:pPr algn="just" defTabSz="457200"/>
            <a:r>
              <a:rPr lang="es-ES" sz="900" dirty="0">
                <a:solidFill>
                  <a:prstClr val="black"/>
                </a:solidFill>
                <a:latin typeface="Arial" panose="020B0604020202020204" pitchFamily="34" charset="0"/>
                <a:ea typeface="Microsoft JhengHei Light" panose="020B0304030504040204" pitchFamily="34" charset="-120"/>
                <a:cs typeface="Arial" panose="020B0604020202020204" pitchFamily="34" charset="0"/>
              </a:rPr>
              <a:t>Fuente: DANE</a:t>
            </a:r>
            <a:endParaRPr lang="es-CO" sz="900" dirty="0">
              <a:solidFill>
                <a:prstClr val="black"/>
              </a:solidFill>
              <a:latin typeface="Arial" panose="020B0604020202020204" pitchFamily="34" charset="0"/>
              <a:ea typeface="Microsoft JhengHei Light" panose="020B0304030504040204" pitchFamily="34" charset="-120"/>
              <a:cs typeface="Arial" panose="020B0604020202020204" pitchFamily="34" charset="0"/>
            </a:endParaRPr>
          </a:p>
        </p:txBody>
      </p:sp>
      <p:pic>
        <p:nvPicPr>
          <p:cNvPr id="4" name="Imagen 3">
            <a:extLst>
              <a:ext uri="{FF2B5EF4-FFF2-40B4-BE49-F238E27FC236}">
                <a16:creationId xmlns:a16="http://schemas.microsoft.com/office/drawing/2014/main" id="{947C535C-2921-CE8F-179C-0AF878FC701E}"/>
              </a:ext>
            </a:extLst>
          </p:cNvPr>
          <p:cNvPicPr>
            <a:picLocks noChangeAspect="1"/>
          </p:cNvPicPr>
          <p:nvPr/>
        </p:nvPicPr>
        <p:blipFill rotWithShape="1">
          <a:blip r:embed="rId5"/>
          <a:srcRect l="13897" t="21359" r="17154" b="12139"/>
          <a:stretch/>
        </p:blipFill>
        <p:spPr>
          <a:xfrm>
            <a:off x="904619" y="673302"/>
            <a:ext cx="10658116" cy="5415327"/>
          </a:xfrm>
          <a:prstGeom prst="rect">
            <a:avLst/>
          </a:prstGeom>
        </p:spPr>
      </p:pic>
      <p:sp>
        <p:nvSpPr>
          <p:cNvPr id="5" name="Rombo 4">
            <a:extLst>
              <a:ext uri="{FF2B5EF4-FFF2-40B4-BE49-F238E27FC236}">
                <a16:creationId xmlns:a16="http://schemas.microsoft.com/office/drawing/2014/main" id="{45C2E0FB-349C-452C-12CC-97AEF0F11609}"/>
              </a:ext>
            </a:extLst>
          </p:cNvPr>
          <p:cNvSpPr/>
          <p:nvPr/>
        </p:nvSpPr>
        <p:spPr>
          <a:xfrm>
            <a:off x="9496941" y="5013232"/>
            <a:ext cx="134471" cy="350928"/>
          </a:xfrm>
          <a:prstGeom prst="diamond">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6997592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A2CECF27-6DB2-2BA1-6BE2-CCF8F43790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370367" y="625525"/>
            <a:ext cx="11451265" cy="530915"/>
          </a:xfrm>
          <a:prstGeom prst="rect">
            <a:avLst/>
          </a:prstGeom>
          <a:noFill/>
        </p:spPr>
        <p:txBody>
          <a:bodyPr wrap="square" numCol="2">
            <a:spAutoFit/>
          </a:bodyPr>
          <a:lstStyle>
            <a:defPPr>
              <a:defRPr lang="es-CO"/>
            </a:defPPr>
            <a:lvl3pPr marL="1257300" lvl="2" indent="-342900">
              <a:lnSpc>
                <a:spcPct val="150000"/>
              </a:lnSpc>
              <a:buFont typeface="Wingdings" panose="05000000000000000000" pitchFamily="2" charset="2"/>
              <a:buChar char="ü"/>
              <a:defRPr sz="2400" b="1" i="0">
                <a:solidFill>
                  <a:srgbClr val="D3111A"/>
                </a:solidFill>
                <a:effectLst/>
                <a:latin typeface="Bio Sans Light" panose="020B0406020202040204" pitchFamily="34" charset="0"/>
              </a:defRPr>
            </a:lvl3pPr>
          </a:lstStyle>
          <a:p>
            <a:pPr lvl="2"/>
            <a:r>
              <a:rPr lang="es-ES" dirty="0"/>
              <a:t>Yopal ciudad inteligente</a:t>
            </a:r>
          </a:p>
        </p:txBody>
      </p:sp>
      <p:pic>
        <p:nvPicPr>
          <p:cNvPr id="2" name="Imagen 1" descr="Una calle con coches&#10;&#10;Descripción generada automáticamente">
            <a:extLst>
              <a:ext uri="{FF2B5EF4-FFF2-40B4-BE49-F238E27FC236}">
                <a16:creationId xmlns:a16="http://schemas.microsoft.com/office/drawing/2014/main" id="{DFEFE117-4DDE-E2D0-B9EB-BE6DB646A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392" y="1315130"/>
            <a:ext cx="7197213" cy="4795144"/>
          </a:xfrm>
          <a:prstGeom prst="rect">
            <a:avLst/>
          </a:prstGeom>
        </p:spPr>
      </p:pic>
    </p:spTree>
    <p:extLst>
      <p:ext uri="{BB962C8B-B14F-4D97-AF65-F5344CB8AC3E}">
        <p14:creationId xmlns:p14="http://schemas.microsoft.com/office/powerpoint/2010/main" val="20843853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Texto&#10;&#10;Descripción generada automáticamente con confianza media">
            <a:extLst>
              <a:ext uri="{FF2B5EF4-FFF2-40B4-BE49-F238E27FC236}">
                <a16:creationId xmlns:a16="http://schemas.microsoft.com/office/drawing/2014/main" id="{21D42E20-4CBB-4668-3B3B-5A2B307F1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262792" y="289348"/>
            <a:ext cx="5963198" cy="594843"/>
          </a:xfrm>
          <a:prstGeom prst="rect">
            <a:avLst/>
          </a:prstGeom>
          <a:noFill/>
        </p:spPr>
        <p:txBody>
          <a:bodyPr wrap="square" numCol="1">
            <a:spAutoFit/>
          </a:bodyPr>
          <a:lstStyle>
            <a:defPPr>
              <a:defRPr lang="es-CO"/>
            </a:defPPr>
            <a:lvl3pPr marL="1257300" lvl="2" indent="-342900">
              <a:lnSpc>
                <a:spcPct val="150000"/>
              </a:lnSpc>
              <a:buFont typeface="Wingdings" panose="05000000000000000000" pitchFamily="2" charset="2"/>
              <a:buChar char="ü"/>
              <a:defRPr sz="2400" b="1" i="0">
                <a:solidFill>
                  <a:srgbClr val="D3111A"/>
                </a:solidFill>
                <a:effectLst/>
                <a:latin typeface="Bio Sans Light" panose="020B0406020202040204" pitchFamily="34" charset="0"/>
              </a:defRPr>
            </a:lvl3pPr>
          </a:lstStyle>
          <a:p>
            <a:pPr lvl="2"/>
            <a:r>
              <a:rPr lang="es-ES" dirty="0"/>
              <a:t>Yopal ciudad eventos</a:t>
            </a:r>
          </a:p>
        </p:txBody>
      </p:sp>
      <p:pic>
        <p:nvPicPr>
          <p:cNvPr id="3" name="Imagen 2">
            <a:extLst>
              <a:ext uri="{FF2B5EF4-FFF2-40B4-BE49-F238E27FC236}">
                <a16:creationId xmlns:a16="http://schemas.microsoft.com/office/drawing/2014/main" id="{15A47D7A-E1DC-9010-33AF-137666E14D70}"/>
              </a:ext>
            </a:extLst>
          </p:cNvPr>
          <p:cNvPicPr>
            <a:picLocks noChangeAspect="1"/>
          </p:cNvPicPr>
          <p:nvPr/>
        </p:nvPicPr>
        <p:blipFill rotWithShape="1">
          <a:blip r:embed="rId3"/>
          <a:srcRect l="24044" t="24693" r="24117" b="15866"/>
          <a:stretch/>
        </p:blipFill>
        <p:spPr>
          <a:xfrm>
            <a:off x="485075" y="1677413"/>
            <a:ext cx="5610925" cy="3617257"/>
          </a:xfrm>
          <a:prstGeom prst="rect">
            <a:avLst/>
          </a:prstGeom>
        </p:spPr>
      </p:pic>
      <p:pic>
        <p:nvPicPr>
          <p:cNvPr id="5" name="Imagen 4" descr="Un grupo de personas en un auditorio&#10;&#10;Descripción generada automáticamente">
            <a:extLst>
              <a:ext uri="{FF2B5EF4-FFF2-40B4-BE49-F238E27FC236}">
                <a16:creationId xmlns:a16="http://schemas.microsoft.com/office/drawing/2014/main" id="{3BAD747F-83F7-84F5-22DA-B31E302A1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9807" y="1677414"/>
            <a:ext cx="5431189" cy="3617256"/>
          </a:xfrm>
          <a:prstGeom prst="rect">
            <a:avLst/>
          </a:prstGeom>
        </p:spPr>
      </p:pic>
    </p:spTree>
    <p:extLst>
      <p:ext uri="{BB962C8B-B14F-4D97-AF65-F5344CB8AC3E}">
        <p14:creationId xmlns:p14="http://schemas.microsoft.com/office/powerpoint/2010/main" val="36371329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Texto&#10;&#10;Descripción generada automáticamente con confianza media">
            <a:extLst>
              <a:ext uri="{FF2B5EF4-FFF2-40B4-BE49-F238E27FC236}">
                <a16:creationId xmlns:a16="http://schemas.microsoft.com/office/drawing/2014/main" id="{CEB9705B-84A9-F960-3026-E693302C5F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370367" y="625525"/>
            <a:ext cx="11451265" cy="594843"/>
          </a:xfrm>
          <a:prstGeom prst="rect">
            <a:avLst/>
          </a:prstGeom>
          <a:noFill/>
        </p:spPr>
        <p:txBody>
          <a:bodyPr wrap="square" numCol="2">
            <a:spAutoFit/>
          </a:bodyPr>
          <a:lstStyle/>
          <a:p>
            <a:pPr marL="342900" indent="-342900">
              <a:lnSpc>
                <a:spcPct val="150000"/>
              </a:lnSpc>
              <a:buFont typeface="Wingdings" panose="05000000000000000000" pitchFamily="2" charset="2"/>
              <a:buChar char="ü"/>
            </a:pPr>
            <a:r>
              <a:rPr lang="es-ES" sz="2400" b="1" dirty="0">
                <a:solidFill>
                  <a:srgbClr val="D3111A"/>
                </a:solidFill>
                <a:latin typeface="Bio Sans Light" panose="020B0406020202040204" pitchFamily="34" charset="0"/>
              </a:rPr>
              <a:t>Jardín</a:t>
            </a:r>
            <a:r>
              <a:rPr lang="es-ES" sz="1900" b="0" i="0" dirty="0">
                <a:solidFill>
                  <a:srgbClr val="000000"/>
                </a:solidFill>
                <a:effectLst/>
                <a:latin typeface="Bio Sans Light" panose="020B0406020202040204" pitchFamily="34" charset="0"/>
              </a:rPr>
              <a:t> </a:t>
            </a:r>
            <a:r>
              <a:rPr lang="es-ES" sz="2400" b="1" dirty="0">
                <a:solidFill>
                  <a:srgbClr val="D3111A"/>
                </a:solidFill>
                <a:latin typeface="Bio Sans Light" panose="020B0406020202040204" pitchFamily="34" charset="0"/>
              </a:rPr>
              <a:t>Botánico</a:t>
            </a:r>
          </a:p>
        </p:txBody>
      </p:sp>
      <p:pic>
        <p:nvPicPr>
          <p:cNvPr id="3" name="Imagen 2" descr="Un jardín con plantas&#10;&#10;Descripción generada automáticamente">
            <a:extLst>
              <a:ext uri="{FF2B5EF4-FFF2-40B4-BE49-F238E27FC236}">
                <a16:creationId xmlns:a16="http://schemas.microsoft.com/office/drawing/2014/main" id="{3B52EDFD-994B-C58B-FCC7-5B41178756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645" y="1666567"/>
            <a:ext cx="5329085" cy="3996814"/>
          </a:xfrm>
          <a:prstGeom prst="rect">
            <a:avLst/>
          </a:prstGeom>
        </p:spPr>
      </p:pic>
      <p:pic>
        <p:nvPicPr>
          <p:cNvPr id="6" name="Imagen 5" descr="Un jardín con arboles y plantas&#10;&#10;Descripción generada automáticamente">
            <a:extLst>
              <a:ext uri="{FF2B5EF4-FFF2-40B4-BE49-F238E27FC236}">
                <a16:creationId xmlns:a16="http://schemas.microsoft.com/office/drawing/2014/main" id="{5D698FFF-6734-1A95-CE66-AD022E7F3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666567"/>
            <a:ext cx="5906730" cy="3937819"/>
          </a:xfrm>
          <a:prstGeom prst="rect">
            <a:avLst/>
          </a:prstGeom>
        </p:spPr>
      </p:pic>
    </p:spTree>
    <p:extLst>
      <p:ext uri="{BB962C8B-B14F-4D97-AF65-F5344CB8AC3E}">
        <p14:creationId xmlns:p14="http://schemas.microsoft.com/office/powerpoint/2010/main" val="8517119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BCD3022B-6E02-D797-67D2-8ED1E9E2BE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370367" y="630296"/>
            <a:ext cx="11451265" cy="589072"/>
          </a:xfrm>
          <a:prstGeom prst="rect">
            <a:avLst/>
          </a:prstGeom>
          <a:noFill/>
        </p:spPr>
        <p:txBody>
          <a:bodyPr wrap="square" numCol="2">
            <a:spAutoFit/>
          </a:bodyPr>
          <a:lstStyle/>
          <a:p>
            <a:pPr marL="1257300" lvl="2" indent="-342900">
              <a:lnSpc>
                <a:spcPct val="150000"/>
              </a:lnSpc>
              <a:buFont typeface="Wingdings" panose="05000000000000000000" pitchFamily="2" charset="2"/>
              <a:buChar char="ü"/>
            </a:pPr>
            <a:r>
              <a:rPr lang="es-ES" sz="2400" b="1" dirty="0">
                <a:solidFill>
                  <a:srgbClr val="D3111A"/>
                </a:solidFill>
                <a:latin typeface="Bio Sans Light" panose="020B0406020202040204" pitchFamily="34" charset="0"/>
              </a:rPr>
              <a:t>Nueva sede alcaldía</a:t>
            </a:r>
          </a:p>
        </p:txBody>
      </p:sp>
      <p:sp>
        <p:nvSpPr>
          <p:cNvPr id="2" name="AutoShape 2">
            <a:extLst>
              <a:ext uri="{FF2B5EF4-FFF2-40B4-BE49-F238E27FC236}">
                <a16:creationId xmlns:a16="http://schemas.microsoft.com/office/drawing/2014/main" id="{8358467D-C856-E7BA-706E-5234EF4792B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 name="Imagen 5" descr="Imagen digital de una ciudad&#10;&#10;Descripción generada automáticamente">
            <a:extLst>
              <a:ext uri="{FF2B5EF4-FFF2-40B4-BE49-F238E27FC236}">
                <a16:creationId xmlns:a16="http://schemas.microsoft.com/office/drawing/2014/main" id="{4FB7188E-74C8-A90C-23AC-3F8156D12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33" y="1264323"/>
            <a:ext cx="8839134" cy="4963381"/>
          </a:xfrm>
          <a:prstGeom prst="rect">
            <a:avLst/>
          </a:prstGeom>
        </p:spPr>
      </p:pic>
    </p:spTree>
    <p:extLst>
      <p:ext uri="{BB962C8B-B14F-4D97-AF65-F5344CB8AC3E}">
        <p14:creationId xmlns:p14="http://schemas.microsoft.com/office/powerpoint/2010/main" val="3528624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10968F75-C678-F929-44BD-2A2DFED03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612555" y="392464"/>
            <a:ext cx="11219596" cy="791692"/>
          </a:xfrm>
          <a:prstGeom prst="rect">
            <a:avLst/>
          </a:prstGeom>
          <a:noFill/>
        </p:spPr>
        <p:txBody>
          <a:bodyPr wrap="square" numCol="1">
            <a:spAutoFit/>
          </a:bodyPr>
          <a:lstStyle/>
          <a:p>
            <a:pPr marL="1257300" lvl="2" indent="-342900" algn="ctr">
              <a:lnSpc>
                <a:spcPct val="150000"/>
              </a:lnSpc>
              <a:buFont typeface="Wingdings" panose="05000000000000000000" pitchFamily="2" charset="2"/>
              <a:buChar char="ü"/>
            </a:pPr>
            <a:r>
              <a:rPr lang="es-ES" sz="1600" b="1" dirty="0" err="1">
                <a:solidFill>
                  <a:srgbClr val="D3111A"/>
                </a:solidFill>
                <a:latin typeface="Bio Sans Light" panose="020B0406020202040204" pitchFamily="34" charset="0"/>
              </a:rPr>
              <a:t>Invest</a:t>
            </a:r>
            <a:r>
              <a:rPr lang="es-ES" sz="1600" b="1" dirty="0">
                <a:solidFill>
                  <a:srgbClr val="D3111A"/>
                </a:solidFill>
                <a:latin typeface="Bio Sans Light" panose="020B0406020202040204" pitchFamily="34" charset="0"/>
              </a:rPr>
              <a:t> in Yopal - industria avícola, energía solar, industria cárnica, industria </a:t>
            </a:r>
            <a:r>
              <a:rPr lang="es-ES" sz="1600" b="1" dirty="0" err="1">
                <a:solidFill>
                  <a:srgbClr val="D3111A"/>
                </a:solidFill>
                <a:latin typeface="Bio Sans Light" panose="020B0406020202040204" pitchFamily="34" charset="0"/>
              </a:rPr>
              <a:t>piñícola</a:t>
            </a:r>
            <a:r>
              <a:rPr lang="es-ES" sz="1600" b="1" dirty="0">
                <a:solidFill>
                  <a:srgbClr val="D3111A"/>
                </a:solidFill>
                <a:latin typeface="Bio Sans Light" panose="020B0406020202040204" pitchFamily="34" charset="0"/>
              </a:rPr>
              <a:t>, derivados de la palma, fincas llaneras, industria metalmecánica, industria arrocera y derivados, centro comercial viva </a:t>
            </a:r>
          </a:p>
        </p:txBody>
      </p:sp>
      <p:pic>
        <p:nvPicPr>
          <p:cNvPr id="6" name="Imagen 5" descr="Un grupo de vacas en el campo&#10;&#10;Descripción generada automáticamente">
            <a:extLst>
              <a:ext uri="{FF2B5EF4-FFF2-40B4-BE49-F238E27FC236}">
                <a16:creationId xmlns:a16="http://schemas.microsoft.com/office/drawing/2014/main" id="{D0984D7A-CA07-0997-12CB-014A1DF75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39" y="1576620"/>
            <a:ext cx="3541252" cy="2359359"/>
          </a:xfrm>
          <a:prstGeom prst="rect">
            <a:avLst/>
          </a:prstGeom>
        </p:spPr>
      </p:pic>
      <p:pic>
        <p:nvPicPr>
          <p:cNvPr id="8" name="Imagen 7" descr="Un jardín con plantas&#10;&#10;Descripción generada automáticamente">
            <a:extLst>
              <a:ext uri="{FF2B5EF4-FFF2-40B4-BE49-F238E27FC236}">
                <a16:creationId xmlns:a16="http://schemas.microsoft.com/office/drawing/2014/main" id="{19701AC0-A882-56C1-7844-6DB20E3776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7092" y="1576620"/>
            <a:ext cx="3586067" cy="2384174"/>
          </a:xfrm>
          <a:prstGeom prst="rect">
            <a:avLst/>
          </a:prstGeom>
        </p:spPr>
      </p:pic>
      <p:pic>
        <p:nvPicPr>
          <p:cNvPr id="10" name="Imagen 9" descr="Una camioneta antigua&#10;&#10;Descripción generada automáticamente con confianza baja">
            <a:extLst>
              <a:ext uri="{FF2B5EF4-FFF2-40B4-BE49-F238E27FC236}">
                <a16:creationId xmlns:a16="http://schemas.microsoft.com/office/drawing/2014/main" id="{0993F6DD-97FA-DC1C-457F-10C8C26052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7317" y="1576620"/>
            <a:ext cx="3313001" cy="2359359"/>
          </a:xfrm>
          <a:prstGeom prst="rect">
            <a:avLst/>
          </a:prstGeom>
        </p:spPr>
      </p:pic>
      <p:pic>
        <p:nvPicPr>
          <p:cNvPr id="12" name="Imagen 11" descr="Un puente arriba de un edificio&#10;&#10;Descripción generada automáticamente con confianza baja">
            <a:extLst>
              <a:ext uri="{FF2B5EF4-FFF2-40B4-BE49-F238E27FC236}">
                <a16:creationId xmlns:a16="http://schemas.microsoft.com/office/drawing/2014/main" id="{3DAC638F-FE18-8BFD-26F4-FDF2B2187E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839" y="4056437"/>
            <a:ext cx="3541252" cy="2289810"/>
          </a:xfrm>
          <a:prstGeom prst="rect">
            <a:avLst/>
          </a:prstGeom>
        </p:spPr>
      </p:pic>
      <p:pic>
        <p:nvPicPr>
          <p:cNvPr id="14" name="Imagen 13" descr="Un grupo de personas en un jardín&#10;&#10;Descripción generada automáticamente con confianza media">
            <a:extLst>
              <a:ext uri="{FF2B5EF4-FFF2-40B4-BE49-F238E27FC236}">
                <a16:creationId xmlns:a16="http://schemas.microsoft.com/office/drawing/2014/main" id="{6C5154A6-89DB-C0C3-AE1F-4F418395E5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2705" y="4168955"/>
            <a:ext cx="3774840" cy="2123347"/>
          </a:xfrm>
          <a:prstGeom prst="rect">
            <a:avLst/>
          </a:prstGeom>
        </p:spPr>
      </p:pic>
      <p:pic>
        <p:nvPicPr>
          <p:cNvPr id="16" name="Imagen 15" descr="Vista de una ciudad desde lo alto de una carretera&#10;&#10;Descripción generada automáticamente">
            <a:extLst>
              <a:ext uri="{FF2B5EF4-FFF2-40B4-BE49-F238E27FC236}">
                <a16:creationId xmlns:a16="http://schemas.microsoft.com/office/drawing/2014/main" id="{1736367A-C268-3412-5069-A33017D8FD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3159" y="4168954"/>
            <a:ext cx="3313001" cy="2123347"/>
          </a:xfrm>
          <a:prstGeom prst="rect">
            <a:avLst/>
          </a:prstGeom>
        </p:spPr>
      </p:pic>
    </p:spTree>
    <p:extLst>
      <p:ext uri="{BB962C8B-B14F-4D97-AF65-F5344CB8AC3E}">
        <p14:creationId xmlns:p14="http://schemas.microsoft.com/office/powerpoint/2010/main" val="34182627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descr="Texto&#10;&#10;Descripción generada automáticamente con confianza media">
            <a:extLst>
              <a:ext uri="{FF2B5EF4-FFF2-40B4-BE49-F238E27FC236}">
                <a16:creationId xmlns:a16="http://schemas.microsoft.com/office/drawing/2014/main" id="{B958FDCE-F34D-FDE8-09FC-588114E5A7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ángulo 9"/>
          <p:cNvSpPr/>
          <p:nvPr/>
        </p:nvSpPr>
        <p:spPr>
          <a:xfrm>
            <a:off x="7670823" y="536490"/>
            <a:ext cx="3769533" cy="649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lumMod val="75000"/>
                    <a:lumOff val="25000"/>
                  </a:schemeClr>
                </a:solidFill>
                <a:latin typeface="Arial" panose="020B0604020202020204" pitchFamily="34" charset="0"/>
                <a:ea typeface="Microsoft JhengHei" panose="020B0604030504040204" pitchFamily="34" charset="-120"/>
                <a:cs typeface="Arial" panose="020B0604020202020204" pitchFamily="34" charset="0"/>
              </a:rPr>
              <a:t>CENTRO DE SERVICIOS</a:t>
            </a:r>
          </a:p>
        </p:txBody>
      </p:sp>
      <p:sp>
        <p:nvSpPr>
          <p:cNvPr id="11" name="Rectángulo 10"/>
          <p:cNvSpPr/>
          <p:nvPr/>
        </p:nvSpPr>
        <p:spPr>
          <a:xfrm>
            <a:off x="940447" y="426808"/>
            <a:ext cx="6345346" cy="738664"/>
          </a:xfrm>
          <a:prstGeom prst="rect">
            <a:avLst/>
          </a:prstGeom>
        </p:spPr>
        <p:txBody>
          <a:bodyPr wrap="square">
            <a:spAutoFit/>
          </a:bodyPr>
          <a:lstStyle/>
          <a:p>
            <a:pPr algn="just"/>
            <a:r>
              <a:rPr lang="es-MX" sz="1400" dirty="0">
                <a:latin typeface="Arial" panose="020B0604020202020204" pitchFamily="34" charset="0"/>
                <a:ea typeface="Microsoft JhengHei" panose="020B0604030504040204" pitchFamily="34" charset="-120"/>
                <a:cs typeface="Arial" panose="020B0604020202020204" pitchFamily="34" charset="0"/>
              </a:rPr>
              <a:t>CASANARE cuenta con una amplia oferta de bienes y servicios financieros, comerciales y corporativos para desarrollar negocios, localizados principalmente en Yopal.</a:t>
            </a:r>
          </a:p>
        </p:txBody>
      </p:sp>
      <p:pic>
        <p:nvPicPr>
          <p:cNvPr id="12" name="Picture 2" descr="Hampton by Hilton Vector Logo | Free Download - (.AI + .PNG) format -  SeekVectorLogo.Com">
            <a:extLst>
              <a:ext uri="{FF2B5EF4-FFF2-40B4-BE49-F238E27FC236}">
                <a16:creationId xmlns:a16="http://schemas.microsoft.com/office/drawing/2014/main" id="{01538319-676E-4140-AD0B-4BB60D9BF3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8657" y="2175139"/>
            <a:ext cx="1548932" cy="8605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Logo Holiday Inn Express PNG transparente - StickPNG">
            <a:extLst>
              <a:ext uri="{FF2B5EF4-FFF2-40B4-BE49-F238E27FC236}">
                <a16:creationId xmlns:a16="http://schemas.microsoft.com/office/drawing/2014/main" id="{F06914CE-0611-4E73-ACEC-532A51E353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8095" y="2173614"/>
            <a:ext cx="1609481" cy="8031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Search: ghl hoteles Logo Vectors Free Download">
            <a:extLst>
              <a:ext uri="{FF2B5EF4-FFF2-40B4-BE49-F238E27FC236}">
                <a16:creationId xmlns:a16="http://schemas.microsoft.com/office/drawing/2014/main" id="{28845BFA-F0E9-452F-9921-0E4F17DC6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2830" y="1938652"/>
            <a:ext cx="1228276" cy="12282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OTELES ESTELAR | Fondoccidente">
            <a:extLst>
              <a:ext uri="{FF2B5EF4-FFF2-40B4-BE49-F238E27FC236}">
                <a16:creationId xmlns:a16="http://schemas.microsoft.com/office/drawing/2014/main" id="{3B002088-F31A-413E-AE9D-58E4B2B80D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4905" y="2039444"/>
            <a:ext cx="1026691" cy="1026691"/>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p:cNvSpPr/>
          <p:nvPr/>
        </p:nvSpPr>
        <p:spPr>
          <a:xfrm>
            <a:off x="7329948" y="1672955"/>
            <a:ext cx="1951108" cy="246221"/>
          </a:xfrm>
          <a:prstGeom prst="rect">
            <a:avLst/>
          </a:prstGeom>
        </p:spPr>
        <p:txBody>
          <a:bodyPr wrap="square">
            <a:spAutoFit/>
          </a:bodyPr>
          <a:lstStyle/>
          <a:p>
            <a:pPr algn="just"/>
            <a:r>
              <a:rPr lang="es-MX" sz="1000" dirty="0">
                <a:latin typeface="Arial" panose="020B0604020202020204" pitchFamily="34" charset="0"/>
                <a:ea typeface="Microsoft JhengHei" panose="020B0604030504040204" pitchFamily="34" charset="-120"/>
                <a:cs typeface="Arial" panose="020B0604020202020204" pitchFamily="34" charset="0"/>
              </a:rPr>
              <a:t>CADENAS PRINCIPALES</a:t>
            </a:r>
          </a:p>
        </p:txBody>
      </p:sp>
      <p:pic>
        <p:nvPicPr>
          <p:cNvPr id="17" name="Picture 4" descr="C:\Users\Juli\Downloads\bank.png">
            <a:extLst>
              <a:ext uri="{FF2B5EF4-FFF2-40B4-BE49-F238E27FC236}">
                <a16:creationId xmlns:a16="http://schemas.microsoft.com/office/drawing/2014/main" id="{71B13AA9-27F2-4443-AD32-DB73F1C4051F}"/>
              </a:ext>
            </a:extLst>
          </p:cNvPr>
          <p:cNvPicPr>
            <a:picLocks noChangeAspect="1" noChangeArrowheads="1"/>
          </p:cNvPicPr>
          <p:nvPr/>
        </p:nvPicPr>
        <p:blipFill>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316716" y="3344458"/>
            <a:ext cx="655375" cy="6553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Juli\Downloads\flight.png">
            <a:extLst>
              <a:ext uri="{FF2B5EF4-FFF2-40B4-BE49-F238E27FC236}">
                <a16:creationId xmlns:a16="http://schemas.microsoft.com/office/drawing/2014/main" id="{69A368A3-622D-4784-8BA8-E99E10FF296C}"/>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247920" y="5208583"/>
            <a:ext cx="668379" cy="668379"/>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536840DE-0BFF-4467-A1E4-30E5344017EE}"/>
              </a:ext>
            </a:extLst>
          </p:cNvPr>
          <p:cNvPicPr>
            <a:picLocks noChangeAspect="1"/>
          </p:cNvPicPr>
          <p:nvPr/>
        </p:nvPicPr>
        <p:blipFill>
          <a:blip r:embed="rId10"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247920" y="1517642"/>
            <a:ext cx="668496" cy="668496"/>
          </a:xfrm>
          <a:prstGeom prst="rect">
            <a:avLst/>
          </a:prstGeom>
        </p:spPr>
      </p:pic>
      <p:sp>
        <p:nvSpPr>
          <p:cNvPr id="20" name="CuadroTexto 8">
            <a:extLst>
              <a:ext uri="{FF2B5EF4-FFF2-40B4-BE49-F238E27FC236}">
                <a16:creationId xmlns:a16="http://schemas.microsoft.com/office/drawing/2014/main" id="{A11FF6F3-B452-4EED-91FA-CE8FBC6018EB}"/>
              </a:ext>
            </a:extLst>
          </p:cNvPr>
          <p:cNvSpPr txBox="1"/>
          <p:nvPr/>
        </p:nvSpPr>
        <p:spPr>
          <a:xfrm>
            <a:off x="2039473" y="2131310"/>
            <a:ext cx="2592389" cy="90794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rgbClr val="6CB1C3"/>
                </a:solidFill>
                <a:effectLst/>
                <a:uLnTx/>
                <a:uFillTx/>
                <a:latin typeface="Arial" panose="020B0604020202020204" pitchFamily="34" charset="0"/>
                <a:ea typeface="Microsoft JhengHei" panose="020B0604030504040204" pitchFamily="34" charset="-120"/>
                <a:cs typeface="Arial" panose="020B0604020202020204" pitchFamily="34" charset="0"/>
              </a:rPr>
              <a:t>+10.000 </a:t>
            </a:r>
            <a:r>
              <a:rPr kumimoji="0" lang="es-CO" sz="1400" b="0"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camas</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100" dirty="0">
                <a:solidFill>
                  <a:schemeClr val="tx2">
                    <a:lumMod val="50000"/>
                  </a:schemeClr>
                </a:solidFill>
                <a:latin typeface="Arial" panose="020B0604020202020204" pitchFamily="34" charset="0"/>
                <a:ea typeface="Microsoft JhengHei" panose="020B0604030504040204" pitchFamily="34" charset="-120"/>
                <a:cs typeface="Arial" panose="020B0604020202020204" pitchFamily="34" charset="0"/>
              </a:rPr>
              <a:t>Más de </a:t>
            </a:r>
            <a:r>
              <a:rPr lang="es-CO" sz="1400" b="1" dirty="0">
                <a:solidFill>
                  <a:schemeClr val="tx2">
                    <a:lumMod val="50000"/>
                  </a:schemeClr>
                </a:solidFill>
                <a:latin typeface="Arial" panose="020B0604020202020204" pitchFamily="34" charset="0"/>
                <a:ea typeface="Microsoft JhengHei" panose="020B0604030504040204" pitchFamily="34" charset="-120"/>
                <a:cs typeface="Arial" panose="020B0604020202020204" pitchFamily="34" charset="0"/>
              </a:rPr>
              <a:t>+500</a:t>
            </a:r>
            <a:r>
              <a:rPr lang="es-CO" sz="1400" dirty="0">
                <a:solidFill>
                  <a:schemeClr val="tx2">
                    <a:lumMod val="50000"/>
                  </a:schemeClr>
                </a:solidFill>
                <a:latin typeface="Arial" panose="020B0604020202020204" pitchFamily="34" charset="0"/>
                <a:ea typeface="Microsoft JhengHei" panose="020B0604030504040204" pitchFamily="34" charset="-120"/>
                <a:cs typeface="Arial" panose="020B0604020202020204" pitchFamily="34" charset="0"/>
              </a:rPr>
              <a:t> lugares de alojamiento </a:t>
            </a:r>
            <a:r>
              <a:rPr kumimoji="0" lang="es-CO" sz="1100" b="0"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y</a:t>
            </a:r>
            <a:r>
              <a:rPr kumimoji="0" lang="es-CO" sz="1100" b="0" i="0" u="none" strike="noStrike" kern="1200" cap="none" spc="0" normalizeH="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 </a:t>
            </a:r>
            <a:r>
              <a:rPr kumimoji="0" lang="es-CO" sz="1100" b="0"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a:t>
            </a:r>
            <a:r>
              <a:rPr kumimoji="0" lang="es-CO" sz="1100" b="0" i="0" u="none" strike="noStrike" kern="1200" cap="none" spc="0" normalizeH="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 </a:t>
            </a:r>
            <a:r>
              <a:rPr lang="es-CO" sz="1400" dirty="0">
                <a:solidFill>
                  <a:schemeClr val="tx2">
                    <a:lumMod val="50000"/>
                  </a:schemeClr>
                </a:solidFill>
                <a:latin typeface="Arial" panose="020B0604020202020204" pitchFamily="34" charset="0"/>
                <a:ea typeface="Microsoft JhengHei" panose="020B0604030504040204" pitchFamily="34" charset="-120"/>
                <a:cs typeface="Arial" panose="020B0604020202020204" pitchFamily="34" charset="0"/>
              </a:rPr>
              <a:t>649</a:t>
            </a:r>
            <a:r>
              <a:rPr kumimoji="0" lang="es-CO" sz="1100" b="0"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 RNT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Fuente: CITUR - CCC  (2022)</a:t>
            </a:r>
          </a:p>
        </p:txBody>
      </p:sp>
      <p:sp>
        <p:nvSpPr>
          <p:cNvPr id="21" name="CuadroTexto 17">
            <a:extLst>
              <a:ext uri="{FF2B5EF4-FFF2-40B4-BE49-F238E27FC236}">
                <a16:creationId xmlns:a16="http://schemas.microsoft.com/office/drawing/2014/main" id="{409DCA6E-4C7E-48B8-B4A8-AAF05230E444}"/>
              </a:ext>
            </a:extLst>
          </p:cNvPr>
          <p:cNvSpPr txBox="1"/>
          <p:nvPr/>
        </p:nvSpPr>
        <p:spPr>
          <a:xfrm>
            <a:off x="2059443" y="3998947"/>
            <a:ext cx="2365152" cy="6924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srgbClr val="6CB1C3"/>
                </a:solidFill>
                <a:effectLst/>
                <a:uLnTx/>
                <a:uFillTx/>
                <a:latin typeface="Arial" panose="020B0604020202020204" pitchFamily="34" charset="0"/>
                <a:ea typeface="Microsoft JhengHei" panose="020B0604030504040204" pitchFamily="34" charset="-120"/>
                <a:cs typeface="Arial" panose="020B0604020202020204" pitchFamily="34" charset="0"/>
              </a:rPr>
              <a:t>17 </a:t>
            </a:r>
            <a:r>
              <a:rPr kumimoji="0" lang="es-CO" sz="14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Entidades financieras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a:t>
            </a:r>
            <a:r>
              <a:rPr kumimoji="0" lang="es-CO" sz="14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52 </a:t>
            </a:r>
            <a:r>
              <a:rPr kumimoji="0" lang="es-CO" sz="1100" b="0"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sucursales)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Fuente: CCC (2022)</a:t>
            </a:r>
          </a:p>
        </p:txBody>
      </p:sp>
      <p:sp>
        <p:nvSpPr>
          <p:cNvPr id="22" name="CuadroTexto 21">
            <a:extLst>
              <a:ext uri="{FF2B5EF4-FFF2-40B4-BE49-F238E27FC236}">
                <a16:creationId xmlns:a16="http://schemas.microsoft.com/office/drawing/2014/main" id="{FD8EF79A-F1C5-49C5-835C-6B46AF400099}"/>
              </a:ext>
            </a:extLst>
          </p:cNvPr>
          <p:cNvSpPr txBox="1"/>
          <p:nvPr/>
        </p:nvSpPr>
        <p:spPr>
          <a:xfrm>
            <a:off x="5368746" y="3417718"/>
            <a:ext cx="5362360" cy="1384995"/>
          </a:xfrm>
          <a:prstGeom prst="rect">
            <a:avLst/>
          </a:prstGeom>
          <a:noFill/>
        </p:spPr>
        <p:txBody>
          <a:bodyPr wrap="square" rtlCol="0">
            <a:spAutoFit/>
          </a:bodyPr>
          <a:lstStyle/>
          <a:p>
            <a:pPr algn="just"/>
            <a:r>
              <a:rPr lang="es-ES" sz="1400" dirty="0">
                <a:latin typeface="Arial" panose="020B0604020202020204" pitchFamily="34" charset="0"/>
                <a:ea typeface="Microsoft JhengHei UI" panose="020B0604030504040204" pitchFamily="34" charset="-120"/>
                <a:cs typeface="Arial" panose="020B0604020202020204" pitchFamily="34" charset="0"/>
              </a:rPr>
              <a:t>BBVA, DAVIVIENDA, BANCOLOMBIA,  BANCO AGRARIO, BANCO DE BOGOTÁ</a:t>
            </a:r>
            <a:r>
              <a:rPr lang="es-CO" sz="1400" dirty="0">
                <a:latin typeface="Arial" panose="020B0604020202020204" pitchFamily="34" charset="0"/>
                <a:ea typeface="Microsoft JhengHei UI" panose="020B0604030504040204" pitchFamily="34" charset="-120"/>
                <a:cs typeface="Arial" panose="020B0604020202020204" pitchFamily="34" charset="0"/>
              </a:rPr>
              <a:t>,  </a:t>
            </a:r>
            <a:r>
              <a:rPr lang="es-ES" sz="1400" dirty="0">
                <a:latin typeface="Arial" panose="020B0604020202020204" pitchFamily="34" charset="0"/>
                <a:ea typeface="Microsoft JhengHei UI" panose="020B0604030504040204" pitchFamily="34" charset="-120"/>
                <a:cs typeface="Arial" panose="020B0604020202020204" pitchFamily="34" charset="0"/>
              </a:rPr>
              <a:t>BANCOOMEVA, AV VILLAS, BANCO DE OCCIDENTE, BANCO POPULAR, BANCO FALABELLA, BANCO COLPATRIA,  GNB SUDAMERIS, BANCO W, BANCAMIA, BANCO MUNDO MUJER, MI BANCO, BANCO CAJA SOCIAL.</a:t>
            </a:r>
          </a:p>
        </p:txBody>
      </p:sp>
      <p:sp>
        <p:nvSpPr>
          <p:cNvPr id="23" name="CuadroTexto 12">
            <a:extLst>
              <a:ext uri="{FF2B5EF4-FFF2-40B4-BE49-F238E27FC236}">
                <a16:creationId xmlns:a16="http://schemas.microsoft.com/office/drawing/2014/main" id="{AD5A75C9-47F2-4E54-9E79-F351DBD8CBAB}"/>
              </a:ext>
            </a:extLst>
          </p:cNvPr>
          <p:cNvSpPr txBox="1"/>
          <p:nvPr/>
        </p:nvSpPr>
        <p:spPr>
          <a:xfrm>
            <a:off x="2006293" y="5906418"/>
            <a:ext cx="2589833" cy="4770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3</a:t>
            </a:r>
            <a:r>
              <a:rPr kumimoji="0" lang="es-ES" sz="1200" b="0"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 aerolíneas</a:t>
            </a:r>
            <a:endParaRPr lang="es-CO" sz="1200" dirty="0">
              <a:solidFill>
                <a:schemeClr val="tx2">
                  <a:lumMod val="50000"/>
                </a:schemeClr>
              </a:solidFill>
              <a:latin typeface="Arial" panose="020B0604020202020204" pitchFamily="34" charset="0"/>
              <a:ea typeface="Microsoft JhengHei" panose="020B0604030504040204" pitchFamily="34"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solidFill>
                  <a:schemeClr val="tx2">
                    <a:lumMod val="50000"/>
                  </a:schemeClr>
                </a:solidFill>
                <a:latin typeface="Arial" panose="020B0604020202020204" pitchFamily="34" charset="0"/>
                <a:ea typeface="Microsoft JhengHei" panose="020B0604030504040204" pitchFamily="34" charset="-120"/>
                <a:cs typeface="Arial" panose="020B0604020202020204" pitchFamily="34" charset="0"/>
              </a:rPr>
              <a:t>F</a:t>
            </a:r>
            <a:r>
              <a:rPr lang="es-CO" sz="1100" dirty="0">
                <a:solidFill>
                  <a:schemeClr val="tx2">
                    <a:lumMod val="50000"/>
                  </a:schemeClr>
                </a:solidFill>
                <a:latin typeface="Arial" panose="020B0604020202020204" pitchFamily="34" charset="0"/>
                <a:ea typeface="Microsoft JhengHei" panose="020B0604030504040204" pitchFamily="34" charset="-120"/>
                <a:cs typeface="Arial" panose="020B0604020202020204" pitchFamily="34" charset="0"/>
              </a:rPr>
              <a:t>uente: Aerocivil</a:t>
            </a:r>
            <a:endParaRPr kumimoji="0" lang="es-CO" sz="1100" b="0"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sp>
        <p:nvSpPr>
          <p:cNvPr id="24" name="CuadroTexto 12">
            <a:extLst>
              <a:ext uri="{FF2B5EF4-FFF2-40B4-BE49-F238E27FC236}">
                <a16:creationId xmlns:a16="http://schemas.microsoft.com/office/drawing/2014/main" id="{AD5A75C9-47F2-4E54-9E79-F351DBD8CBAB}"/>
              </a:ext>
            </a:extLst>
          </p:cNvPr>
          <p:cNvSpPr txBox="1"/>
          <p:nvPr/>
        </p:nvSpPr>
        <p:spPr>
          <a:xfrm>
            <a:off x="5368746" y="5124479"/>
            <a:ext cx="4252332" cy="492443"/>
          </a:xfrm>
          <a:prstGeom prst="rect">
            <a:avLst/>
          </a:prstGeom>
          <a:noFill/>
        </p:spPr>
        <p:txBody>
          <a:bodyPr wrap="square" rtlCol="0" anchor="ctr">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C</a:t>
            </a:r>
            <a:r>
              <a:rPr kumimoji="0" lang="es-CO" sz="1200" b="0"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onexión </a:t>
            </a:r>
            <a:r>
              <a:rPr lang="es-CO" sz="1200" dirty="0">
                <a:solidFill>
                  <a:schemeClr val="tx2">
                    <a:lumMod val="50000"/>
                  </a:schemeClr>
                </a:solidFill>
                <a:latin typeface="Arial" panose="020B0604020202020204" pitchFamily="34" charset="0"/>
                <a:ea typeface="Microsoft JhengHei" panose="020B0604030504040204" pitchFamily="34" charset="-120"/>
                <a:cs typeface="Arial" panose="020B0604020202020204" pitchFamily="34" charset="0"/>
              </a:rPr>
              <a:t>directa con </a:t>
            </a:r>
            <a:r>
              <a:rPr lang="es-CO" sz="1400" b="1" dirty="0">
                <a:solidFill>
                  <a:srgbClr val="6CB1C3"/>
                </a:solidFill>
                <a:latin typeface="Arial" panose="020B0604020202020204" pitchFamily="34" charset="0"/>
                <a:ea typeface="Microsoft JhengHei" panose="020B0604030504040204" pitchFamily="34" charset="-120"/>
                <a:cs typeface="Arial" panose="020B0604020202020204" pitchFamily="34" charset="0"/>
              </a:rPr>
              <a:t>Bogotá y Bucaramanga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chemeClr val="tx2">
                    <a:lumMod val="50000"/>
                  </a:schemeClr>
                </a:solidFill>
                <a:latin typeface="Arial" panose="020B0604020202020204" pitchFamily="34" charset="0"/>
                <a:ea typeface="Microsoft JhengHei" panose="020B0604030504040204" pitchFamily="34" charset="-120"/>
                <a:cs typeface="Arial" panose="020B0604020202020204" pitchFamily="34" charset="0"/>
              </a:rPr>
              <a:t>N</a:t>
            </a:r>
            <a:r>
              <a:rPr lang="es-CO" sz="1200" dirty="0">
                <a:solidFill>
                  <a:schemeClr val="tx2">
                    <a:lumMod val="50000"/>
                  </a:schemeClr>
                </a:solidFill>
                <a:latin typeface="Arial" panose="020B0604020202020204" pitchFamily="34" charset="0"/>
                <a:ea typeface="Microsoft JhengHei" panose="020B0604030504040204" pitchFamily="34" charset="-120"/>
                <a:cs typeface="Arial" panose="020B0604020202020204" pitchFamily="34" charset="0"/>
              </a:rPr>
              <a:t>ueva y moderna terminal área</a:t>
            </a:r>
            <a:endParaRPr kumimoji="0" lang="es-CO" sz="1200" b="0"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pic>
        <p:nvPicPr>
          <p:cNvPr id="25" name="Picture 10" descr="Archivo:Latam-logo -v (Indigo).svg - Wikipedia, la enciclopedia libre">
            <a:extLst>
              <a:ext uri="{FF2B5EF4-FFF2-40B4-BE49-F238E27FC236}">
                <a16:creationId xmlns:a16="http://schemas.microsoft.com/office/drawing/2014/main" id="{FAD670B8-F307-4B47-A7BA-FE0421ECD80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03070" y="5546994"/>
            <a:ext cx="1226229" cy="2893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Logo de Avianca: la historia y el significado del logotipo, la marca y el  símbolo. | png, vector">
            <a:extLst>
              <a:ext uri="{FF2B5EF4-FFF2-40B4-BE49-F238E27FC236}">
                <a16:creationId xmlns:a16="http://schemas.microsoft.com/office/drawing/2014/main" id="{1FA827D5-B280-42EA-8351-A52CDEE24F1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04830" y="5175285"/>
            <a:ext cx="1561753" cy="937052"/>
          </a:xfrm>
          <a:prstGeom prst="rect">
            <a:avLst/>
          </a:prstGeom>
          <a:noFill/>
          <a:extLst>
            <a:ext uri="{909E8E84-426E-40DD-AFC4-6F175D3DCCD1}">
              <a14:hiddenFill xmlns:a14="http://schemas.microsoft.com/office/drawing/2010/main">
                <a:solidFill>
                  <a:srgbClr val="FFFFFF"/>
                </a:solidFill>
              </a14:hiddenFill>
            </a:ext>
          </a:extLst>
        </p:spPr>
      </p:pic>
      <p:sp>
        <p:nvSpPr>
          <p:cNvPr id="30" name="Triángulo isósceles 29"/>
          <p:cNvSpPr/>
          <p:nvPr/>
        </p:nvSpPr>
        <p:spPr>
          <a:xfrm flipV="1">
            <a:off x="3087972" y="3039251"/>
            <a:ext cx="495389" cy="255355"/>
          </a:xfrm>
          <a:prstGeom prst="triangle">
            <a:avLst/>
          </a:prstGeom>
          <a:solidFill>
            <a:srgbClr val="6EB5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a:p>
            <a:pPr algn="ctr"/>
            <a:endParaRPr lang="es-CO" dirty="0"/>
          </a:p>
          <a:p>
            <a:pPr algn="ctr"/>
            <a:endParaRPr lang="es-CO" dirty="0"/>
          </a:p>
          <a:p>
            <a:pPr algn="ctr"/>
            <a:endParaRPr lang="es-CO" dirty="0"/>
          </a:p>
          <a:p>
            <a:pPr algn="ctr"/>
            <a:endParaRPr lang="es-CO" dirty="0"/>
          </a:p>
          <a:p>
            <a:pPr algn="ctr"/>
            <a:endParaRPr lang="es-CO" dirty="0"/>
          </a:p>
          <a:p>
            <a:pPr algn="ctr"/>
            <a:endParaRPr lang="es-CO" dirty="0"/>
          </a:p>
          <a:p>
            <a:pPr algn="ctr"/>
            <a:endParaRPr lang="es-CO" dirty="0"/>
          </a:p>
          <a:p>
            <a:pPr algn="ctr"/>
            <a:endParaRPr lang="es-CO" dirty="0"/>
          </a:p>
          <a:p>
            <a:pPr algn="ctr"/>
            <a:endParaRPr lang="es-CO" dirty="0"/>
          </a:p>
          <a:p>
            <a:pPr algn="ctr"/>
            <a:endParaRPr lang="es-CO" dirty="0"/>
          </a:p>
          <a:p>
            <a:pPr algn="ctr"/>
            <a:endParaRPr lang="es-CO" dirty="0"/>
          </a:p>
          <a:p>
            <a:pPr algn="ctr"/>
            <a:endParaRPr lang="es-CO" dirty="0"/>
          </a:p>
        </p:txBody>
      </p:sp>
      <p:sp>
        <p:nvSpPr>
          <p:cNvPr id="31" name="Triángulo isósceles 30"/>
          <p:cNvSpPr/>
          <p:nvPr/>
        </p:nvSpPr>
        <p:spPr>
          <a:xfrm flipV="1">
            <a:off x="3118056" y="4844516"/>
            <a:ext cx="495389" cy="255355"/>
          </a:xfrm>
          <a:prstGeom prst="triangle">
            <a:avLst/>
          </a:prstGeom>
          <a:solidFill>
            <a:srgbClr val="0E3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a:p>
            <a:pPr algn="ctr"/>
            <a:endParaRPr lang="es-CO" dirty="0"/>
          </a:p>
          <a:p>
            <a:pPr algn="ctr"/>
            <a:endParaRPr lang="es-CO" dirty="0"/>
          </a:p>
          <a:p>
            <a:pPr algn="ctr"/>
            <a:endParaRPr lang="es-CO" dirty="0"/>
          </a:p>
          <a:p>
            <a:pPr algn="ctr"/>
            <a:endParaRPr lang="es-CO" dirty="0"/>
          </a:p>
          <a:p>
            <a:pPr algn="ctr"/>
            <a:endParaRPr lang="es-CO" dirty="0"/>
          </a:p>
          <a:p>
            <a:pPr algn="ctr"/>
            <a:endParaRPr lang="es-CO" dirty="0"/>
          </a:p>
          <a:p>
            <a:pPr algn="ctr"/>
            <a:endParaRPr lang="es-CO" dirty="0"/>
          </a:p>
          <a:p>
            <a:pPr algn="ctr"/>
            <a:endParaRPr lang="es-CO" dirty="0"/>
          </a:p>
          <a:p>
            <a:pPr algn="ctr"/>
            <a:endParaRPr lang="es-CO" dirty="0"/>
          </a:p>
          <a:p>
            <a:pPr algn="ctr"/>
            <a:endParaRPr lang="es-CO" dirty="0"/>
          </a:p>
          <a:p>
            <a:pPr algn="ctr"/>
            <a:endParaRPr lang="es-CO" dirty="0"/>
          </a:p>
          <a:p>
            <a:pPr algn="ctr"/>
            <a:endParaRPr lang="es-CO" dirty="0"/>
          </a:p>
        </p:txBody>
      </p:sp>
      <p:pic>
        <p:nvPicPr>
          <p:cNvPr id="27" name="Imagen 26">
            <a:extLst>
              <a:ext uri="{FF2B5EF4-FFF2-40B4-BE49-F238E27FC236}">
                <a16:creationId xmlns:a16="http://schemas.microsoft.com/office/drawing/2014/main" id="{604D07F0-5CD4-48C6-9276-248BBEC4DA3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30592" y="5743115"/>
            <a:ext cx="970137" cy="623660"/>
          </a:xfrm>
          <a:prstGeom prst="rect">
            <a:avLst/>
          </a:prstGeom>
        </p:spPr>
      </p:pic>
    </p:spTree>
    <p:extLst>
      <p:ext uri="{BB962C8B-B14F-4D97-AF65-F5344CB8AC3E}">
        <p14:creationId xmlns:p14="http://schemas.microsoft.com/office/powerpoint/2010/main" val="602706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Texto&#10;&#10;Descripción generada automáticamente con confianza media">
            <a:extLst>
              <a:ext uri="{FF2B5EF4-FFF2-40B4-BE49-F238E27FC236}">
                <a16:creationId xmlns:a16="http://schemas.microsoft.com/office/drawing/2014/main" id="{4A7CF032-6E27-E711-8892-3C8F43C385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ángulo 8"/>
          <p:cNvSpPr/>
          <p:nvPr/>
        </p:nvSpPr>
        <p:spPr>
          <a:xfrm>
            <a:off x="7348506" y="468680"/>
            <a:ext cx="3769533" cy="649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tx1">
                    <a:lumMod val="75000"/>
                    <a:lumOff val="25000"/>
                  </a:schemeClr>
                </a:solidFill>
                <a:latin typeface="Arial" panose="020B0604020202020204" pitchFamily="34" charset="0"/>
                <a:ea typeface="Microsoft JhengHei" panose="020B0604030504040204" pitchFamily="34" charset="-120"/>
                <a:cs typeface="Arial" panose="020B0604020202020204" pitchFamily="34" charset="0"/>
              </a:rPr>
              <a:t>CENTRO DE SERVICIOS</a:t>
            </a:r>
          </a:p>
        </p:txBody>
      </p:sp>
      <p:pic>
        <p:nvPicPr>
          <p:cNvPr id="10" name="Picture 3" descr="C:\Users\Juli\Downloads\store.png">
            <a:extLst>
              <a:ext uri="{FF2B5EF4-FFF2-40B4-BE49-F238E27FC236}">
                <a16:creationId xmlns:a16="http://schemas.microsoft.com/office/drawing/2014/main" id="{48F79F94-E586-44BF-9797-C7A37A0BFD9D}"/>
              </a:ext>
            </a:extLst>
          </p:cNvPr>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907617" y="427794"/>
            <a:ext cx="590425" cy="5904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olimpica-logo - Productos Johnny&amp;#39;s de Colombia">
            <a:extLst>
              <a:ext uri="{FF2B5EF4-FFF2-40B4-BE49-F238E27FC236}">
                <a16:creationId xmlns:a16="http://schemas.microsoft.com/office/drawing/2014/main" id="{BD1B2A6E-CDBC-4DE7-BD33-37F596F0CF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2134" y="1534868"/>
            <a:ext cx="96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rchivo:Logo Jumbo Cencosud.png - Wikipedia, la enciclopedia libre">
            <a:extLst>
              <a:ext uri="{FF2B5EF4-FFF2-40B4-BE49-F238E27FC236}">
                <a16:creationId xmlns:a16="http://schemas.microsoft.com/office/drawing/2014/main" id="{61239CBE-B193-457C-B048-698B4C3599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4021" y="1704085"/>
            <a:ext cx="834862" cy="8348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rchivo:Logo Exito colombia.png - Wikipedia, la enciclopedia libre">
            <a:extLst>
              <a:ext uri="{FF2B5EF4-FFF2-40B4-BE49-F238E27FC236}">
                <a16:creationId xmlns:a16="http://schemas.microsoft.com/office/drawing/2014/main" id="{50B44529-9124-4CE9-A7D6-7A963B5238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2830" y="1367480"/>
            <a:ext cx="773522" cy="72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rchivo:Tiendas D1 logo.png - Wikipedia, la enciclopedia libre">
            <a:extLst>
              <a:ext uri="{FF2B5EF4-FFF2-40B4-BE49-F238E27FC236}">
                <a16:creationId xmlns:a16="http://schemas.microsoft.com/office/drawing/2014/main" id="{2A79CB7A-7970-4313-A699-249ACB2443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87531" y="1447904"/>
            <a:ext cx="577895" cy="72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Justo-&amp;amp;-Bueno Logo Vector (.EPS) Free Download">
            <a:extLst>
              <a:ext uri="{FF2B5EF4-FFF2-40B4-BE49-F238E27FC236}">
                <a16:creationId xmlns:a16="http://schemas.microsoft.com/office/drawing/2014/main" id="{F16CA74C-D378-493B-AE19-C675B8FD68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1152" y="1728736"/>
            <a:ext cx="888305" cy="5507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Alkosto - Wikipedia, la enciclopedia libre">
            <a:extLst>
              <a:ext uri="{FF2B5EF4-FFF2-40B4-BE49-F238E27FC236}">
                <a16:creationId xmlns:a16="http://schemas.microsoft.com/office/drawing/2014/main" id="{EB64CB55-FF20-4126-AE3C-797DC3BFECE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56498" y="2049334"/>
            <a:ext cx="1011875" cy="5507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rchivo:Logo Homecenter Sodimac.png - Wikipedia, la enciclopedia libre">
            <a:extLst>
              <a:ext uri="{FF2B5EF4-FFF2-40B4-BE49-F238E27FC236}">
                <a16:creationId xmlns:a16="http://schemas.microsoft.com/office/drawing/2014/main" id="{066102B5-7062-4932-AF10-D6302F0FE7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54807" y="2259313"/>
            <a:ext cx="830953" cy="208777"/>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4">
            <a:extLst>
              <a:ext uri="{FF2B5EF4-FFF2-40B4-BE49-F238E27FC236}">
                <a16:creationId xmlns:a16="http://schemas.microsoft.com/office/drawing/2014/main" id="{6961A3AA-097A-4ED9-BBEC-93D899BE22B6}"/>
              </a:ext>
            </a:extLst>
          </p:cNvPr>
          <p:cNvSpPr txBox="1"/>
          <p:nvPr/>
        </p:nvSpPr>
        <p:spPr>
          <a:xfrm>
            <a:off x="2746950" y="601561"/>
            <a:ext cx="268420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7</a:t>
            </a:r>
            <a:r>
              <a:rPr kumimoji="0" lang="es-MX" sz="2000" b="0"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 </a:t>
            </a:r>
            <a:r>
              <a:rPr lang="es-MX" sz="1400" dirty="0">
                <a:solidFill>
                  <a:schemeClr val="tx2">
                    <a:lumMod val="50000"/>
                  </a:schemeClr>
                </a:solidFill>
                <a:latin typeface="Arial" panose="020B0604020202020204" pitchFamily="34" charset="0"/>
                <a:ea typeface="Microsoft JhengHei" panose="020B0604030504040204" pitchFamily="34" charset="-120"/>
                <a:cs typeface="Arial" panose="020B0604020202020204" pitchFamily="34" charset="0"/>
              </a:rPr>
              <a:t>G</a:t>
            </a:r>
            <a:r>
              <a:rPr kumimoji="0" lang="es-MX" sz="1400" b="0"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RANDES </a:t>
            </a:r>
            <a:r>
              <a:rPr lang="es-MX" sz="1400" noProof="0" dirty="0">
                <a:solidFill>
                  <a:schemeClr val="tx2">
                    <a:lumMod val="50000"/>
                  </a:schemeClr>
                </a:solidFill>
                <a:latin typeface="Arial" panose="020B0604020202020204" pitchFamily="34" charset="0"/>
                <a:ea typeface="Microsoft JhengHei" panose="020B0604030504040204" pitchFamily="34" charset="-120"/>
                <a:cs typeface="Arial" panose="020B0604020202020204" pitchFamily="34" charset="0"/>
              </a:rPr>
              <a:t>S</a:t>
            </a:r>
            <a:r>
              <a:rPr kumimoji="0" lang="es-MX" sz="1400" b="0"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rPr>
              <a:t>UPERFICIES</a:t>
            </a:r>
            <a:endParaRPr kumimoji="0" lang="es-MX" sz="2400" b="0"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sp>
        <p:nvSpPr>
          <p:cNvPr id="20" name="CuadroTexto 19">
            <a:extLst>
              <a:ext uri="{FF2B5EF4-FFF2-40B4-BE49-F238E27FC236}">
                <a16:creationId xmlns:a16="http://schemas.microsoft.com/office/drawing/2014/main" id="{9740318A-9C17-43AC-9A33-568CDAD47223}"/>
              </a:ext>
            </a:extLst>
          </p:cNvPr>
          <p:cNvSpPr txBox="1"/>
          <p:nvPr/>
        </p:nvSpPr>
        <p:spPr>
          <a:xfrm>
            <a:off x="4019912" y="3117208"/>
            <a:ext cx="1944521" cy="738664"/>
          </a:xfrm>
          <a:prstGeom prst="rect">
            <a:avLst/>
          </a:prstGeom>
          <a:noFill/>
        </p:spPr>
        <p:txBody>
          <a:bodyPr wrap="square" numCol="1" rtlCol="0">
            <a:spAutoFit/>
          </a:bodyPr>
          <a:lstStyle/>
          <a:p>
            <a:pPr marL="285750" indent="-285750">
              <a:buFont typeface="Arial" panose="020B0604020202020204" pitchFamily="34" charset="0"/>
              <a:buChar char="•"/>
            </a:pPr>
            <a:r>
              <a:rPr lang="es-ES" sz="1400" dirty="0">
                <a:latin typeface="Arial" panose="020B0604020202020204" pitchFamily="34" charset="0"/>
                <a:ea typeface="Microsoft JhengHei UI Light" panose="020B0304030504040204" pitchFamily="34" charset="-120"/>
                <a:cs typeface="Arial" panose="020B0604020202020204" pitchFamily="34" charset="0"/>
              </a:rPr>
              <a:t>Típica </a:t>
            </a:r>
          </a:p>
          <a:p>
            <a:pPr marL="285750" indent="-285750">
              <a:buFont typeface="Arial" panose="020B0604020202020204" pitchFamily="34" charset="0"/>
              <a:buChar char="•"/>
            </a:pPr>
            <a:r>
              <a:rPr lang="es-ES" sz="1400" dirty="0">
                <a:latin typeface="Arial" panose="020B0604020202020204" pitchFamily="34" charset="0"/>
                <a:ea typeface="Microsoft JhengHei UI Light" panose="020B0304030504040204" pitchFamily="34" charset="-120"/>
                <a:cs typeface="Arial" panose="020B0604020202020204" pitchFamily="34" charset="0"/>
              </a:rPr>
              <a:t>Italiana</a:t>
            </a:r>
          </a:p>
          <a:p>
            <a:pPr marL="285750" indent="-285750">
              <a:buFont typeface="Arial" panose="020B0604020202020204" pitchFamily="34" charset="0"/>
              <a:buChar char="•"/>
            </a:pPr>
            <a:r>
              <a:rPr lang="es-ES" sz="1400" dirty="0">
                <a:latin typeface="Arial" panose="020B0604020202020204" pitchFamily="34" charset="0"/>
                <a:ea typeface="Microsoft JhengHei UI Light" panose="020B0304030504040204" pitchFamily="34" charset="-120"/>
                <a:cs typeface="Arial" panose="020B0604020202020204" pitchFamily="34" charset="0"/>
              </a:rPr>
              <a:t>Mexicana</a:t>
            </a:r>
          </a:p>
        </p:txBody>
      </p:sp>
      <p:sp>
        <p:nvSpPr>
          <p:cNvPr id="21" name="CuadroTexto 20">
            <a:extLst>
              <a:ext uri="{FF2B5EF4-FFF2-40B4-BE49-F238E27FC236}">
                <a16:creationId xmlns:a16="http://schemas.microsoft.com/office/drawing/2014/main" id="{9740318A-9C17-43AC-9A33-568CDAD47223}"/>
              </a:ext>
            </a:extLst>
          </p:cNvPr>
          <p:cNvSpPr txBox="1"/>
          <p:nvPr/>
        </p:nvSpPr>
        <p:spPr>
          <a:xfrm>
            <a:off x="5860678" y="3127486"/>
            <a:ext cx="2062561" cy="738664"/>
          </a:xfrm>
          <a:prstGeom prst="rect">
            <a:avLst/>
          </a:prstGeom>
          <a:noFill/>
        </p:spPr>
        <p:txBody>
          <a:bodyPr wrap="square" numCol="1" rtlCol="0">
            <a:spAutoFit/>
          </a:bodyPr>
          <a:lstStyle/>
          <a:p>
            <a:pPr marL="285750" indent="-285750">
              <a:buFont typeface="Arial" panose="020B0604020202020204" pitchFamily="34" charset="0"/>
              <a:buChar char="•"/>
            </a:pPr>
            <a:r>
              <a:rPr lang="es-ES" sz="1400" dirty="0">
                <a:latin typeface="Arial" panose="020B0604020202020204" pitchFamily="34" charset="0"/>
                <a:ea typeface="Microsoft JhengHei UI Light" panose="020B0304030504040204" pitchFamily="34" charset="-120"/>
                <a:cs typeface="Arial" panose="020B0604020202020204" pitchFamily="34" charset="0"/>
              </a:rPr>
              <a:t>Oriental</a:t>
            </a:r>
          </a:p>
          <a:p>
            <a:pPr marL="285750" indent="-285750">
              <a:buFont typeface="Arial" panose="020B0604020202020204" pitchFamily="34" charset="0"/>
              <a:buChar char="•"/>
            </a:pPr>
            <a:r>
              <a:rPr lang="es-ES" sz="1400" dirty="0">
                <a:latin typeface="Arial" panose="020B0604020202020204" pitchFamily="34" charset="0"/>
                <a:ea typeface="Microsoft JhengHei UI Light" panose="020B0304030504040204" pitchFamily="34" charset="-120"/>
                <a:cs typeface="Arial" panose="020B0604020202020204" pitchFamily="34" charset="0"/>
              </a:rPr>
              <a:t>Gastrobar</a:t>
            </a:r>
          </a:p>
          <a:p>
            <a:pPr marL="285750" indent="-285750">
              <a:buFont typeface="Arial" panose="020B0604020202020204" pitchFamily="34" charset="0"/>
              <a:buChar char="•"/>
            </a:pPr>
            <a:r>
              <a:rPr lang="es-ES" sz="1400" dirty="0">
                <a:latin typeface="Arial" panose="020B0604020202020204" pitchFamily="34" charset="0"/>
                <a:ea typeface="Microsoft JhengHei UI Light" panose="020B0304030504040204" pitchFamily="34" charset="-120"/>
                <a:cs typeface="Arial" panose="020B0604020202020204" pitchFamily="34" charset="0"/>
              </a:rPr>
              <a:t>Carnes</a:t>
            </a:r>
          </a:p>
        </p:txBody>
      </p:sp>
      <p:sp>
        <p:nvSpPr>
          <p:cNvPr id="22" name="CuadroTexto 21">
            <a:extLst>
              <a:ext uri="{FF2B5EF4-FFF2-40B4-BE49-F238E27FC236}">
                <a16:creationId xmlns:a16="http://schemas.microsoft.com/office/drawing/2014/main" id="{9740318A-9C17-43AC-9A33-568CDAD47223}"/>
              </a:ext>
            </a:extLst>
          </p:cNvPr>
          <p:cNvSpPr txBox="1"/>
          <p:nvPr/>
        </p:nvSpPr>
        <p:spPr>
          <a:xfrm>
            <a:off x="7561892" y="3127486"/>
            <a:ext cx="2386189" cy="738664"/>
          </a:xfrm>
          <a:prstGeom prst="rect">
            <a:avLst/>
          </a:prstGeom>
          <a:noFill/>
        </p:spPr>
        <p:txBody>
          <a:bodyPr wrap="square" numCol="1" rtlCol="0">
            <a:spAutoFit/>
          </a:bodyPr>
          <a:lstStyle/>
          <a:p>
            <a:pPr marL="285750" indent="-285750">
              <a:buFont typeface="Arial" panose="020B0604020202020204" pitchFamily="34" charset="0"/>
              <a:buChar char="•"/>
            </a:pPr>
            <a:r>
              <a:rPr lang="es-ES" sz="1400" dirty="0">
                <a:latin typeface="Arial" panose="020B0604020202020204" pitchFamily="34" charset="0"/>
                <a:ea typeface="Microsoft JhengHei UI Light" panose="020B0304030504040204" pitchFamily="34" charset="-120"/>
                <a:cs typeface="Arial" panose="020B0604020202020204" pitchFamily="34" charset="0"/>
              </a:rPr>
              <a:t>Repostería</a:t>
            </a:r>
          </a:p>
          <a:p>
            <a:pPr marL="285750" indent="-285750">
              <a:buFont typeface="Arial" panose="020B0604020202020204" pitchFamily="34" charset="0"/>
              <a:buChar char="•"/>
            </a:pPr>
            <a:r>
              <a:rPr lang="es-ES" sz="1400" dirty="0">
                <a:latin typeface="Arial" panose="020B0604020202020204" pitchFamily="34" charset="0"/>
                <a:ea typeface="Microsoft JhengHei UI Light" panose="020B0304030504040204" pitchFamily="34" charset="-120"/>
                <a:cs typeface="Arial" panose="020B0604020202020204" pitchFamily="34" charset="0"/>
              </a:rPr>
              <a:t>Vegetariana</a:t>
            </a:r>
          </a:p>
          <a:p>
            <a:pPr marL="285750" indent="-285750">
              <a:buFont typeface="Arial" panose="020B0604020202020204" pitchFamily="34" charset="0"/>
              <a:buChar char="•"/>
            </a:pPr>
            <a:r>
              <a:rPr lang="es-ES" sz="1400" dirty="0">
                <a:latin typeface="Arial" panose="020B0604020202020204" pitchFamily="34" charset="0"/>
                <a:ea typeface="Microsoft JhengHei UI Light" panose="020B0304030504040204" pitchFamily="34" charset="-120"/>
                <a:cs typeface="Arial" panose="020B0604020202020204" pitchFamily="34" charset="0"/>
              </a:rPr>
              <a:t>China</a:t>
            </a:r>
          </a:p>
        </p:txBody>
      </p:sp>
      <p:pic>
        <p:nvPicPr>
          <p:cNvPr id="27" name="Picture 14" descr="SE ARRIENDA O VENDE LOCAL CC UNICENTRO YOPAL - $600.000.000 COP">
            <a:extLst>
              <a:ext uri="{FF2B5EF4-FFF2-40B4-BE49-F238E27FC236}">
                <a16:creationId xmlns:a16="http://schemas.microsoft.com/office/drawing/2014/main" id="{97028A39-4793-4228-8FDE-5CBEDA6DD05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45" t="26320" r="20332" b="17888"/>
          <a:stretch/>
        </p:blipFill>
        <p:spPr bwMode="auto">
          <a:xfrm>
            <a:off x="2052631" y="5044481"/>
            <a:ext cx="1695991" cy="90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Locales plaza comercial yopal - locales en Yopal - Mitula Casas">
            <a:extLst>
              <a:ext uri="{FF2B5EF4-FFF2-40B4-BE49-F238E27FC236}">
                <a16:creationId xmlns:a16="http://schemas.microsoft.com/office/drawing/2014/main" id="{8CC2E3D2-4EE8-4D10-880A-67705D64B9A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79206" y="4972157"/>
            <a:ext cx="1545272" cy="90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ARRIENDO BURBUJA LOCAL CENTRO COMERCIAL GRAN PLAZA ALCARAVAN YOPAL -  Inmuebles comerciales - ARRIENDO - 1110747093">
            <a:extLst>
              <a:ext uri="{FF2B5EF4-FFF2-40B4-BE49-F238E27FC236}">
                <a16:creationId xmlns:a16="http://schemas.microsoft.com/office/drawing/2014/main" id="{C7130E83-02B6-4635-8CFC-CD99FD4866AB}"/>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32026"/>
          <a:stretch/>
        </p:blipFill>
        <p:spPr bwMode="auto">
          <a:xfrm>
            <a:off x="4207723" y="5057912"/>
            <a:ext cx="1570739" cy="90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Centro comercial el hobo - 4 tips de 49 visitantes">
            <a:extLst>
              <a:ext uri="{FF2B5EF4-FFF2-40B4-BE49-F238E27FC236}">
                <a16:creationId xmlns:a16="http://schemas.microsoft.com/office/drawing/2014/main" id="{302B00B0-23A4-4443-A10C-9295AFB75C17}"/>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11040"/>
          <a:stretch/>
        </p:blipFill>
        <p:spPr bwMode="auto">
          <a:xfrm>
            <a:off x="6247356" y="5080321"/>
            <a:ext cx="1570739" cy="900000"/>
          </a:xfrm>
          <a:prstGeom prst="rect">
            <a:avLst/>
          </a:prstGeom>
          <a:noFill/>
          <a:extLst>
            <a:ext uri="{909E8E84-426E-40DD-AFC4-6F175D3DCCD1}">
              <a14:hiddenFill xmlns:a14="http://schemas.microsoft.com/office/drawing/2010/main">
                <a:solidFill>
                  <a:srgbClr val="FFFFFF"/>
                </a:solidFill>
              </a14:hiddenFill>
            </a:ext>
          </a:extLst>
        </p:spPr>
      </p:pic>
      <p:sp>
        <p:nvSpPr>
          <p:cNvPr id="31" name="Elipse 30"/>
          <p:cNvSpPr/>
          <p:nvPr/>
        </p:nvSpPr>
        <p:spPr>
          <a:xfrm>
            <a:off x="2099197" y="1259382"/>
            <a:ext cx="1012816" cy="936196"/>
          </a:xfrm>
          <a:prstGeom prst="ellipse">
            <a:avLst/>
          </a:prstGeom>
          <a:noFill/>
          <a:ln w="28575">
            <a:solidFill>
              <a:srgbClr val="D7EF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3" name="Elipse 32"/>
          <p:cNvSpPr/>
          <p:nvPr/>
        </p:nvSpPr>
        <p:spPr>
          <a:xfrm>
            <a:off x="3179990" y="1339806"/>
            <a:ext cx="1012816" cy="936196"/>
          </a:xfrm>
          <a:prstGeom prst="ellipse">
            <a:avLst/>
          </a:prstGeom>
          <a:noFill/>
          <a:ln w="28575">
            <a:solidFill>
              <a:srgbClr val="D7EFF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Elipse 33"/>
          <p:cNvSpPr/>
          <p:nvPr/>
        </p:nvSpPr>
        <p:spPr>
          <a:xfrm>
            <a:off x="4281695" y="1453089"/>
            <a:ext cx="1012816" cy="936196"/>
          </a:xfrm>
          <a:prstGeom prst="ellipse">
            <a:avLst/>
          </a:prstGeom>
          <a:noFill/>
          <a:ln w="28575">
            <a:solidFill>
              <a:srgbClr val="D7EF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Elipse 34"/>
          <p:cNvSpPr/>
          <p:nvPr/>
        </p:nvSpPr>
        <p:spPr>
          <a:xfrm>
            <a:off x="5373589" y="1550686"/>
            <a:ext cx="1012816" cy="936196"/>
          </a:xfrm>
          <a:prstGeom prst="ellipse">
            <a:avLst/>
          </a:prstGeom>
          <a:noFill/>
          <a:ln w="28575">
            <a:solidFill>
              <a:srgbClr val="D7EFF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6" name="Elipse 35"/>
          <p:cNvSpPr/>
          <p:nvPr/>
        </p:nvSpPr>
        <p:spPr>
          <a:xfrm>
            <a:off x="6515044" y="1660486"/>
            <a:ext cx="1012816" cy="936196"/>
          </a:xfrm>
          <a:prstGeom prst="ellipse">
            <a:avLst/>
          </a:prstGeom>
          <a:noFill/>
          <a:ln w="28575">
            <a:solidFill>
              <a:srgbClr val="D7EF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7" name="Imagen 36">
            <a:extLst>
              <a:ext uri="{FF2B5EF4-FFF2-40B4-BE49-F238E27FC236}">
                <a16:creationId xmlns:a16="http://schemas.microsoft.com/office/drawing/2014/main" id="{8CE5B98D-B60B-4B41-B97A-50AE87C3D3B7}"/>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616879" y="3138558"/>
            <a:ext cx="1037034" cy="1037034"/>
          </a:xfrm>
          <a:prstGeom prst="rect">
            <a:avLst/>
          </a:prstGeom>
        </p:spPr>
      </p:pic>
      <p:sp>
        <p:nvSpPr>
          <p:cNvPr id="38" name="Elipse 37"/>
          <p:cNvSpPr/>
          <p:nvPr/>
        </p:nvSpPr>
        <p:spPr>
          <a:xfrm>
            <a:off x="7656498" y="1815546"/>
            <a:ext cx="1012816" cy="936196"/>
          </a:xfrm>
          <a:prstGeom prst="ellipse">
            <a:avLst/>
          </a:prstGeom>
          <a:noFill/>
          <a:ln w="28575">
            <a:solidFill>
              <a:srgbClr val="D7EFF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9" name="Elipse 38"/>
          <p:cNvSpPr/>
          <p:nvPr/>
        </p:nvSpPr>
        <p:spPr>
          <a:xfrm>
            <a:off x="8774340" y="1905557"/>
            <a:ext cx="1012816" cy="936196"/>
          </a:xfrm>
          <a:prstGeom prst="ellipse">
            <a:avLst/>
          </a:prstGeom>
          <a:noFill/>
          <a:ln w="28575">
            <a:solidFill>
              <a:srgbClr val="D7EF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7" name="Triángulo rectángulo 46"/>
          <p:cNvSpPr/>
          <p:nvPr/>
        </p:nvSpPr>
        <p:spPr>
          <a:xfrm flipH="1">
            <a:off x="3810375" y="3166745"/>
            <a:ext cx="356174" cy="980660"/>
          </a:xfrm>
          <a:prstGeom prst="r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2" name="Triángulo rectángulo 51"/>
          <p:cNvSpPr/>
          <p:nvPr/>
        </p:nvSpPr>
        <p:spPr>
          <a:xfrm flipH="1">
            <a:off x="5655288" y="3136992"/>
            <a:ext cx="356174" cy="980660"/>
          </a:xfrm>
          <a:prstGeom prst="r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3" name="Triángulo rectángulo 52"/>
          <p:cNvSpPr/>
          <p:nvPr/>
        </p:nvSpPr>
        <p:spPr>
          <a:xfrm flipH="1">
            <a:off x="7348506" y="3121462"/>
            <a:ext cx="356174" cy="980660"/>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4" name="CuadroTexto 53">
            <a:extLst>
              <a:ext uri="{FF2B5EF4-FFF2-40B4-BE49-F238E27FC236}">
                <a16:creationId xmlns:a16="http://schemas.microsoft.com/office/drawing/2014/main" id="{62393E80-D62A-446D-8FA9-23DB9A9C2098}"/>
              </a:ext>
            </a:extLst>
          </p:cNvPr>
          <p:cNvSpPr txBox="1"/>
          <p:nvPr/>
        </p:nvSpPr>
        <p:spPr>
          <a:xfrm>
            <a:off x="2265629" y="5948662"/>
            <a:ext cx="1342291" cy="307777"/>
          </a:xfrm>
          <a:prstGeom prst="rect">
            <a:avLst/>
          </a:prstGeom>
          <a:noFill/>
        </p:spPr>
        <p:txBody>
          <a:bodyPr wrap="none" rtlCol="0">
            <a:spAutoFit/>
          </a:bodyPr>
          <a:lstStyle/>
          <a:p>
            <a:r>
              <a:rPr lang="es-ES" sz="1400" dirty="0">
                <a:latin typeface="Arial" panose="020B0604020202020204" pitchFamily="34" charset="0"/>
                <a:ea typeface="Microsoft JhengHei UI" panose="020B0604030504040204" pitchFamily="34" charset="-120"/>
                <a:cs typeface="Arial" panose="020B0604020202020204" pitchFamily="34" charset="0"/>
              </a:rPr>
              <a:t>CC Unicentro </a:t>
            </a:r>
            <a:endParaRPr lang="es-CO" sz="1400" dirty="0">
              <a:latin typeface="Arial" panose="020B0604020202020204" pitchFamily="34" charset="0"/>
              <a:ea typeface="Microsoft JhengHei UI" panose="020B0604030504040204" pitchFamily="34" charset="-120"/>
              <a:cs typeface="Arial" panose="020B0604020202020204" pitchFamily="34" charset="0"/>
            </a:endParaRPr>
          </a:p>
        </p:txBody>
      </p:sp>
      <p:sp>
        <p:nvSpPr>
          <p:cNvPr id="55" name="CuadroTexto 54">
            <a:extLst>
              <a:ext uri="{FF2B5EF4-FFF2-40B4-BE49-F238E27FC236}">
                <a16:creationId xmlns:a16="http://schemas.microsoft.com/office/drawing/2014/main" id="{0ABEE2AC-F12D-43C6-8FF7-627106ECFA96}"/>
              </a:ext>
            </a:extLst>
          </p:cNvPr>
          <p:cNvSpPr txBox="1"/>
          <p:nvPr/>
        </p:nvSpPr>
        <p:spPr>
          <a:xfrm>
            <a:off x="8155603" y="5872317"/>
            <a:ext cx="1792478" cy="523220"/>
          </a:xfrm>
          <a:prstGeom prst="rect">
            <a:avLst/>
          </a:prstGeom>
          <a:noFill/>
        </p:spPr>
        <p:txBody>
          <a:bodyPr wrap="square" rtlCol="0">
            <a:spAutoFit/>
          </a:bodyPr>
          <a:lstStyle/>
          <a:p>
            <a:pPr algn="ctr"/>
            <a:r>
              <a:rPr lang="es-ES" sz="1400" dirty="0">
                <a:latin typeface="Arial" panose="020B0604020202020204" pitchFamily="34" charset="0"/>
                <a:ea typeface="Microsoft JhengHei UI" panose="020B0604030504040204" pitchFamily="34" charset="-120"/>
                <a:cs typeface="Arial" panose="020B0604020202020204" pitchFamily="34" charset="0"/>
              </a:rPr>
              <a:t>CC Morichal </a:t>
            </a:r>
          </a:p>
          <a:p>
            <a:pPr algn="ctr"/>
            <a:r>
              <a:rPr lang="es-ES" sz="1400" dirty="0">
                <a:latin typeface="Arial" panose="020B0604020202020204" pitchFamily="34" charset="0"/>
                <a:ea typeface="Microsoft JhengHei UI" panose="020B0604030504040204" pitchFamily="34" charset="-120"/>
                <a:cs typeface="Arial" panose="020B0604020202020204" pitchFamily="34" charset="0"/>
              </a:rPr>
              <a:t>Plaza</a:t>
            </a:r>
            <a:endParaRPr lang="es-CO" sz="1400" dirty="0">
              <a:latin typeface="Arial" panose="020B0604020202020204" pitchFamily="34" charset="0"/>
              <a:ea typeface="Microsoft JhengHei UI" panose="020B0604030504040204" pitchFamily="34" charset="-120"/>
              <a:cs typeface="Arial" panose="020B0604020202020204" pitchFamily="34" charset="0"/>
            </a:endParaRPr>
          </a:p>
        </p:txBody>
      </p:sp>
      <p:sp>
        <p:nvSpPr>
          <p:cNvPr id="56" name="CuadroTexto 55">
            <a:extLst>
              <a:ext uri="{FF2B5EF4-FFF2-40B4-BE49-F238E27FC236}">
                <a16:creationId xmlns:a16="http://schemas.microsoft.com/office/drawing/2014/main" id="{C23C6BE4-A19F-48A6-8E47-288C438E7959}"/>
              </a:ext>
            </a:extLst>
          </p:cNvPr>
          <p:cNvSpPr txBox="1"/>
          <p:nvPr/>
        </p:nvSpPr>
        <p:spPr>
          <a:xfrm>
            <a:off x="4138904" y="5956904"/>
            <a:ext cx="1635845" cy="523220"/>
          </a:xfrm>
          <a:prstGeom prst="rect">
            <a:avLst/>
          </a:prstGeom>
          <a:noFill/>
        </p:spPr>
        <p:txBody>
          <a:bodyPr wrap="square" rtlCol="0">
            <a:spAutoFit/>
          </a:bodyPr>
          <a:lstStyle/>
          <a:p>
            <a:pPr algn="ctr"/>
            <a:r>
              <a:rPr lang="es-ES" sz="1400" dirty="0">
                <a:latin typeface="Arial" panose="020B0604020202020204" pitchFamily="34" charset="0"/>
                <a:ea typeface="Microsoft JhengHei UI" panose="020B0604030504040204" pitchFamily="34" charset="-120"/>
                <a:cs typeface="Arial" panose="020B0604020202020204" pitchFamily="34" charset="0"/>
              </a:rPr>
              <a:t>CC. Gran Plaza Alcaraván</a:t>
            </a:r>
            <a:endParaRPr lang="es-CO" sz="1400" dirty="0">
              <a:latin typeface="Arial" panose="020B0604020202020204" pitchFamily="34" charset="0"/>
              <a:ea typeface="Microsoft JhengHei UI" panose="020B0604030504040204" pitchFamily="34" charset="-120"/>
              <a:cs typeface="Arial" panose="020B0604020202020204" pitchFamily="34" charset="0"/>
            </a:endParaRPr>
          </a:p>
        </p:txBody>
      </p:sp>
      <p:sp>
        <p:nvSpPr>
          <p:cNvPr id="57" name="CuadroTexto 56">
            <a:extLst>
              <a:ext uri="{FF2B5EF4-FFF2-40B4-BE49-F238E27FC236}">
                <a16:creationId xmlns:a16="http://schemas.microsoft.com/office/drawing/2014/main" id="{42394160-DA34-4F49-A7CF-D76AE4E61E93}"/>
              </a:ext>
            </a:extLst>
          </p:cNvPr>
          <p:cNvSpPr txBox="1"/>
          <p:nvPr/>
        </p:nvSpPr>
        <p:spPr>
          <a:xfrm>
            <a:off x="6445266" y="5977056"/>
            <a:ext cx="1173335" cy="307777"/>
          </a:xfrm>
          <a:prstGeom prst="rect">
            <a:avLst/>
          </a:prstGeom>
          <a:noFill/>
        </p:spPr>
        <p:txBody>
          <a:bodyPr wrap="none" rtlCol="0">
            <a:spAutoFit/>
          </a:bodyPr>
          <a:lstStyle/>
          <a:p>
            <a:r>
              <a:rPr lang="es-ES" sz="1400" dirty="0">
                <a:latin typeface="Arial" panose="020B0604020202020204" pitchFamily="34" charset="0"/>
                <a:ea typeface="Microsoft JhengHei UI" panose="020B0604030504040204" pitchFamily="34" charset="-120"/>
                <a:cs typeface="Arial" panose="020B0604020202020204" pitchFamily="34" charset="0"/>
              </a:rPr>
              <a:t>CC. El Hobo</a:t>
            </a:r>
            <a:endParaRPr lang="es-CO" sz="1400" dirty="0">
              <a:latin typeface="Arial" panose="020B0604020202020204" pitchFamily="34" charset="0"/>
              <a:ea typeface="Microsoft JhengHei UI" panose="020B0604030504040204" pitchFamily="34" charset="-120"/>
              <a:cs typeface="Arial" panose="020B0604020202020204" pitchFamily="34" charset="0"/>
            </a:endParaRPr>
          </a:p>
        </p:txBody>
      </p:sp>
    </p:spTree>
    <p:extLst>
      <p:ext uri="{BB962C8B-B14F-4D97-AF65-F5344CB8AC3E}">
        <p14:creationId xmlns:p14="http://schemas.microsoft.com/office/powerpoint/2010/main" val="25015564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Texto&#10;&#10;Descripción generada automáticamente con confianza media">
            <a:extLst>
              <a:ext uri="{FF2B5EF4-FFF2-40B4-BE49-F238E27FC236}">
                <a16:creationId xmlns:a16="http://schemas.microsoft.com/office/drawing/2014/main" id="{B968F564-AA2C-D300-4235-78A1A34A0D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Rectángulo 30">
            <a:extLst>
              <a:ext uri="{FF2B5EF4-FFF2-40B4-BE49-F238E27FC236}">
                <a16:creationId xmlns:a16="http://schemas.microsoft.com/office/drawing/2014/main" id="{BB6A3701-635D-4D40-9990-6FD285F7C8B2}"/>
              </a:ext>
            </a:extLst>
          </p:cNvPr>
          <p:cNvSpPr/>
          <p:nvPr/>
        </p:nvSpPr>
        <p:spPr>
          <a:xfrm>
            <a:off x="6925443" y="2067188"/>
            <a:ext cx="2970008" cy="2830070"/>
          </a:xfrm>
          <a:prstGeom prst="rect">
            <a:avLst/>
          </a:prstGeom>
        </p:spPr>
        <p:txBody>
          <a:bodyPr wrap="square">
            <a:spAutoFit/>
          </a:bodyPr>
          <a:lstStyle/>
          <a:p>
            <a:pPr fontAlgn="base">
              <a:lnSpc>
                <a:spcPct val="150000"/>
              </a:lnSpc>
            </a:pPr>
            <a:r>
              <a:rPr lang="es-ES" sz="1200" b="1"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Otros servicios</a:t>
            </a:r>
          </a:p>
          <a:p>
            <a:pPr marL="342900" indent="-342900" fontAlgn="base">
              <a:lnSpc>
                <a:spcPct val="150000"/>
              </a:lnSpc>
              <a:buFont typeface="+mj-lt"/>
              <a:buAutoNum type="arabicPeriod"/>
            </a:pPr>
            <a:r>
              <a:rPr lang="es-ES" sz="12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Urgencias</a:t>
            </a:r>
          </a:p>
          <a:p>
            <a:pPr marL="342900" indent="-342900" fontAlgn="base">
              <a:lnSpc>
                <a:spcPct val="150000"/>
              </a:lnSpc>
              <a:buFont typeface="+mj-lt"/>
              <a:buAutoNum type="arabicPeriod"/>
            </a:pPr>
            <a:r>
              <a:rPr lang="es-ES" sz="12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Hospitalización</a:t>
            </a:r>
          </a:p>
          <a:p>
            <a:pPr marL="342900" indent="-342900" fontAlgn="base">
              <a:lnSpc>
                <a:spcPct val="150000"/>
              </a:lnSpc>
              <a:buFont typeface="+mj-lt"/>
              <a:buAutoNum type="arabicPeriod"/>
            </a:pPr>
            <a:r>
              <a:rPr lang="es-ES" sz="12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Imagenología</a:t>
            </a:r>
          </a:p>
          <a:p>
            <a:pPr marL="342900" indent="-342900" fontAlgn="base">
              <a:lnSpc>
                <a:spcPct val="150000"/>
              </a:lnSpc>
              <a:buFont typeface="+mj-lt"/>
              <a:buAutoNum type="arabicPeriod"/>
            </a:pPr>
            <a:r>
              <a:rPr lang="es-ES" sz="12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Farmacia</a:t>
            </a:r>
          </a:p>
          <a:p>
            <a:pPr marL="342900" indent="-342900" fontAlgn="base">
              <a:lnSpc>
                <a:spcPct val="150000"/>
              </a:lnSpc>
              <a:buFont typeface="+mj-lt"/>
              <a:buAutoNum type="arabicPeriod"/>
            </a:pPr>
            <a:r>
              <a:rPr lang="es-ES" sz="12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Laboratorio</a:t>
            </a:r>
          </a:p>
          <a:p>
            <a:pPr marL="342900" indent="-342900" fontAlgn="base">
              <a:lnSpc>
                <a:spcPct val="150000"/>
              </a:lnSpc>
              <a:buFont typeface="+mj-lt"/>
              <a:buAutoNum type="arabicPeriod"/>
            </a:pPr>
            <a:r>
              <a:rPr lang="es-ES" sz="12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Traslado de pacientes</a:t>
            </a:r>
          </a:p>
          <a:p>
            <a:pPr marL="342900" indent="-342900" fontAlgn="base">
              <a:lnSpc>
                <a:spcPct val="150000"/>
              </a:lnSpc>
              <a:buFont typeface="+mj-lt"/>
              <a:buAutoNum type="arabicPeriod"/>
            </a:pPr>
            <a:r>
              <a:rPr lang="es-ES" sz="12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Terapias</a:t>
            </a:r>
          </a:p>
          <a:p>
            <a:pPr marL="342900" indent="-342900" fontAlgn="base">
              <a:lnSpc>
                <a:spcPct val="150000"/>
              </a:lnSpc>
              <a:buFont typeface="+mj-lt"/>
              <a:buAutoNum type="arabicPeriod"/>
            </a:pPr>
            <a:r>
              <a:rPr lang="es-ES" sz="12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Promoción y Prevención</a:t>
            </a:r>
          </a:p>
          <a:p>
            <a:pPr marL="342900" indent="-342900" fontAlgn="base">
              <a:lnSpc>
                <a:spcPct val="150000"/>
              </a:lnSpc>
              <a:buFont typeface="+mj-lt"/>
              <a:buAutoNum type="arabicPeriod"/>
            </a:pPr>
            <a:r>
              <a:rPr lang="es-ES" sz="12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Medicamentos e Insumos</a:t>
            </a:r>
          </a:p>
        </p:txBody>
      </p:sp>
      <p:sp>
        <p:nvSpPr>
          <p:cNvPr id="9" name="Rectángulo 8"/>
          <p:cNvSpPr/>
          <p:nvPr/>
        </p:nvSpPr>
        <p:spPr>
          <a:xfrm>
            <a:off x="8868165" y="326476"/>
            <a:ext cx="3769533" cy="649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rgbClr val="F2F2F2"/>
                </a:solidFill>
                <a:latin typeface="Microsoft JhengHei" panose="020B0604030504040204" pitchFamily="34" charset="-120"/>
                <a:ea typeface="Microsoft JhengHei" panose="020B0604030504040204" pitchFamily="34" charset="-120"/>
              </a:rPr>
              <a:t>CENTRO DE SERVICIOS</a:t>
            </a:r>
          </a:p>
        </p:txBody>
      </p:sp>
      <p:pic>
        <p:nvPicPr>
          <p:cNvPr id="10" name="Imagen 9">
            <a:extLst>
              <a:ext uri="{FF2B5EF4-FFF2-40B4-BE49-F238E27FC236}">
                <a16:creationId xmlns:a16="http://schemas.microsoft.com/office/drawing/2014/main" id="{728FB1AD-14FE-46A7-9015-60CDE6DBA3F0}"/>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656548" y="537956"/>
            <a:ext cx="683499" cy="683499"/>
          </a:xfrm>
          <a:prstGeom prst="rect">
            <a:avLst/>
          </a:prstGeom>
        </p:spPr>
      </p:pic>
      <p:sp>
        <p:nvSpPr>
          <p:cNvPr id="11" name="CuadroTexto 10">
            <a:extLst>
              <a:ext uri="{FF2B5EF4-FFF2-40B4-BE49-F238E27FC236}">
                <a16:creationId xmlns:a16="http://schemas.microsoft.com/office/drawing/2014/main" id="{23E6D839-566E-4186-BEBF-7D7712AB2E2A}"/>
              </a:ext>
            </a:extLst>
          </p:cNvPr>
          <p:cNvSpPr txBox="1"/>
          <p:nvPr/>
        </p:nvSpPr>
        <p:spPr>
          <a:xfrm>
            <a:off x="2443996" y="879706"/>
            <a:ext cx="4627292" cy="307777"/>
          </a:xfrm>
          <a:prstGeom prst="rect">
            <a:avLst/>
          </a:prstGeom>
          <a:noFill/>
        </p:spPr>
        <p:txBody>
          <a:bodyPr wrap="none" rtlCol="0">
            <a:spAutoFit/>
          </a:bodyPr>
          <a:lstStyle/>
          <a:p>
            <a:r>
              <a:rPr lang="es-ES" sz="1400" b="1" dirty="0">
                <a:latin typeface="Arial" panose="020B0604020202020204" pitchFamily="34" charset="0"/>
                <a:ea typeface="Microsoft JhengHei" panose="020B0604030504040204" pitchFamily="34" charset="-120"/>
                <a:cs typeface="Arial" panose="020B0604020202020204" pitchFamily="34" charset="0"/>
              </a:rPr>
              <a:t>OFERTA INSTITUCIONAL EN SERVICIOS DE SALUD</a:t>
            </a:r>
            <a:endParaRPr lang="es-CO" sz="1400" b="1" dirty="0">
              <a:latin typeface="Arial" panose="020B0604020202020204" pitchFamily="34" charset="0"/>
              <a:ea typeface="Microsoft JhengHei" panose="020B0604030504040204" pitchFamily="34" charset="-120"/>
              <a:cs typeface="Arial" panose="020B0604020202020204" pitchFamily="34" charset="0"/>
            </a:endParaRPr>
          </a:p>
        </p:txBody>
      </p:sp>
      <p:pic>
        <p:nvPicPr>
          <p:cNvPr id="14" name="Picture 2" descr="Clínica Casanare - Clínica Casanare">
            <a:extLst>
              <a:ext uri="{FF2B5EF4-FFF2-40B4-BE49-F238E27FC236}">
                <a16:creationId xmlns:a16="http://schemas.microsoft.com/office/drawing/2014/main" id="{3E97A393-37D5-44A1-A764-F27C91D78A1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386" b="11013"/>
          <a:stretch/>
        </p:blipFill>
        <p:spPr bwMode="auto">
          <a:xfrm>
            <a:off x="4409702" y="5237261"/>
            <a:ext cx="1214512" cy="603035"/>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D1237848-3861-4437-BCA6-D19744384EAF}"/>
              </a:ext>
            </a:extLst>
          </p:cNvPr>
          <p:cNvPicPr>
            <a:picLocks noChangeAspect="1"/>
          </p:cNvPicPr>
          <p:nvPr/>
        </p:nvPicPr>
        <p:blipFill rotWithShape="1">
          <a:blip r:embed="rId5">
            <a:extLst>
              <a:ext uri="{28A0092B-C50C-407E-A947-70E740481C1C}">
                <a14:useLocalDpi xmlns:a14="http://schemas.microsoft.com/office/drawing/2010/main" val="0"/>
              </a:ext>
            </a:extLst>
          </a:blip>
          <a:srcRect t="18261" b="17586"/>
          <a:stretch/>
        </p:blipFill>
        <p:spPr>
          <a:xfrm>
            <a:off x="9930846" y="4985929"/>
            <a:ext cx="1405841" cy="901896"/>
          </a:xfrm>
          <a:prstGeom prst="rect">
            <a:avLst/>
          </a:prstGeom>
        </p:spPr>
      </p:pic>
      <p:sp>
        <p:nvSpPr>
          <p:cNvPr id="16" name="CuadroTexto 15">
            <a:extLst>
              <a:ext uri="{FF2B5EF4-FFF2-40B4-BE49-F238E27FC236}">
                <a16:creationId xmlns:a16="http://schemas.microsoft.com/office/drawing/2014/main" id="{C7C66A15-D080-49FE-A5DC-1F5D512CF661}"/>
              </a:ext>
            </a:extLst>
          </p:cNvPr>
          <p:cNvSpPr txBox="1"/>
          <p:nvPr/>
        </p:nvSpPr>
        <p:spPr>
          <a:xfrm>
            <a:off x="10092854" y="1701301"/>
            <a:ext cx="1165351" cy="307777"/>
          </a:xfrm>
          <a:prstGeom prst="rect">
            <a:avLst/>
          </a:prstGeom>
          <a:noFill/>
        </p:spPr>
        <p:txBody>
          <a:bodyPr wrap="square" rtlCol="0">
            <a:spAutoFit/>
          </a:bodyPr>
          <a:lstStyle/>
          <a:p>
            <a:pPr algn="ctr"/>
            <a:r>
              <a:rPr lang="es-ES" sz="1400" dirty="0">
                <a:latin typeface="Arial" panose="020B0604020202020204" pitchFamily="34" charset="0"/>
                <a:ea typeface="Microsoft JhengHei" panose="020B0604030504040204" pitchFamily="34" charset="-120"/>
                <a:cs typeface="Arial" panose="020B0604020202020204" pitchFamily="34" charset="0"/>
              </a:rPr>
              <a:t>Camas UCI</a:t>
            </a:r>
            <a:endParaRPr lang="es-CO" sz="1400" dirty="0">
              <a:latin typeface="Arial" panose="020B0604020202020204" pitchFamily="34" charset="0"/>
              <a:ea typeface="Microsoft JhengHei" panose="020B0604030504040204" pitchFamily="34" charset="-120"/>
              <a:cs typeface="Arial" panose="020B0604020202020204" pitchFamily="34" charset="0"/>
            </a:endParaRPr>
          </a:p>
        </p:txBody>
      </p:sp>
      <p:sp>
        <p:nvSpPr>
          <p:cNvPr id="17" name="CuadroTexto 16">
            <a:extLst>
              <a:ext uri="{FF2B5EF4-FFF2-40B4-BE49-F238E27FC236}">
                <a16:creationId xmlns:a16="http://schemas.microsoft.com/office/drawing/2014/main" id="{330FF770-CD41-4999-A494-5BC11FE4764F}"/>
              </a:ext>
            </a:extLst>
          </p:cNvPr>
          <p:cNvSpPr txBox="1"/>
          <p:nvPr/>
        </p:nvSpPr>
        <p:spPr>
          <a:xfrm>
            <a:off x="8785541" y="1243450"/>
            <a:ext cx="1452608" cy="923330"/>
          </a:xfrm>
          <a:prstGeom prst="rect">
            <a:avLst/>
          </a:prstGeom>
          <a:noFill/>
        </p:spPr>
        <p:txBody>
          <a:bodyPr wrap="square" rtlCol="0">
            <a:spAutoFit/>
          </a:bodyPr>
          <a:lstStyle/>
          <a:p>
            <a:r>
              <a:rPr lang="es-ES" sz="5400" b="1" dirty="0">
                <a:latin typeface="Arial" panose="020B0604020202020204" pitchFamily="34" charset="0"/>
                <a:ea typeface="Microsoft JhengHei" panose="020B0604030504040204" pitchFamily="34" charset="-120"/>
                <a:cs typeface="Arial" panose="020B0604020202020204" pitchFamily="34" charset="0"/>
              </a:rPr>
              <a:t>130</a:t>
            </a:r>
            <a:r>
              <a:rPr lang="es-ES" sz="5400" dirty="0">
                <a:latin typeface="Arial" panose="020B0604020202020204" pitchFamily="34" charset="0"/>
                <a:ea typeface="Microsoft JhengHei" panose="020B0604030504040204" pitchFamily="34" charset="-120"/>
                <a:cs typeface="Arial" panose="020B0604020202020204" pitchFamily="34" charset="0"/>
              </a:rPr>
              <a:t> </a:t>
            </a:r>
            <a:endParaRPr lang="es-CO" sz="5400" dirty="0">
              <a:latin typeface="Arial" panose="020B0604020202020204" pitchFamily="34" charset="0"/>
              <a:ea typeface="Microsoft JhengHei" panose="020B0604030504040204" pitchFamily="34" charset="-120"/>
              <a:cs typeface="Arial" panose="020B0604020202020204" pitchFamily="34" charset="0"/>
            </a:endParaRPr>
          </a:p>
        </p:txBody>
      </p:sp>
      <p:pic>
        <p:nvPicPr>
          <p:cNvPr id="18" name="Picture 2" descr="inicio • Soluciones Farmaceuticas del Oriente">
            <a:extLst>
              <a:ext uri="{FF2B5EF4-FFF2-40B4-BE49-F238E27FC236}">
                <a16:creationId xmlns:a16="http://schemas.microsoft.com/office/drawing/2014/main" id="{3531585B-3A56-425C-8162-FE6FC927E4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343" y="5447172"/>
            <a:ext cx="1202945" cy="315083"/>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205EBC6C-B4DD-4782-9873-10AC3FF801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5632" y="5321081"/>
            <a:ext cx="1338460" cy="481009"/>
          </a:xfrm>
          <a:prstGeom prst="rect">
            <a:avLst/>
          </a:prstGeom>
        </p:spPr>
      </p:pic>
      <p:pic>
        <p:nvPicPr>
          <p:cNvPr id="20" name="Imagen 19">
            <a:extLst>
              <a:ext uri="{FF2B5EF4-FFF2-40B4-BE49-F238E27FC236}">
                <a16:creationId xmlns:a16="http://schemas.microsoft.com/office/drawing/2014/main" id="{C794B9CB-9C0C-42DF-8C86-2B99F806BD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1602" y="5046379"/>
            <a:ext cx="1159397" cy="699605"/>
          </a:xfrm>
          <a:prstGeom prst="rect">
            <a:avLst/>
          </a:prstGeom>
        </p:spPr>
      </p:pic>
      <p:pic>
        <p:nvPicPr>
          <p:cNvPr id="21" name="Imagen 20">
            <a:extLst>
              <a:ext uri="{FF2B5EF4-FFF2-40B4-BE49-F238E27FC236}">
                <a16:creationId xmlns:a16="http://schemas.microsoft.com/office/drawing/2014/main" id="{B927EFED-33D7-4AC1-B1FF-D0D27E3B7D6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1672" b="10966"/>
          <a:stretch/>
        </p:blipFill>
        <p:spPr>
          <a:xfrm>
            <a:off x="7508573" y="5237261"/>
            <a:ext cx="795448" cy="615378"/>
          </a:xfrm>
          <a:prstGeom prst="rect">
            <a:avLst/>
          </a:prstGeom>
        </p:spPr>
      </p:pic>
      <p:pic>
        <p:nvPicPr>
          <p:cNvPr id="22" name="Imagen 21">
            <a:extLst>
              <a:ext uri="{FF2B5EF4-FFF2-40B4-BE49-F238E27FC236}">
                <a16:creationId xmlns:a16="http://schemas.microsoft.com/office/drawing/2014/main" id="{0A01CEDE-2316-45D3-BBDC-5ACDDBDFB98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8888" b="24263"/>
          <a:stretch/>
        </p:blipFill>
        <p:spPr>
          <a:xfrm>
            <a:off x="3117113" y="5321081"/>
            <a:ext cx="1108286" cy="519215"/>
          </a:xfrm>
          <a:prstGeom prst="rect">
            <a:avLst/>
          </a:prstGeom>
        </p:spPr>
      </p:pic>
      <p:pic>
        <p:nvPicPr>
          <p:cNvPr id="23" name="Picture 2" descr="Vector Transparente PNG Y SVG De Cama De Hospital Con Textura">
            <a:extLst>
              <a:ext uri="{FF2B5EF4-FFF2-40B4-BE49-F238E27FC236}">
                <a16:creationId xmlns:a16="http://schemas.microsoft.com/office/drawing/2014/main" id="{3AA7F389-BF84-4E1E-AD93-5A20CF421A9D}"/>
              </a:ext>
            </a:extLst>
          </p:cNvPr>
          <p:cNvPicPr>
            <a:picLocks noChangeAspect="1" noChangeArrowheads="1"/>
          </p:cNvPicPr>
          <p:nvPr/>
        </p:nvPicPr>
        <p:blipFill>
          <a:blip r:embed="rId11" cstate="print">
            <a:duotone>
              <a:schemeClr val="accent4">
                <a:shade val="45000"/>
                <a:satMod val="135000"/>
              </a:schemeClr>
              <a:prstClr val="white"/>
            </a:duotone>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H="1">
            <a:off x="7993871" y="1289721"/>
            <a:ext cx="817731" cy="837220"/>
          </a:xfrm>
          <a:prstGeom prst="rect">
            <a:avLst/>
          </a:prstGeom>
          <a:noFill/>
          <a:extLst>
            <a:ext uri="{909E8E84-426E-40DD-AFC4-6F175D3DCCD1}">
              <a14:hiddenFill xmlns:a14="http://schemas.microsoft.com/office/drawing/2010/main">
                <a:solidFill>
                  <a:srgbClr val="FFFFFF"/>
                </a:solidFill>
              </a14:hiddenFill>
            </a:ext>
          </a:extLst>
        </p:spPr>
      </p:pic>
      <p:sp>
        <p:nvSpPr>
          <p:cNvPr id="29" name="Rectángulo 28">
            <a:extLst>
              <a:ext uri="{FF2B5EF4-FFF2-40B4-BE49-F238E27FC236}">
                <a16:creationId xmlns:a16="http://schemas.microsoft.com/office/drawing/2014/main" id="{960CBF4A-F78A-46BD-9F16-68273209E288}"/>
              </a:ext>
            </a:extLst>
          </p:cNvPr>
          <p:cNvSpPr/>
          <p:nvPr/>
        </p:nvSpPr>
        <p:spPr>
          <a:xfrm>
            <a:off x="1492953" y="1432352"/>
            <a:ext cx="2970008" cy="3609514"/>
          </a:xfrm>
          <a:prstGeom prst="rect">
            <a:avLst/>
          </a:prstGeom>
        </p:spPr>
        <p:txBody>
          <a:bodyPr wrap="square">
            <a:spAutoFit/>
          </a:bodyPr>
          <a:lstStyle/>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Anestesia</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Cirugía general</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Cirugía plástica y estética</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Cirugía vascular</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Coloproctología</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Dermatología</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Gastroenterología y Endoscopia Digestiva</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Ginecobstetricia</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Ginecología</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Medicina interna</a:t>
            </a:r>
          </a:p>
        </p:txBody>
      </p:sp>
      <p:sp>
        <p:nvSpPr>
          <p:cNvPr id="30" name="Rectángulo 29">
            <a:extLst>
              <a:ext uri="{FF2B5EF4-FFF2-40B4-BE49-F238E27FC236}">
                <a16:creationId xmlns:a16="http://schemas.microsoft.com/office/drawing/2014/main" id="{DB0ACD82-76B0-4C4A-BCA7-E3D3CFB8B9A8}"/>
              </a:ext>
            </a:extLst>
          </p:cNvPr>
          <p:cNvSpPr/>
          <p:nvPr/>
        </p:nvSpPr>
        <p:spPr>
          <a:xfrm>
            <a:off x="4036104" y="1522386"/>
            <a:ext cx="2970008" cy="3609514"/>
          </a:xfrm>
          <a:prstGeom prst="rect">
            <a:avLst/>
          </a:prstGeom>
        </p:spPr>
        <p:txBody>
          <a:bodyPr wrap="square">
            <a:spAutoFit/>
          </a:bodyPr>
          <a:lstStyle/>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Neumología</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Neurocirugía</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Oftalmología</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Ortopedia y Traumatología</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Pediatría</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Psiquiatría</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Radiología</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Unidad de Fracturas</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Urología</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Cardiología</a:t>
            </a:r>
          </a:p>
          <a:p>
            <a:pPr marL="342900" indent="-342900" fontAlgn="base">
              <a:lnSpc>
                <a:spcPct val="150000"/>
              </a:lnSpc>
              <a:buFont typeface="+mj-lt"/>
              <a:buAutoNum type="arabicPeriod"/>
            </a:pPr>
            <a:r>
              <a:rPr lang="es-ES" sz="1400" dirty="0">
                <a:solidFill>
                  <a:srgbClr val="323232"/>
                </a:solidFill>
                <a:latin typeface="Arial" panose="020B0604020202020204" pitchFamily="34" charset="0"/>
                <a:ea typeface="Microsoft JhengHei UI Light" panose="020B0304030504040204" pitchFamily="34" charset="-120"/>
                <a:cs typeface="Arial" panose="020B0604020202020204" pitchFamily="34" charset="0"/>
              </a:rPr>
              <a:t>Oncología</a:t>
            </a:r>
          </a:p>
        </p:txBody>
      </p:sp>
    </p:spTree>
    <p:extLst>
      <p:ext uri="{BB962C8B-B14F-4D97-AF65-F5344CB8AC3E}">
        <p14:creationId xmlns:p14="http://schemas.microsoft.com/office/powerpoint/2010/main" val="23682753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n 40" descr="Texto&#10;&#10;Descripción generada automáticamente con confianza media">
            <a:extLst>
              <a:ext uri="{FF2B5EF4-FFF2-40B4-BE49-F238E27FC236}">
                <a16:creationId xmlns:a16="http://schemas.microsoft.com/office/drawing/2014/main" id="{E79AE3FC-F974-A6FB-C7E8-74CFF74B12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a:stretch>
            <a:fillRect/>
          </a:stretch>
        </p:blipFill>
        <p:spPr>
          <a:xfrm>
            <a:off x="4320625" y="820856"/>
            <a:ext cx="1200813" cy="1200813"/>
          </a:xfrm>
          <a:prstGeom prst="rect">
            <a:avLst/>
          </a:prstGeom>
        </p:spPr>
      </p:pic>
      <p:pic>
        <p:nvPicPr>
          <p:cNvPr id="4" name="Imagen 3"/>
          <p:cNvPicPr>
            <a:picLocks noChangeAspect="1"/>
          </p:cNvPicPr>
          <p:nvPr/>
        </p:nvPicPr>
        <p:blipFill>
          <a:blip r:embed="rId4"/>
          <a:stretch>
            <a:fillRect/>
          </a:stretch>
        </p:blipFill>
        <p:spPr>
          <a:xfrm>
            <a:off x="9063966" y="1012770"/>
            <a:ext cx="1280423" cy="640212"/>
          </a:xfrm>
          <a:prstGeom prst="rect">
            <a:avLst/>
          </a:prstGeom>
        </p:spPr>
      </p:pic>
      <p:pic>
        <p:nvPicPr>
          <p:cNvPr id="5" name="Imagen 4"/>
          <p:cNvPicPr>
            <a:picLocks noChangeAspect="1"/>
          </p:cNvPicPr>
          <p:nvPr/>
        </p:nvPicPr>
        <p:blipFill>
          <a:blip r:embed="rId5"/>
          <a:stretch>
            <a:fillRect/>
          </a:stretch>
        </p:blipFill>
        <p:spPr>
          <a:xfrm>
            <a:off x="5686103" y="882956"/>
            <a:ext cx="977515" cy="977515"/>
          </a:xfrm>
          <a:prstGeom prst="rect">
            <a:avLst/>
          </a:prstGeom>
        </p:spPr>
      </p:pic>
      <p:pic>
        <p:nvPicPr>
          <p:cNvPr id="6" name="Imagen 5"/>
          <p:cNvPicPr>
            <a:picLocks noChangeAspect="1"/>
          </p:cNvPicPr>
          <p:nvPr/>
        </p:nvPicPr>
        <p:blipFill>
          <a:blip r:embed="rId6"/>
          <a:stretch>
            <a:fillRect/>
          </a:stretch>
        </p:blipFill>
        <p:spPr>
          <a:xfrm>
            <a:off x="8194932" y="950814"/>
            <a:ext cx="767798" cy="767798"/>
          </a:xfrm>
          <a:prstGeom prst="rect">
            <a:avLst/>
          </a:prstGeom>
        </p:spPr>
      </p:pic>
      <p:pic>
        <p:nvPicPr>
          <p:cNvPr id="7" name="Imagen 6"/>
          <p:cNvPicPr>
            <a:picLocks noChangeAspect="1"/>
          </p:cNvPicPr>
          <p:nvPr/>
        </p:nvPicPr>
        <p:blipFill>
          <a:blip r:embed="rId7"/>
          <a:stretch>
            <a:fillRect/>
          </a:stretch>
        </p:blipFill>
        <p:spPr>
          <a:xfrm>
            <a:off x="7007614" y="983761"/>
            <a:ext cx="843322" cy="843322"/>
          </a:xfrm>
          <a:prstGeom prst="rect">
            <a:avLst/>
          </a:prstGeom>
        </p:spPr>
      </p:pic>
      <p:pic>
        <p:nvPicPr>
          <p:cNvPr id="8" name="Imagen 7"/>
          <p:cNvPicPr>
            <a:picLocks noChangeAspect="1"/>
          </p:cNvPicPr>
          <p:nvPr/>
        </p:nvPicPr>
        <p:blipFill>
          <a:blip r:embed="rId8"/>
          <a:stretch>
            <a:fillRect/>
          </a:stretch>
        </p:blipFill>
        <p:spPr>
          <a:xfrm>
            <a:off x="10494044" y="1013244"/>
            <a:ext cx="1229461" cy="585825"/>
          </a:xfrm>
          <a:prstGeom prst="rect">
            <a:avLst/>
          </a:prstGeom>
        </p:spPr>
      </p:pic>
      <p:pic>
        <p:nvPicPr>
          <p:cNvPr id="10" name="Imagen 9">
            <a:extLst>
              <a:ext uri="{FF2B5EF4-FFF2-40B4-BE49-F238E27FC236}">
                <a16:creationId xmlns:a16="http://schemas.microsoft.com/office/drawing/2014/main" id="{6E27E833-26F1-44F6-9B0C-162F8990C95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2681"/>
          <a:stretch/>
        </p:blipFill>
        <p:spPr>
          <a:xfrm>
            <a:off x="9671092" y="2034585"/>
            <a:ext cx="2082518" cy="1731802"/>
          </a:xfrm>
          <a:prstGeom prst="rect">
            <a:avLst/>
          </a:prstGeom>
        </p:spPr>
      </p:pic>
      <p:pic>
        <p:nvPicPr>
          <p:cNvPr id="11" name="Imagen 10">
            <a:extLst>
              <a:ext uri="{FF2B5EF4-FFF2-40B4-BE49-F238E27FC236}">
                <a16:creationId xmlns:a16="http://schemas.microsoft.com/office/drawing/2014/main" id="{214CD1D8-F32F-45CA-90BA-C0256F6107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00372" y="2034583"/>
            <a:ext cx="2588382" cy="1731803"/>
          </a:xfrm>
          <a:prstGeom prst="rect">
            <a:avLst/>
          </a:prstGeom>
        </p:spPr>
      </p:pic>
      <p:pic>
        <p:nvPicPr>
          <p:cNvPr id="12" name="Imagen 11">
            <a:extLst>
              <a:ext uri="{FF2B5EF4-FFF2-40B4-BE49-F238E27FC236}">
                <a16:creationId xmlns:a16="http://schemas.microsoft.com/office/drawing/2014/main" id="{6A91A481-1A4F-4454-A315-56D9BAC16E6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02173" y="2034584"/>
            <a:ext cx="2773649" cy="1731803"/>
          </a:xfrm>
          <a:prstGeom prst="rect">
            <a:avLst/>
          </a:prstGeom>
        </p:spPr>
      </p:pic>
      <p:pic>
        <p:nvPicPr>
          <p:cNvPr id="13" name="Picture 2" descr="Así fue el paso de Héroes Fest por Yopal - Manantial Stereo 107.7">
            <a:extLst>
              <a:ext uri="{FF2B5EF4-FFF2-40B4-BE49-F238E27FC236}">
                <a16:creationId xmlns:a16="http://schemas.microsoft.com/office/drawing/2014/main" id="{B5AEABF8-318A-4DDB-B129-5EAF744F427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869402" y="4426918"/>
            <a:ext cx="1979651" cy="13197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prensalibrecasanare.com/uploads/posts/2018-10/1538830045_procolombia-travel-mart-22.jpg">
            <a:extLst>
              <a:ext uri="{FF2B5EF4-FFF2-40B4-BE49-F238E27FC236}">
                <a16:creationId xmlns:a16="http://schemas.microsoft.com/office/drawing/2014/main" id="{4823C748-0316-4E7C-A99D-72168C0223F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50021" y="4426917"/>
            <a:ext cx="1759690" cy="131976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CBD116E2-1128-4C12-9CDC-E59AFA00BF7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09712" y="4426918"/>
            <a:ext cx="1759690" cy="1319768"/>
          </a:xfrm>
          <a:prstGeom prst="rect">
            <a:avLst/>
          </a:prstGeom>
        </p:spPr>
      </p:pic>
      <p:pic>
        <p:nvPicPr>
          <p:cNvPr id="16" name="Imagen 15">
            <a:extLst>
              <a:ext uri="{FF2B5EF4-FFF2-40B4-BE49-F238E27FC236}">
                <a16:creationId xmlns:a16="http://schemas.microsoft.com/office/drawing/2014/main" id="{A3231039-9866-4802-8BCF-756EB7EA74F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57429" y="4426917"/>
            <a:ext cx="1992591" cy="1319768"/>
          </a:xfrm>
          <a:prstGeom prst="rect">
            <a:avLst/>
          </a:prstGeom>
        </p:spPr>
      </p:pic>
      <p:sp>
        <p:nvSpPr>
          <p:cNvPr id="17" name="Rectángulo 16">
            <a:extLst>
              <a:ext uri="{FF2B5EF4-FFF2-40B4-BE49-F238E27FC236}">
                <a16:creationId xmlns:a16="http://schemas.microsoft.com/office/drawing/2014/main" id="{7C7C67DB-F8FD-4347-B978-727D2882EFCC}"/>
              </a:ext>
            </a:extLst>
          </p:cNvPr>
          <p:cNvSpPr/>
          <p:nvPr/>
        </p:nvSpPr>
        <p:spPr>
          <a:xfrm>
            <a:off x="8318742" y="5783412"/>
            <a:ext cx="1550659" cy="577081"/>
          </a:xfrm>
          <a:prstGeom prst="rect">
            <a:avLst/>
          </a:prstGeom>
        </p:spPr>
        <p:txBody>
          <a:bodyPr wrap="square">
            <a:spAutoFit/>
          </a:bodyPr>
          <a:lstStyle/>
          <a:p>
            <a:pPr algn="just"/>
            <a:r>
              <a:rPr lang="es-ES" sz="1050" dirty="0">
                <a:latin typeface="Arial" panose="020B0604020202020204" pitchFamily="34" charset="0"/>
                <a:ea typeface="Microsoft JhengHei Light" panose="020B0304030504040204" pitchFamily="34" charset="-120"/>
                <a:cs typeface="Arial" panose="020B0604020202020204" pitchFamily="34" charset="0"/>
              </a:rPr>
              <a:t>Seminario Internacional del Arroz 2018 </a:t>
            </a:r>
            <a:endParaRPr lang="es-CO" sz="1050" dirty="0">
              <a:latin typeface="Arial" panose="020B0604020202020204" pitchFamily="34" charset="0"/>
              <a:ea typeface="Microsoft JhengHei Light" panose="020B0304030504040204" pitchFamily="34" charset="-120"/>
              <a:cs typeface="Arial" panose="020B0604020202020204" pitchFamily="34" charset="0"/>
            </a:endParaRPr>
          </a:p>
        </p:txBody>
      </p:sp>
      <p:sp>
        <p:nvSpPr>
          <p:cNvPr id="18" name="Rectángulo 17">
            <a:extLst>
              <a:ext uri="{FF2B5EF4-FFF2-40B4-BE49-F238E27FC236}">
                <a16:creationId xmlns:a16="http://schemas.microsoft.com/office/drawing/2014/main" id="{5EF67550-2428-4E63-8222-784A78F034FE}"/>
              </a:ext>
            </a:extLst>
          </p:cNvPr>
          <p:cNvSpPr/>
          <p:nvPr/>
        </p:nvSpPr>
        <p:spPr>
          <a:xfrm>
            <a:off x="6703856" y="5807507"/>
            <a:ext cx="1212677" cy="600164"/>
          </a:xfrm>
          <a:prstGeom prst="rect">
            <a:avLst/>
          </a:prstGeom>
        </p:spPr>
        <p:txBody>
          <a:bodyPr wrap="square">
            <a:spAutoFit/>
          </a:bodyPr>
          <a:lstStyle/>
          <a:p>
            <a:pPr algn="just"/>
            <a:r>
              <a:rPr lang="es-CO" sz="1100" dirty="0">
                <a:latin typeface="Arial" panose="020B0604020202020204" pitchFamily="34" charset="0"/>
                <a:ea typeface="Microsoft JhengHei Light" panose="020B0304030504040204" pitchFamily="34" charset="-120"/>
                <a:cs typeface="Arial" panose="020B0604020202020204" pitchFamily="34" charset="0"/>
              </a:rPr>
              <a:t>ProColombia </a:t>
            </a:r>
            <a:r>
              <a:rPr lang="es-CO" sz="1100" dirty="0" err="1">
                <a:latin typeface="Arial" panose="020B0604020202020204" pitchFamily="34" charset="0"/>
                <a:ea typeface="Microsoft JhengHei Light" panose="020B0304030504040204" pitchFamily="34" charset="-120"/>
                <a:cs typeface="Arial" panose="020B0604020202020204" pitchFamily="34" charset="0"/>
              </a:rPr>
              <a:t>Nature</a:t>
            </a:r>
            <a:r>
              <a:rPr lang="es-CO" sz="1100" dirty="0">
                <a:latin typeface="Arial" panose="020B0604020202020204" pitchFamily="34" charset="0"/>
                <a:ea typeface="Microsoft JhengHei Light" panose="020B0304030504040204" pitchFamily="34" charset="-120"/>
                <a:cs typeface="Arial" panose="020B0604020202020204" pitchFamily="34" charset="0"/>
              </a:rPr>
              <a:t> </a:t>
            </a:r>
            <a:r>
              <a:rPr lang="es-CO" sz="1100" dirty="0" err="1">
                <a:latin typeface="Arial" panose="020B0604020202020204" pitchFamily="34" charset="0"/>
                <a:ea typeface="Microsoft JhengHei Light" panose="020B0304030504040204" pitchFamily="34" charset="-120"/>
                <a:cs typeface="Arial" panose="020B0604020202020204" pitchFamily="34" charset="0"/>
              </a:rPr>
              <a:t>Travel</a:t>
            </a:r>
            <a:r>
              <a:rPr lang="es-CO" sz="1100" dirty="0">
                <a:latin typeface="Arial" panose="020B0604020202020204" pitchFamily="34" charset="0"/>
                <a:ea typeface="Microsoft JhengHei Light" panose="020B0304030504040204" pitchFamily="34" charset="-120"/>
                <a:cs typeface="Arial" panose="020B0604020202020204" pitchFamily="34" charset="0"/>
              </a:rPr>
              <a:t> </a:t>
            </a:r>
            <a:r>
              <a:rPr lang="es-CO" sz="1100" dirty="0" err="1">
                <a:latin typeface="Arial" panose="020B0604020202020204" pitchFamily="34" charset="0"/>
                <a:ea typeface="Microsoft JhengHei Light" panose="020B0304030504040204" pitchFamily="34" charset="-120"/>
                <a:cs typeface="Arial" panose="020B0604020202020204" pitchFamily="34" charset="0"/>
              </a:rPr>
              <a:t>Mart</a:t>
            </a:r>
            <a:r>
              <a:rPr lang="es-CO" sz="1100" dirty="0">
                <a:latin typeface="Arial" panose="020B0604020202020204" pitchFamily="34" charset="0"/>
                <a:ea typeface="Microsoft JhengHei Light" panose="020B0304030504040204" pitchFamily="34" charset="-120"/>
                <a:cs typeface="Arial" panose="020B0604020202020204" pitchFamily="34" charset="0"/>
              </a:rPr>
              <a:t> 2018</a:t>
            </a:r>
            <a:endParaRPr lang="es-CO" sz="1100" b="0" i="0" dirty="0">
              <a:effectLst/>
              <a:latin typeface="Arial" panose="020B0604020202020204" pitchFamily="34" charset="0"/>
              <a:ea typeface="Microsoft JhengHei Light" panose="020B0304030504040204" pitchFamily="34" charset="-120"/>
              <a:cs typeface="Arial" panose="020B0604020202020204" pitchFamily="34" charset="0"/>
            </a:endParaRPr>
          </a:p>
        </p:txBody>
      </p:sp>
      <p:sp>
        <p:nvSpPr>
          <p:cNvPr id="19" name="Rectángulo 18">
            <a:extLst>
              <a:ext uri="{FF2B5EF4-FFF2-40B4-BE49-F238E27FC236}">
                <a16:creationId xmlns:a16="http://schemas.microsoft.com/office/drawing/2014/main" id="{A7AA1B78-6164-478C-9A49-1BD875CCEF44}"/>
              </a:ext>
            </a:extLst>
          </p:cNvPr>
          <p:cNvSpPr/>
          <p:nvPr/>
        </p:nvSpPr>
        <p:spPr>
          <a:xfrm>
            <a:off x="4538284" y="5783412"/>
            <a:ext cx="1681545" cy="738664"/>
          </a:xfrm>
          <a:prstGeom prst="rect">
            <a:avLst/>
          </a:prstGeom>
        </p:spPr>
        <p:txBody>
          <a:bodyPr wrap="square">
            <a:spAutoFit/>
          </a:bodyPr>
          <a:lstStyle/>
          <a:p>
            <a:pPr algn="just"/>
            <a:r>
              <a:rPr lang="es-ES" sz="1050" dirty="0">
                <a:latin typeface="Arial" panose="020B0604020202020204" pitchFamily="34" charset="0"/>
                <a:ea typeface="Microsoft JhengHei Light" panose="020B0304030504040204" pitchFamily="34" charset="-120"/>
                <a:cs typeface="Arial" panose="020B0604020202020204" pitchFamily="34" charset="0"/>
              </a:rPr>
              <a:t>Foro internacional oportunidades y retos de la industria Cannabis 2019</a:t>
            </a:r>
            <a:endParaRPr lang="es-CO" sz="1050" dirty="0">
              <a:latin typeface="Arial" panose="020B0604020202020204" pitchFamily="34" charset="0"/>
              <a:ea typeface="Microsoft JhengHei Light" panose="020B0304030504040204" pitchFamily="34" charset="-120"/>
              <a:cs typeface="Arial" panose="020B0604020202020204" pitchFamily="34" charset="0"/>
            </a:endParaRPr>
          </a:p>
        </p:txBody>
      </p:sp>
      <p:sp>
        <p:nvSpPr>
          <p:cNvPr id="20" name="Rectángulo 19">
            <a:extLst>
              <a:ext uri="{FF2B5EF4-FFF2-40B4-BE49-F238E27FC236}">
                <a16:creationId xmlns:a16="http://schemas.microsoft.com/office/drawing/2014/main" id="{DF241DF1-1359-41D6-9731-A3F7DCD9DC0A}"/>
              </a:ext>
            </a:extLst>
          </p:cNvPr>
          <p:cNvSpPr/>
          <p:nvPr/>
        </p:nvSpPr>
        <p:spPr>
          <a:xfrm>
            <a:off x="9869403" y="5825488"/>
            <a:ext cx="1979650" cy="253916"/>
          </a:xfrm>
          <a:prstGeom prst="rect">
            <a:avLst/>
          </a:prstGeom>
        </p:spPr>
        <p:txBody>
          <a:bodyPr wrap="square">
            <a:spAutoFit/>
          </a:bodyPr>
          <a:lstStyle/>
          <a:p>
            <a:pPr algn="just"/>
            <a:r>
              <a:rPr lang="es-ES" sz="1050" dirty="0">
                <a:latin typeface="Arial" panose="020B0604020202020204" pitchFamily="34" charset="0"/>
                <a:ea typeface="Microsoft JhengHei Light" panose="020B0304030504040204" pitchFamily="34" charset="-120"/>
                <a:cs typeface="Arial" panose="020B0604020202020204" pitchFamily="34" charset="0"/>
              </a:rPr>
              <a:t>Héroes </a:t>
            </a:r>
            <a:r>
              <a:rPr lang="es-ES" sz="1050" dirty="0" err="1">
                <a:latin typeface="Arial" panose="020B0604020202020204" pitchFamily="34" charset="0"/>
                <a:ea typeface="Microsoft JhengHei Light" panose="020B0304030504040204" pitchFamily="34" charset="-120"/>
                <a:cs typeface="Arial" panose="020B0604020202020204" pitchFamily="34" charset="0"/>
              </a:rPr>
              <a:t>Fest</a:t>
            </a:r>
            <a:r>
              <a:rPr lang="es-ES" sz="1050" dirty="0">
                <a:latin typeface="Arial" panose="020B0604020202020204" pitchFamily="34" charset="0"/>
                <a:ea typeface="Microsoft JhengHei Light" panose="020B0304030504040204" pitchFamily="34" charset="-120"/>
                <a:cs typeface="Arial" panose="020B0604020202020204" pitchFamily="34" charset="0"/>
              </a:rPr>
              <a:t> + Colombia 4.0 </a:t>
            </a:r>
            <a:endParaRPr lang="es-CO" sz="1050" dirty="0">
              <a:latin typeface="Arial" panose="020B0604020202020204" pitchFamily="34" charset="0"/>
              <a:ea typeface="Microsoft JhengHei Light" panose="020B0304030504040204" pitchFamily="34" charset="-120"/>
              <a:cs typeface="Arial" panose="020B0604020202020204" pitchFamily="34" charset="0"/>
            </a:endParaRPr>
          </a:p>
        </p:txBody>
      </p:sp>
      <p:sp>
        <p:nvSpPr>
          <p:cNvPr id="21" name="Rectángulo 20">
            <a:extLst>
              <a:ext uri="{FF2B5EF4-FFF2-40B4-BE49-F238E27FC236}">
                <a16:creationId xmlns:a16="http://schemas.microsoft.com/office/drawing/2014/main" id="{DF241DF1-1359-41D6-9731-A3F7DCD9DC0A}"/>
              </a:ext>
            </a:extLst>
          </p:cNvPr>
          <p:cNvSpPr/>
          <p:nvPr/>
        </p:nvSpPr>
        <p:spPr>
          <a:xfrm>
            <a:off x="5594843" y="3939817"/>
            <a:ext cx="4935158" cy="253916"/>
          </a:xfrm>
          <a:prstGeom prst="rect">
            <a:avLst/>
          </a:prstGeom>
        </p:spPr>
        <p:txBody>
          <a:bodyPr wrap="square">
            <a:spAutoFit/>
          </a:bodyPr>
          <a:lstStyle/>
          <a:p>
            <a:pPr algn="ctr"/>
            <a:r>
              <a:rPr lang="es-ES" sz="1050" b="1" dirty="0">
                <a:latin typeface="Arial" panose="020B0604020202020204" pitchFamily="34" charset="0"/>
                <a:ea typeface="Microsoft JhengHei Light" panose="020B0304030504040204" pitchFamily="34" charset="-120"/>
                <a:cs typeface="Arial" panose="020B0604020202020204" pitchFamily="34" charset="0"/>
              </a:rPr>
              <a:t>CENTRO DE CONVENCIONES CÁMARA DE COMERCIO DE CASANARE</a:t>
            </a:r>
            <a:endParaRPr lang="es-CO" sz="1050" b="1" dirty="0">
              <a:latin typeface="Arial" panose="020B0604020202020204" pitchFamily="34" charset="0"/>
              <a:ea typeface="Microsoft JhengHei Light" panose="020B0304030504040204" pitchFamily="34" charset="-120"/>
              <a:cs typeface="Arial" panose="020B0604020202020204" pitchFamily="34" charset="0"/>
            </a:endParaRPr>
          </a:p>
        </p:txBody>
      </p:sp>
      <p:sp>
        <p:nvSpPr>
          <p:cNvPr id="22" name="CuadroTexto 21">
            <a:extLst>
              <a:ext uri="{FF2B5EF4-FFF2-40B4-BE49-F238E27FC236}">
                <a16:creationId xmlns:a16="http://schemas.microsoft.com/office/drawing/2014/main" id="{0165EAF0-D217-44A4-A7B0-5A971B775391}"/>
              </a:ext>
            </a:extLst>
          </p:cNvPr>
          <p:cNvSpPr txBox="1"/>
          <p:nvPr/>
        </p:nvSpPr>
        <p:spPr>
          <a:xfrm>
            <a:off x="24673" y="460633"/>
            <a:ext cx="4651430" cy="523220"/>
          </a:xfrm>
          <a:prstGeom prst="rect">
            <a:avLst/>
          </a:prstGeom>
          <a:noFill/>
        </p:spPr>
        <p:txBody>
          <a:bodyPr wrap="square" rtlCol="0">
            <a:spAutoFit/>
          </a:bodyPr>
          <a:lstStyle/>
          <a:p>
            <a:pPr algn="ctr"/>
            <a:r>
              <a:rPr lang="es-ES" sz="2800" b="1" dirty="0">
                <a:solidFill>
                  <a:srgbClr val="0E3755"/>
                </a:solidFill>
                <a:latin typeface="Arial" panose="020B0604020202020204" pitchFamily="34" charset="0"/>
                <a:ea typeface="Microsoft JhengHei" panose="020B0604030504040204" pitchFamily="34" charset="-120"/>
                <a:cs typeface="Arial" panose="020B0604020202020204" pitchFamily="34" charset="0"/>
              </a:rPr>
              <a:t>BUREAU EVENTOS</a:t>
            </a:r>
          </a:p>
        </p:txBody>
      </p:sp>
      <p:sp>
        <p:nvSpPr>
          <p:cNvPr id="23" name="CuadroTexto 22">
            <a:extLst>
              <a:ext uri="{FF2B5EF4-FFF2-40B4-BE49-F238E27FC236}">
                <a16:creationId xmlns:a16="http://schemas.microsoft.com/office/drawing/2014/main" id="{9FBC961D-5C4E-4642-A232-26C79259E64D}"/>
              </a:ext>
            </a:extLst>
          </p:cNvPr>
          <p:cNvSpPr txBox="1"/>
          <p:nvPr/>
        </p:nvSpPr>
        <p:spPr>
          <a:xfrm>
            <a:off x="982318" y="1044489"/>
            <a:ext cx="2403735" cy="338554"/>
          </a:xfrm>
          <a:prstGeom prst="rect">
            <a:avLst/>
          </a:prstGeom>
          <a:noFill/>
        </p:spPr>
        <p:txBody>
          <a:bodyPr wrap="none" rtlCol="0">
            <a:spAutoFit/>
          </a:bodyPr>
          <a:lstStyle/>
          <a:p>
            <a:r>
              <a:rPr lang="es-ES" sz="1600" dirty="0">
                <a:latin typeface="Arial" panose="020B0604020202020204" pitchFamily="34" charset="0"/>
                <a:ea typeface="Microsoft JhengHei" panose="020B0604030504040204" pitchFamily="34" charset="-120"/>
                <a:cs typeface="Arial" panose="020B0604020202020204" pitchFamily="34" charset="0"/>
              </a:rPr>
              <a:t>Cifras CCN 2018 - 2022</a:t>
            </a:r>
            <a:endParaRPr lang="es-CO" sz="1600" dirty="0">
              <a:latin typeface="Arial" panose="020B0604020202020204" pitchFamily="34" charset="0"/>
              <a:ea typeface="Microsoft JhengHei" panose="020B0604030504040204" pitchFamily="34" charset="-120"/>
              <a:cs typeface="Arial" panose="020B0604020202020204" pitchFamily="34" charset="0"/>
            </a:endParaRPr>
          </a:p>
        </p:txBody>
      </p:sp>
      <p:sp>
        <p:nvSpPr>
          <p:cNvPr id="24" name="CuadroTexto 23">
            <a:extLst>
              <a:ext uri="{FF2B5EF4-FFF2-40B4-BE49-F238E27FC236}">
                <a16:creationId xmlns:a16="http://schemas.microsoft.com/office/drawing/2014/main" id="{2B8D33DE-13F4-435B-8890-A67F7F53CB07}"/>
              </a:ext>
            </a:extLst>
          </p:cNvPr>
          <p:cNvSpPr txBox="1"/>
          <p:nvPr/>
        </p:nvSpPr>
        <p:spPr>
          <a:xfrm>
            <a:off x="709298" y="3920318"/>
            <a:ext cx="1716432" cy="307777"/>
          </a:xfrm>
          <a:prstGeom prst="rect">
            <a:avLst/>
          </a:prstGeom>
          <a:noFill/>
        </p:spPr>
        <p:txBody>
          <a:bodyPr wrap="none" rtlCol="0">
            <a:spAutoFit/>
          </a:bodyPr>
          <a:lstStyle/>
          <a:p>
            <a:r>
              <a:rPr lang="es-ES" sz="1400" b="1" dirty="0">
                <a:solidFill>
                  <a:srgbClr val="0E3755"/>
                </a:solidFill>
                <a:latin typeface="Arial" panose="020B0604020202020204" pitchFamily="34" charset="0"/>
                <a:ea typeface="Microsoft JhengHei" panose="020B0604030504040204" pitchFamily="34" charset="-120"/>
                <a:cs typeface="Arial" panose="020B0604020202020204" pitchFamily="34" charset="0"/>
              </a:rPr>
              <a:t>TOTAL EVENTOS </a:t>
            </a:r>
            <a:endParaRPr lang="es-CO" sz="1400" b="1" dirty="0">
              <a:solidFill>
                <a:srgbClr val="0E3755"/>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5" name="CuadroTexto 24">
            <a:extLst>
              <a:ext uri="{FF2B5EF4-FFF2-40B4-BE49-F238E27FC236}">
                <a16:creationId xmlns:a16="http://schemas.microsoft.com/office/drawing/2014/main" id="{09E57547-C9E8-4B2F-AB9F-ABABC9F56EE4}"/>
              </a:ext>
            </a:extLst>
          </p:cNvPr>
          <p:cNvSpPr txBox="1"/>
          <p:nvPr/>
        </p:nvSpPr>
        <p:spPr>
          <a:xfrm>
            <a:off x="2302179" y="3857524"/>
            <a:ext cx="825867" cy="400110"/>
          </a:xfrm>
          <a:prstGeom prst="rect">
            <a:avLst/>
          </a:prstGeom>
          <a:noFill/>
        </p:spPr>
        <p:txBody>
          <a:bodyPr wrap="none" rtlCol="0">
            <a:spAutoFit/>
          </a:bodyPr>
          <a:lstStyle/>
          <a:p>
            <a:r>
              <a:rPr lang="es-ES" sz="2000" b="1" dirty="0">
                <a:latin typeface="Arial" panose="020B0604020202020204" pitchFamily="34" charset="0"/>
                <a:ea typeface="Microsoft JhengHei" panose="020B0604030504040204" pitchFamily="34" charset="-120"/>
                <a:cs typeface="Arial" panose="020B0604020202020204" pitchFamily="34" charset="0"/>
              </a:rPr>
              <a:t>2.788</a:t>
            </a:r>
            <a:endParaRPr lang="es-CO" sz="2000" b="1" dirty="0">
              <a:latin typeface="Arial" panose="020B0604020202020204" pitchFamily="34" charset="0"/>
              <a:ea typeface="Microsoft JhengHei" panose="020B0604030504040204" pitchFamily="34" charset="-120"/>
              <a:cs typeface="Arial" panose="020B0604020202020204" pitchFamily="34" charset="0"/>
            </a:endParaRPr>
          </a:p>
        </p:txBody>
      </p:sp>
      <p:sp>
        <p:nvSpPr>
          <p:cNvPr id="26" name="CuadroTexto 25">
            <a:extLst>
              <a:ext uri="{FF2B5EF4-FFF2-40B4-BE49-F238E27FC236}">
                <a16:creationId xmlns:a16="http://schemas.microsoft.com/office/drawing/2014/main" id="{4C6263FE-BADB-42DD-BAA9-8854D68FA964}"/>
              </a:ext>
            </a:extLst>
          </p:cNvPr>
          <p:cNvSpPr txBox="1"/>
          <p:nvPr/>
        </p:nvSpPr>
        <p:spPr>
          <a:xfrm>
            <a:off x="784655" y="4616151"/>
            <a:ext cx="806631" cy="307777"/>
          </a:xfrm>
          <a:prstGeom prst="rect">
            <a:avLst/>
          </a:prstGeom>
          <a:noFill/>
        </p:spPr>
        <p:txBody>
          <a:bodyPr wrap="none" rtlCol="0">
            <a:spAutoFit/>
          </a:bodyPr>
          <a:lstStyle/>
          <a:p>
            <a:r>
              <a:rPr lang="es-ES" sz="1400" dirty="0">
                <a:latin typeface="Arial" panose="020B0604020202020204" pitchFamily="34" charset="0"/>
                <a:ea typeface="Microsoft JhengHei" panose="020B0604030504040204" pitchFamily="34" charset="-120"/>
                <a:cs typeface="Arial" panose="020B0604020202020204" pitchFamily="34" charset="0"/>
              </a:rPr>
              <a:t>Locales</a:t>
            </a:r>
            <a:endParaRPr lang="es-CO" sz="1400" dirty="0">
              <a:latin typeface="Arial" panose="020B0604020202020204" pitchFamily="34" charset="0"/>
              <a:ea typeface="Microsoft JhengHei" panose="020B0604030504040204" pitchFamily="34" charset="-120"/>
              <a:cs typeface="Arial" panose="020B0604020202020204" pitchFamily="34" charset="0"/>
            </a:endParaRPr>
          </a:p>
        </p:txBody>
      </p:sp>
      <p:sp>
        <p:nvSpPr>
          <p:cNvPr id="27" name="CuadroTexto 26">
            <a:extLst>
              <a:ext uri="{FF2B5EF4-FFF2-40B4-BE49-F238E27FC236}">
                <a16:creationId xmlns:a16="http://schemas.microsoft.com/office/drawing/2014/main" id="{0124FE85-C333-4625-8B87-7685CA694906}"/>
              </a:ext>
            </a:extLst>
          </p:cNvPr>
          <p:cNvSpPr txBox="1"/>
          <p:nvPr/>
        </p:nvSpPr>
        <p:spPr>
          <a:xfrm>
            <a:off x="2111561" y="4627878"/>
            <a:ext cx="1112805" cy="307777"/>
          </a:xfrm>
          <a:prstGeom prst="rect">
            <a:avLst/>
          </a:prstGeom>
          <a:noFill/>
        </p:spPr>
        <p:txBody>
          <a:bodyPr wrap="none" rtlCol="0">
            <a:spAutoFit/>
          </a:bodyPr>
          <a:lstStyle/>
          <a:p>
            <a:r>
              <a:rPr lang="es-ES" sz="1400" dirty="0">
                <a:latin typeface="Arial" panose="020B0604020202020204" pitchFamily="34" charset="0"/>
                <a:ea typeface="Microsoft JhengHei" panose="020B0604030504040204" pitchFamily="34" charset="-120"/>
                <a:cs typeface="Arial" panose="020B0604020202020204" pitchFamily="34" charset="0"/>
              </a:rPr>
              <a:t>Nacionales</a:t>
            </a:r>
            <a:endParaRPr lang="es-CO" sz="1400" dirty="0">
              <a:latin typeface="Arial" panose="020B0604020202020204" pitchFamily="34" charset="0"/>
              <a:ea typeface="Microsoft JhengHei" panose="020B0604030504040204" pitchFamily="34" charset="-120"/>
              <a:cs typeface="Arial" panose="020B0604020202020204" pitchFamily="34" charset="0"/>
            </a:endParaRPr>
          </a:p>
        </p:txBody>
      </p:sp>
      <p:sp>
        <p:nvSpPr>
          <p:cNvPr id="28" name="CuadroTexto 27">
            <a:extLst>
              <a:ext uri="{FF2B5EF4-FFF2-40B4-BE49-F238E27FC236}">
                <a16:creationId xmlns:a16="http://schemas.microsoft.com/office/drawing/2014/main" id="{1BC15BC2-FD48-403A-8323-6B667197FBED}"/>
              </a:ext>
            </a:extLst>
          </p:cNvPr>
          <p:cNvSpPr txBox="1"/>
          <p:nvPr/>
        </p:nvSpPr>
        <p:spPr>
          <a:xfrm>
            <a:off x="1251224" y="5246463"/>
            <a:ext cx="1398140" cy="307777"/>
          </a:xfrm>
          <a:prstGeom prst="rect">
            <a:avLst/>
          </a:prstGeom>
          <a:noFill/>
        </p:spPr>
        <p:txBody>
          <a:bodyPr wrap="none" rtlCol="0">
            <a:spAutoFit/>
          </a:bodyPr>
          <a:lstStyle/>
          <a:p>
            <a:r>
              <a:rPr lang="es-ES" sz="1400" dirty="0">
                <a:latin typeface="Arial" panose="020B0604020202020204" pitchFamily="34" charset="0"/>
                <a:ea typeface="Microsoft JhengHei" panose="020B0604030504040204" pitchFamily="34" charset="-120"/>
                <a:cs typeface="Arial" panose="020B0604020202020204" pitchFamily="34" charset="0"/>
              </a:rPr>
              <a:t>Internacionales</a:t>
            </a:r>
            <a:endParaRPr lang="es-CO" sz="1400" dirty="0">
              <a:latin typeface="Arial" panose="020B0604020202020204" pitchFamily="34" charset="0"/>
              <a:ea typeface="Microsoft JhengHei" panose="020B0604030504040204" pitchFamily="34" charset="-120"/>
              <a:cs typeface="Arial" panose="020B0604020202020204" pitchFamily="34" charset="0"/>
            </a:endParaRPr>
          </a:p>
        </p:txBody>
      </p:sp>
      <p:sp>
        <p:nvSpPr>
          <p:cNvPr id="29" name="CuadroTexto 28">
            <a:extLst>
              <a:ext uri="{FF2B5EF4-FFF2-40B4-BE49-F238E27FC236}">
                <a16:creationId xmlns:a16="http://schemas.microsoft.com/office/drawing/2014/main" id="{4C45DC52-9E1B-432D-A40C-1E166EC24A32}"/>
              </a:ext>
            </a:extLst>
          </p:cNvPr>
          <p:cNvSpPr txBox="1"/>
          <p:nvPr/>
        </p:nvSpPr>
        <p:spPr>
          <a:xfrm>
            <a:off x="784655" y="4307016"/>
            <a:ext cx="825867" cy="400110"/>
          </a:xfrm>
          <a:prstGeom prst="rect">
            <a:avLst/>
          </a:prstGeom>
          <a:noFill/>
        </p:spPr>
        <p:txBody>
          <a:bodyPr wrap="none" rtlCol="0">
            <a:spAutoFit/>
          </a:bodyPr>
          <a:lstStyle/>
          <a:p>
            <a:r>
              <a:rPr lang="es-ES" sz="2000" b="1" dirty="0">
                <a:latin typeface="Arial" panose="020B0604020202020204" pitchFamily="34" charset="0"/>
                <a:ea typeface="Microsoft JhengHei" panose="020B0604030504040204" pitchFamily="34" charset="-120"/>
                <a:cs typeface="Arial" panose="020B0604020202020204" pitchFamily="34" charset="0"/>
              </a:rPr>
              <a:t>2.467</a:t>
            </a:r>
            <a:endParaRPr lang="es-CO" sz="2000" b="1" dirty="0">
              <a:latin typeface="Arial" panose="020B0604020202020204" pitchFamily="34" charset="0"/>
              <a:ea typeface="Microsoft JhengHei" panose="020B0604030504040204" pitchFamily="34" charset="-120"/>
              <a:cs typeface="Arial" panose="020B0604020202020204" pitchFamily="34" charset="0"/>
            </a:endParaRPr>
          </a:p>
        </p:txBody>
      </p:sp>
      <p:sp>
        <p:nvSpPr>
          <p:cNvPr id="30" name="CuadroTexto 29">
            <a:extLst>
              <a:ext uri="{FF2B5EF4-FFF2-40B4-BE49-F238E27FC236}">
                <a16:creationId xmlns:a16="http://schemas.microsoft.com/office/drawing/2014/main" id="{4F4DE3E9-76BF-4EE9-9B8E-FDA486184894}"/>
              </a:ext>
            </a:extLst>
          </p:cNvPr>
          <p:cNvSpPr txBox="1"/>
          <p:nvPr/>
        </p:nvSpPr>
        <p:spPr>
          <a:xfrm>
            <a:off x="2400904" y="4300804"/>
            <a:ext cx="470000" cy="400110"/>
          </a:xfrm>
          <a:prstGeom prst="rect">
            <a:avLst/>
          </a:prstGeom>
          <a:noFill/>
        </p:spPr>
        <p:txBody>
          <a:bodyPr wrap="none" rtlCol="0">
            <a:spAutoFit/>
          </a:bodyPr>
          <a:lstStyle/>
          <a:p>
            <a:r>
              <a:rPr lang="es-ES" sz="2000" b="1" dirty="0">
                <a:latin typeface="Arial" panose="020B0604020202020204" pitchFamily="34" charset="0"/>
                <a:ea typeface="Microsoft JhengHei" panose="020B0604030504040204" pitchFamily="34" charset="-120"/>
                <a:cs typeface="Arial" panose="020B0604020202020204" pitchFamily="34" charset="0"/>
              </a:rPr>
              <a:t>27</a:t>
            </a:r>
            <a:endParaRPr lang="es-CO" sz="2000" b="1" dirty="0">
              <a:latin typeface="Arial" panose="020B0604020202020204" pitchFamily="34" charset="0"/>
              <a:ea typeface="Microsoft JhengHei" panose="020B0604030504040204" pitchFamily="34" charset="-120"/>
              <a:cs typeface="Arial" panose="020B0604020202020204" pitchFamily="34" charset="0"/>
            </a:endParaRPr>
          </a:p>
        </p:txBody>
      </p:sp>
      <p:sp>
        <p:nvSpPr>
          <p:cNvPr id="31" name="CuadroTexto 30">
            <a:extLst>
              <a:ext uri="{FF2B5EF4-FFF2-40B4-BE49-F238E27FC236}">
                <a16:creationId xmlns:a16="http://schemas.microsoft.com/office/drawing/2014/main" id="{683852E4-BF93-4E60-BB9C-0429797331A5}"/>
              </a:ext>
            </a:extLst>
          </p:cNvPr>
          <p:cNvSpPr txBox="1"/>
          <p:nvPr/>
        </p:nvSpPr>
        <p:spPr>
          <a:xfrm>
            <a:off x="1774608" y="4932475"/>
            <a:ext cx="336952" cy="400110"/>
          </a:xfrm>
          <a:prstGeom prst="rect">
            <a:avLst/>
          </a:prstGeom>
          <a:noFill/>
        </p:spPr>
        <p:txBody>
          <a:bodyPr wrap="none" rtlCol="0">
            <a:spAutoFit/>
          </a:bodyPr>
          <a:lstStyle/>
          <a:p>
            <a:r>
              <a:rPr lang="es-ES" sz="2000" b="1" dirty="0">
                <a:latin typeface="Arial" panose="020B0604020202020204" pitchFamily="34" charset="0"/>
                <a:ea typeface="Microsoft JhengHei" panose="020B0604030504040204" pitchFamily="34" charset="-120"/>
                <a:cs typeface="Arial" panose="020B0604020202020204" pitchFamily="34" charset="0"/>
              </a:rPr>
              <a:t>5</a:t>
            </a:r>
            <a:endParaRPr lang="es-CO" sz="2000" b="1" dirty="0">
              <a:latin typeface="Arial" panose="020B0604020202020204" pitchFamily="34" charset="0"/>
              <a:ea typeface="Microsoft JhengHei" panose="020B0604030504040204" pitchFamily="34" charset="-120"/>
              <a:cs typeface="Arial" panose="020B0604020202020204" pitchFamily="34" charset="0"/>
            </a:endParaRPr>
          </a:p>
        </p:txBody>
      </p:sp>
      <p:sp>
        <p:nvSpPr>
          <p:cNvPr id="32" name="CuadroTexto 31">
            <a:extLst>
              <a:ext uri="{FF2B5EF4-FFF2-40B4-BE49-F238E27FC236}">
                <a16:creationId xmlns:a16="http://schemas.microsoft.com/office/drawing/2014/main" id="{94388E54-F676-423F-A6A6-5613508D4BFD}"/>
              </a:ext>
            </a:extLst>
          </p:cNvPr>
          <p:cNvSpPr txBox="1"/>
          <p:nvPr/>
        </p:nvSpPr>
        <p:spPr>
          <a:xfrm>
            <a:off x="1120391" y="5812778"/>
            <a:ext cx="1982338" cy="307777"/>
          </a:xfrm>
          <a:prstGeom prst="rect">
            <a:avLst/>
          </a:prstGeom>
          <a:noFill/>
        </p:spPr>
        <p:txBody>
          <a:bodyPr wrap="none" rtlCol="0">
            <a:spAutoFit/>
          </a:bodyPr>
          <a:lstStyle/>
          <a:p>
            <a:r>
              <a:rPr lang="es-ES" sz="1400" b="1" dirty="0">
                <a:solidFill>
                  <a:srgbClr val="0E3755"/>
                </a:solidFill>
                <a:latin typeface="Arial" panose="020B0604020202020204" pitchFamily="34" charset="0"/>
                <a:ea typeface="Microsoft JhengHei" panose="020B0604030504040204" pitchFamily="34" charset="-120"/>
                <a:cs typeface="Arial" panose="020B0604020202020204" pitchFamily="34" charset="0"/>
              </a:rPr>
              <a:t>TOTAL ASISTENTES </a:t>
            </a:r>
            <a:endParaRPr lang="es-CO" sz="1400" b="1" dirty="0">
              <a:solidFill>
                <a:srgbClr val="0E3755"/>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3" name="CuadroTexto 32">
            <a:extLst>
              <a:ext uri="{FF2B5EF4-FFF2-40B4-BE49-F238E27FC236}">
                <a16:creationId xmlns:a16="http://schemas.microsoft.com/office/drawing/2014/main" id="{3DE62A2F-4827-458F-9A61-304CC0E944C4}"/>
              </a:ext>
            </a:extLst>
          </p:cNvPr>
          <p:cNvSpPr txBox="1"/>
          <p:nvPr/>
        </p:nvSpPr>
        <p:spPr>
          <a:xfrm>
            <a:off x="1441683" y="6113918"/>
            <a:ext cx="1018227" cy="369332"/>
          </a:xfrm>
          <a:prstGeom prst="rect">
            <a:avLst/>
          </a:prstGeom>
          <a:noFill/>
        </p:spPr>
        <p:txBody>
          <a:bodyPr wrap="none" rtlCol="0">
            <a:spAutoFit/>
          </a:bodyPr>
          <a:lstStyle/>
          <a:p>
            <a:r>
              <a:rPr lang="es-ES" b="1" dirty="0">
                <a:latin typeface="Arial" panose="020B0604020202020204" pitchFamily="34" charset="0"/>
                <a:ea typeface="Microsoft JhengHei" panose="020B0604030504040204" pitchFamily="34" charset="-120"/>
                <a:cs typeface="Arial" panose="020B0604020202020204" pitchFamily="34" charset="0"/>
              </a:rPr>
              <a:t>157.566</a:t>
            </a:r>
            <a:endParaRPr lang="es-CO" b="1" dirty="0">
              <a:latin typeface="Arial" panose="020B0604020202020204" pitchFamily="34" charset="0"/>
              <a:ea typeface="Microsoft JhengHei" panose="020B0604030504040204" pitchFamily="34" charset="-120"/>
              <a:cs typeface="Arial" panose="020B0604020202020204" pitchFamily="34" charset="0"/>
            </a:endParaRPr>
          </a:p>
        </p:txBody>
      </p:sp>
      <p:sp>
        <p:nvSpPr>
          <p:cNvPr id="34" name="CuadroTexto 33">
            <a:extLst>
              <a:ext uri="{FF2B5EF4-FFF2-40B4-BE49-F238E27FC236}">
                <a16:creationId xmlns:a16="http://schemas.microsoft.com/office/drawing/2014/main" id="{2B8D33DE-13F4-435B-8890-A67F7F53CB07}"/>
              </a:ext>
            </a:extLst>
          </p:cNvPr>
          <p:cNvSpPr txBox="1"/>
          <p:nvPr/>
        </p:nvSpPr>
        <p:spPr>
          <a:xfrm>
            <a:off x="402119" y="1541615"/>
            <a:ext cx="3516387" cy="2246769"/>
          </a:xfrm>
          <a:prstGeom prst="rect">
            <a:avLst/>
          </a:prstGeom>
          <a:noFill/>
        </p:spPr>
        <p:txBody>
          <a:bodyPr wrap="square" rtlCol="0">
            <a:spAutoFit/>
          </a:bodyPr>
          <a:lstStyle/>
          <a:p>
            <a:pPr algn="just"/>
            <a:r>
              <a:rPr lang="es-ES" sz="1400" dirty="0">
                <a:latin typeface="Arial" panose="020B0604020202020204" pitchFamily="34" charset="0"/>
                <a:ea typeface="Microsoft JhengHei" panose="020B0604030504040204" pitchFamily="34" charset="-120"/>
                <a:cs typeface="Arial" panose="020B0604020202020204" pitchFamily="34" charset="0"/>
              </a:rPr>
              <a:t>Yopal tiene una gran capacidad para recibir visitantes y diferentes eventos bajo los mejores estándares de calidad en temas de infraestructura, capacidad hotelera, variedad de restaurantes y actividades nocturnas. </a:t>
            </a:r>
          </a:p>
          <a:p>
            <a:pPr algn="just"/>
            <a:endParaRPr lang="es-ES" sz="1400" dirty="0">
              <a:latin typeface="Arial" panose="020B0604020202020204" pitchFamily="34" charset="0"/>
              <a:ea typeface="Microsoft JhengHei" panose="020B0604030504040204" pitchFamily="34" charset="-120"/>
              <a:cs typeface="Arial" panose="020B0604020202020204" pitchFamily="34" charset="0"/>
            </a:endParaRPr>
          </a:p>
          <a:p>
            <a:pPr algn="just"/>
            <a:r>
              <a:rPr lang="es-ES" sz="1400" dirty="0">
                <a:latin typeface="Arial" panose="020B0604020202020204" pitchFamily="34" charset="0"/>
                <a:ea typeface="Microsoft JhengHei" panose="020B0604030504040204" pitchFamily="34" charset="-120"/>
                <a:cs typeface="Arial" panose="020B0604020202020204" pitchFamily="34" charset="0"/>
              </a:rPr>
              <a:t>Algunas cifras del Centro de Convenciones de la Cámara de Comercio de Casanare:</a:t>
            </a:r>
            <a:endParaRPr lang="es-CO" sz="1400" dirty="0">
              <a:latin typeface="Arial" panose="020B0604020202020204" pitchFamily="34" charset="0"/>
              <a:ea typeface="Microsoft JhengHei" panose="020B0604030504040204" pitchFamily="34" charset="-120"/>
              <a:cs typeface="Arial" panose="020B0604020202020204" pitchFamily="34" charset="0"/>
            </a:endParaRPr>
          </a:p>
        </p:txBody>
      </p:sp>
      <p:sp>
        <p:nvSpPr>
          <p:cNvPr id="35" name="CuadroTexto 34">
            <a:extLst>
              <a:ext uri="{FF2B5EF4-FFF2-40B4-BE49-F238E27FC236}">
                <a16:creationId xmlns:a16="http://schemas.microsoft.com/office/drawing/2014/main" id="{1511AD99-4D3C-4952-ADF5-93F46C7C1BF6}"/>
              </a:ext>
            </a:extLst>
          </p:cNvPr>
          <p:cNvSpPr txBox="1"/>
          <p:nvPr/>
        </p:nvSpPr>
        <p:spPr>
          <a:xfrm>
            <a:off x="4357429" y="471428"/>
            <a:ext cx="3177345" cy="307777"/>
          </a:xfrm>
          <a:prstGeom prst="rect">
            <a:avLst/>
          </a:prstGeom>
          <a:noFill/>
        </p:spPr>
        <p:txBody>
          <a:bodyPr wrap="none" rtlCol="0">
            <a:spAutoFit/>
          </a:bodyPr>
          <a:lstStyle/>
          <a:p>
            <a:r>
              <a:rPr lang="es-ES" sz="1400" dirty="0">
                <a:latin typeface="Arial" panose="020B0604020202020204" pitchFamily="34" charset="0"/>
                <a:ea typeface="Microsoft JhengHei" panose="020B0604030504040204" pitchFamily="34" charset="-120"/>
                <a:cs typeface="Arial" panose="020B0604020202020204" pitchFamily="34" charset="0"/>
              </a:rPr>
              <a:t>Oferta salones y salas de reuniones </a:t>
            </a:r>
            <a:endParaRPr lang="es-CO" sz="1400" dirty="0">
              <a:latin typeface="Arial" panose="020B0604020202020204" pitchFamily="34" charset="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20441714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Texto&#10;&#10;Descripción generada automáticamente con confianza media">
            <a:extLst>
              <a:ext uri="{FF2B5EF4-FFF2-40B4-BE49-F238E27FC236}">
                <a16:creationId xmlns:a16="http://schemas.microsoft.com/office/drawing/2014/main" id="{CE6C00D5-E55F-378A-4C2A-9C02EDADD9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uadroTexto 7">
            <a:extLst>
              <a:ext uri="{FF2B5EF4-FFF2-40B4-BE49-F238E27FC236}">
                <a16:creationId xmlns:a16="http://schemas.microsoft.com/office/drawing/2014/main" id="{2C815331-D6F7-4DA7-B017-C879241C063B}"/>
              </a:ext>
            </a:extLst>
          </p:cNvPr>
          <p:cNvSpPr txBox="1"/>
          <p:nvPr/>
        </p:nvSpPr>
        <p:spPr>
          <a:xfrm>
            <a:off x="1044587" y="739496"/>
            <a:ext cx="9008039" cy="461665"/>
          </a:xfrm>
          <a:prstGeom prst="rect">
            <a:avLst/>
          </a:prstGeom>
          <a:noFill/>
        </p:spPr>
        <p:txBody>
          <a:bodyPr wrap="square" rtlCol="0">
            <a:spAutoFit/>
          </a:bodyPr>
          <a:lstStyle/>
          <a:p>
            <a:r>
              <a:rPr lang="es-ES" sz="2400" b="1" dirty="0">
                <a:latin typeface="Arial" panose="020B0604020202020204" pitchFamily="34" charset="0"/>
                <a:ea typeface="Microsoft JhengHei" panose="020B0604030504040204" pitchFamily="34" charset="-120"/>
                <a:cs typeface="Arial" panose="020B0604020202020204" pitchFamily="34" charset="0"/>
              </a:rPr>
              <a:t>BUENAS PRÁCTICAS DE INVERSIÓN EN CASANARE</a:t>
            </a:r>
            <a:endParaRPr lang="es-CO" sz="2400" b="1" dirty="0">
              <a:latin typeface="Arial" panose="020B0604020202020204" pitchFamily="34" charset="0"/>
              <a:ea typeface="Microsoft JhengHei" panose="020B0604030504040204" pitchFamily="34" charset="-120"/>
              <a:cs typeface="Arial" panose="020B0604020202020204" pitchFamily="34" charset="0"/>
            </a:endParaRPr>
          </a:p>
        </p:txBody>
      </p:sp>
      <p:cxnSp>
        <p:nvCxnSpPr>
          <p:cNvPr id="9" name="Google Shape;333;p40">
            <a:extLst>
              <a:ext uri="{FF2B5EF4-FFF2-40B4-BE49-F238E27FC236}">
                <a16:creationId xmlns:a16="http://schemas.microsoft.com/office/drawing/2014/main" id="{38D091A1-9EB7-4ED6-9BD9-38B58BCB73FA}"/>
              </a:ext>
            </a:extLst>
          </p:cNvPr>
          <p:cNvCxnSpPr>
            <a:cxnSpLocks/>
            <a:stCxn id="11" idx="2"/>
            <a:endCxn id="14" idx="6"/>
          </p:cNvCxnSpPr>
          <p:nvPr/>
        </p:nvCxnSpPr>
        <p:spPr>
          <a:xfrm flipH="1">
            <a:off x="3150495" y="1508732"/>
            <a:ext cx="5853055" cy="0"/>
          </a:xfrm>
          <a:prstGeom prst="straightConnector1">
            <a:avLst/>
          </a:prstGeom>
          <a:noFill/>
          <a:ln w="9525" cap="flat" cmpd="sng">
            <a:solidFill>
              <a:schemeClr val="dk2"/>
            </a:solidFill>
            <a:prstDash val="solid"/>
            <a:round/>
            <a:headEnd type="none" w="med" len="med"/>
            <a:tailEnd type="none" w="med" len="med"/>
          </a:ln>
        </p:spPr>
      </p:cxnSp>
      <p:grpSp>
        <p:nvGrpSpPr>
          <p:cNvPr id="10" name="Grupo 9">
            <a:extLst>
              <a:ext uri="{FF2B5EF4-FFF2-40B4-BE49-F238E27FC236}">
                <a16:creationId xmlns:a16="http://schemas.microsoft.com/office/drawing/2014/main" id="{A64136B7-73DA-4FDF-A998-659D5C485871}"/>
              </a:ext>
            </a:extLst>
          </p:cNvPr>
          <p:cNvGrpSpPr/>
          <p:nvPr/>
        </p:nvGrpSpPr>
        <p:grpSpPr>
          <a:xfrm>
            <a:off x="9003550" y="1328732"/>
            <a:ext cx="360000" cy="360000"/>
            <a:chOff x="9427619" y="1413626"/>
            <a:chExt cx="360000" cy="360000"/>
          </a:xfrm>
        </p:grpSpPr>
        <p:sp>
          <p:nvSpPr>
            <p:cNvPr id="11" name="Elipse 10">
              <a:extLst>
                <a:ext uri="{FF2B5EF4-FFF2-40B4-BE49-F238E27FC236}">
                  <a16:creationId xmlns:a16="http://schemas.microsoft.com/office/drawing/2014/main" id="{5D3C1285-C2B0-40E2-B274-3908552A0A73}"/>
                </a:ext>
              </a:extLst>
            </p:cNvPr>
            <p:cNvSpPr/>
            <p:nvPr/>
          </p:nvSpPr>
          <p:spPr>
            <a:xfrm>
              <a:off x="9427619" y="1413626"/>
              <a:ext cx="360000" cy="3600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Elipse 11">
              <a:extLst>
                <a:ext uri="{FF2B5EF4-FFF2-40B4-BE49-F238E27FC236}">
                  <a16:creationId xmlns:a16="http://schemas.microsoft.com/office/drawing/2014/main" id="{A4A695D0-DD56-4B3F-884A-93ECA6BC5A17}"/>
                </a:ext>
              </a:extLst>
            </p:cNvPr>
            <p:cNvSpPr/>
            <p:nvPr/>
          </p:nvSpPr>
          <p:spPr>
            <a:xfrm>
              <a:off x="9517642" y="1521626"/>
              <a:ext cx="252000" cy="252000"/>
            </a:xfrm>
            <a:prstGeom prst="ellipse">
              <a:avLst/>
            </a:prstGeom>
            <a:pattFill prst="dkUpDiag">
              <a:fgClr>
                <a:schemeClr val="accent5">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3" name="Grupo 12">
            <a:extLst>
              <a:ext uri="{FF2B5EF4-FFF2-40B4-BE49-F238E27FC236}">
                <a16:creationId xmlns:a16="http://schemas.microsoft.com/office/drawing/2014/main" id="{637BF457-DD3B-4149-BB7C-9FEE7BFF536F}"/>
              </a:ext>
            </a:extLst>
          </p:cNvPr>
          <p:cNvGrpSpPr/>
          <p:nvPr/>
        </p:nvGrpSpPr>
        <p:grpSpPr>
          <a:xfrm>
            <a:off x="2790495" y="1328732"/>
            <a:ext cx="360000" cy="360000"/>
            <a:chOff x="1717070" y="1354992"/>
            <a:chExt cx="360000" cy="360000"/>
          </a:xfrm>
        </p:grpSpPr>
        <p:sp>
          <p:nvSpPr>
            <p:cNvPr id="14" name="Elipse 13">
              <a:extLst>
                <a:ext uri="{FF2B5EF4-FFF2-40B4-BE49-F238E27FC236}">
                  <a16:creationId xmlns:a16="http://schemas.microsoft.com/office/drawing/2014/main" id="{7DFFF71E-171E-433C-8028-38EE6F3972BA}"/>
                </a:ext>
              </a:extLst>
            </p:cNvPr>
            <p:cNvSpPr/>
            <p:nvPr/>
          </p:nvSpPr>
          <p:spPr>
            <a:xfrm>
              <a:off x="1717070" y="1354992"/>
              <a:ext cx="360000" cy="360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Elipse 14">
              <a:extLst>
                <a:ext uri="{FF2B5EF4-FFF2-40B4-BE49-F238E27FC236}">
                  <a16:creationId xmlns:a16="http://schemas.microsoft.com/office/drawing/2014/main" id="{B51748A1-A3EF-4958-BB6C-7AB69884F07C}"/>
                </a:ext>
              </a:extLst>
            </p:cNvPr>
            <p:cNvSpPr/>
            <p:nvPr/>
          </p:nvSpPr>
          <p:spPr>
            <a:xfrm>
              <a:off x="1771070" y="1354992"/>
              <a:ext cx="252000" cy="252000"/>
            </a:xfrm>
            <a:prstGeom prst="ellipse">
              <a:avLst/>
            </a:prstGeom>
            <a:pattFill prst="ltUp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16" name="Grupo 15">
            <a:extLst>
              <a:ext uri="{FF2B5EF4-FFF2-40B4-BE49-F238E27FC236}">
                <a16:creationId xmlns:a16="http://schemas.microsoft.com/office/drawing/2014/main" id="{7578E46E-B888-4919-A9FD-9C3AD4CFDC9D}"/>
              </a:ext>
            </a:extLst>
          </p:cNvPr>
          <p:cNvGrpSpPr/>
          <p:nvPr/>
        </p:nvGrpSpPr>
        <p:grpSpPr>
          <a:xfrm>
            <a:off x="5912647" y="1328732"/>
            <a:ext cx="360000" cy="360000"/>
            <a:chOff x="5554836" y="1286886"/>
            <a:chExt cx="360000" cy="360000"/>
          </a:xfrm>
        </p:grpSpPr>
        <p:sp>
          <p:nvSpPr>
            <p:cNvPr id="17" name="Elipse 16">
              <a:extLst>
                <a:ext uri="{FF2B5EF4-FFF2-40B4-BE49-F238E27FC236}">
                  <a16:creationId xmlns:a16="http://schemas.microsoft.com/office/drawing/2014/main" id="{3FCFB727-555B-46D8-BABC-F9A50C5405D9}"/>
                </a:ext>
              </a:extLst>
            </p:cNvPr>
            <p:cNvSpPr/>
            <p:nvPr/>
          </p:nvSpPr>
          <p:spPr>
            <a:xfrm>
              <a:off x="5554836" y="1286886"/>
              <a:ext cx="360000" cy="36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D2109ED2-F84D-4985-80DC-7022C85E681E}"/>
                </a:ext>
              </a:extLst>
            </p:cNvPr>
            <p:cNvSpPr/>
            <p:nvPr/>
          </p:nvSpPr>
          <p:spPr>
            <a:xfrm>
              <a:off x="5655620" y="1317065"/>
              <a:ext cx="252000" cy="252000"/>
            </a:xfrm>
            <a:prstGeom prst="ellipse">
              <a:avLst/>
            </a:prstGeom>
            <a:pattFill prst="dkUpDiag">
              <a:fgClr>
                <a:schemeClr val="accent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26" name="Grupo 25">
            <a:extLst>
              <a:ext uri="{FF2B5EF4-FFF2-40B4-BE49-F238E27FC236}">
                <a16:creationId xmlns:a16="http://schemas.microsoft.com/office/drawing/2014/main" id="{7C377C93-5073-4F1E-BEE2-2CE28632DFC4}"/>
              </a:ext>
            </a:extLst>
          </p:cNvPr>
          <p:cNvGrpSpPr/>
          <p:nvPr/>
        </p:nvGrpSpPr>
        <p:grpSpPr>
          <a:xfrm>
            <a:off x="8933094" y="4314569"/>
            <a:ext cx="360000" cy="360000"/>
            <a:chOff x="8819624" y="4060570"/>
            <a:chExt cx="360000" cy="360000"/>
          </a:xfrm>
        </p:grpSpPr>
        <p:sp>
          <p:nvSpPr>
            <p:cNvPr id="27" name="Elipse 26">
              <a:extLst>
                <a:ext uri="{FF2B5EF4-FFF2-40B4-BE49-F238E27FC236}">
                  <a16:creationId xmlns:a16="http://schemas.microsoft.com/office/drawing/2014/main" id="{003D9951-8466-4938-8110-D49038160300}"/>
                </a:ext>
              </a:extLst>
            </p:cNvPr>
            <p:cNvSpPr/>
            <p:nvPr/>
          </p:nvSpPr>
          <p:spPr>
            <a:xfrm>
              <a:off x="8819624" y="4060570"/>
              <a:ext cx="360000" cy="360000"/>
            </a:xfrm>
            <a:prstGeom prst="ellipse">
              <a:avLst/>
            </a:prstGeom>
            <a:solidFill>
              <a:schemeClr val="bg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28" name="Elipse 27">
              <a:extLst>
                <a:ext uri="{FF2B5EF4-FFF2-40B4-BE49-F238E27FC236}">
                  <a16:creationId xmlns:a16="http://schemas.microsoft.com/office/drawing/2014/main" id="{DEBBF6D7-CD15-4737-A755-7CDFE42E7217}"/>
                </a:ext>
              </a:extLst>
            </p:cNvPr>
            <p:cNvSpPr/>
            <p:nvPr/>
          </p:nvSpPr>
          <p:spPr>
            <a:xfrm>
              <a:off x="8925338" y="4107994"/>
              <a:ext cx="252000" cy="252000"/>
            </a:xfrm>
            <a:prstGeom prst="ellipse">
              <a:avLst/>
            </a:prstGeom>
            <a:pattFill prst="dkUpDiag">
              <a:fgClr>
                <a:schemeClr val="bg2">
                  <a:lumMod val="2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30" name="Google Shape;323;p40">
            <a:extLst>
              <a:ext uri="{FF2B5EF4-FFF2-40B4-BE49-F238E27FC236}">
                <a16:creationId xmlns:a16="http://schemas.microsoft.com/office/drawing/2014/main" id="{9FF6DE83-4660-4F4C-AFA5-3922D8BBAC09}"/>
              </a:ext>
            </a:extLst>
          </p:cNvPr>
          <p:cNvSpPr txBox="1">
            <a:spLocks/>
          </p:cNvSpPr>
          <p:nvPr/>
        </p:nvSpPr>
        <p:spPr>
          <a:xfrm>
            <a:off x="9005416" y="1771078"/>
            <a:ext cx="435454" cy="1299841"/>
          </a:xfrm>
          <a:prstGeom prst="rect">
            <a:avLst/>
          </a:prstGeom>
        </p:spPr>
        <p:txBody>
          <a:bodyPr spcFirstLastPara="1" vert="vert270"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1100" b="1" dirty="0">
                <a:solidFill>
                  <a:schemeClr val="tx2">
                    <a:lumMod val="25000"/>
                  </a:schemeClr>
                </a:solidFill>
                <a:latin typeface="Microsoft JhengHei" panose="020B0604030504040204" pitchFamily="34" charset="-120"/>
                <a:ea typeface="Microsoft JhengHei" panose="020B0604030504040204" pitchFamily="34" charset="-120"/>
              </a:rPr>
              <a:t>HAMPTON BY HILTON</a:t>
            </a:r>
            <a:endParaRPr lang="es-CO" sz="1100" b="1" dirty="0">
              <a:solidFill>
                <a:schemeClr val="tx2">
                  <a:lumMod val="25000"/>
                </a:schemeClr>
              </a:solidFill>
              <a:latin typeface="Microsoft JhengHei" panose="020B0604030504040204" pitchFamily="34" charset="-120"/>
              <a:ea typeface="Microsoft JhengHei" panose="020B0604030504040204" pitchFamily="34" charset="-120"/>
              <a:cs typeface="Segoe UI" pitchFamily="34" charset="0"/>
            </a:endParaRPr>
          </a:p>
        </p:txBody>
      </p:sp>
      <p:sp>
        <p:nvSpPr>
          <p:cNvPr id="31" name="Google Shape;325;p40">
            <a:extLst>
              <a:ext uri="{FF2B5EF4-FFF2-40B4-BE49-F238E27FC236}">
                <a16:creationId xmlns:a16="http://schemas.microsoft.com/office/drawing/2014/main" id="{2BE2AE2D-8A37-4103-808D-1F2D0CDCC0A0}"/>
              </a:ext>
            </a:extLst>
          </p:cNvPr>
          <p:cNvSpPr txBox="1">
            <a:spLocks/>
          </p:cNvSpPr>
          <p:nvPr/>
        </p:nvSpPr>
        <p:spPr>
          <a:xfrm>
            <a:off x="5777266" y="1783253"/>
            <a:ext cx="540449" cy="1157497"/>
          </a:xfrm>
          <a:prstGeom prst="rect">
            <a:avLst/>
          </a:prstGeom>
        </p:spPr>
        <p:txBody>
          <a:bodyPr spcFirstLastPara="1" vert="vert270"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1100" b="1" dirty="0">
                <a:solidFill>
                  <a:schemeClr val="tx2">
                    <a:lumMod val="25000"/>
                  </a:schemeClr>
                </a:solidFill>
                <a:latin typeface="Arial" panose="020B0604020202020204" pitchFamily="34" charset="0"/>
                <a:ea typeface="Microsoft JhengHei" panose="020B0604030504040204" pitchFamily="34" charset="-120"/>
                <a:cs typeface="Arial" panose="020B0604020202020204" pitchFamily="34" charset="0"/>
              </a:rPr>
              <a:t>HOLIDAY INN EXPRESS</a:t>
            </a:r>
            <a:endParaRPr lang="es-CO" sz="1100" b="1" dirty="0">
              <a:solidFill>
                <a:schemeClr val="tx2">
                  <a:lumMod val="25000"/>
                </a:schemeClr>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2" name="Google Shape;327;p40">
            <a:extLst>
              <a:ext uri="{FF2B5EF4-FFF2-40B4-BE49-F238E27FC236}">
                <a16:creationId xmlns:a16="http://schemas.microsoft.com/office/drawing/2014/main" id="{EBC242B4-DA19-43E0-A94F-70B4D0D09CF0}"/>
              </a:ext>
            </a:extLst>
          </p:cNvPr>
          <p:cNvSpPr txBox="1">
            <a:spLocks/>
          </p:cNvSpPr>
          <p:nvPr/>
        </p:nvSpPr>
        <p:spPr>
          <a:xfrm>
            <a:off x="2861203" y="1713487"/>
            <a:ext cx="291452" cy="1203013"/>
          </a:xfrm>
          <a:prstGeom prst="rect">
            <a:avLst/>
          </a:prstGeom>
        </p:spPr>
        <p:txBody>
          <a:bodyPr spcFirstLastPara="1" vert="vert270"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1100" b="1" dirty="0">
                <a:solidFill>
                  <a:schemeClr val="tx2">
                    <a:lumMod val="25000"/>
                  </a:schemeClr>
                </a:solidFill>
                <a:latin typeface="Arial" panose="020B0604020202020204" pitchFamily="34" charset="0"/>
                <a:ea typeface="Microsoft JhengHei" panose="020B0604030504040204" pitchFamily="34" charset="-120"/>
                <a:cs typeface="Arial" panose="020B0604020202020204" pitchFamily="34" charset="0"/>
              </a:rPr>
              <a:t>CINEMARK</a:t>
            </a:r>
            <a:endParaRPr lang="es-CO" sz="1100" b="1" dirty="0">
              <a:solidFill>
                <a:schemeClr val="tx2">
                  <a:lumMod val="25000"/>
                </a:schemeClr>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3" name="CuadroTexto 32">
            <a:extLst>
              <a:ext uri="{FF2B5EF4-FFF2-40B4-BE49-F238E27FC236}">
                <a16:creationId xmlns:a16="http://schemas.microsoft.com/office/drawing/2014/main" id="{53CCBDE3-0B68-4378-B619-F9EC2572A0C3}"/>
              </a:ext>
            </a:extLst>
          </p:cNvPr>
          <p:cNvSpPr txBox="1"/>
          <p:nvPr/>
        </p:nvSpPr>
        <p:spPr>
          <a:xfrm>
            <a:off x="9440870" y="1756323"/>
            <a:ext cx="2854293" cy="1277273"/>
          </a:xfrm>
          <a:prstGeom prst="rect">
            <a:avLst/>
          </a:prstGeom>
          <a:noFill/>
        </p:spPr>
        <p:txBody>
          <a:bodyPr wrap="square" rtlCol="0">
            <a:spAutoFit/>
          </a:bodyPr>
          <a:lstStyle/>
          <a:p>
            <a:pPr algn="just"/>
            <a:r>
              <a:rPr lang="es-ES" sz="1100" dirty="0">
                <a:latin typeface="Arial" panose="020B0604020202020204" pitchFamily="34" charset="0"/>
                <a:ea typeface="Microsoft JhengHei" panose="020B0604030504040204" pitchFamily="34" charset="-120"/>
                <a:cs typeface="Arial" panose="020B0604020202020204" pitchFamily="34" charset="0"/>
              </a:rPr>
              <a:t>Apertura: Marzo 2015</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Área proyecto: 11.289m</a:t>
            </a:r>
            <a:r>
              <a:rPr lang="es-ES" sz="1100" baseline="30000" dirty="0">
                <a:latin typeface="Arial" panose="020B0604020202020204" pitchFamily="34" charset="0"/>
                <a:ea typeface="Microsoft JhengHei" panose="020B0604030504040204" pitchFamily="34" charset="-120"/>
                <a:cs typeface="Arial" panose="020B0604020202020204" pitchFamily="34" charset="0"/>
              </a:rPr>
              <a:t>2</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100 habitaciones y 1 salón de eventos</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 25 trabajos directos </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200 trabajos directos </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(Fase de construcción)</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Inversión: $40.000 millones </a:t>
            </a:r>
            <a:endParaRPr lang="es-CO" sz="1100" dirty="0">
              <a:latin typeface="Arial" panose="020B0604020202020204" pitchFamily="34" charset="0"/>
              <a:ea typeface="Microsoft JhengHei" panose="020B0604030504040204" pitchFamily="34" charset="-120"/>
              <a:cs typeface="Arial" panose="020B0604020202020204" pitchFamily="34" charset="0"/>
            </a:endParaRPr>
          </a:p>
        </p:txBody>
      </p:sp>
      <p:sp>
        <p:nvSpPr>
          <p:cNvPr id="34" name="CuadroTexto 33">
            <a:extLst>
              <a:ext uri="{FF2B5EF4-FFF2-40B4-BE49-F238E27FC236}">
                <a16:creationId xmlns:a16="http://schemas.microsoft.com/office/drawing/2014/main" id="{04AA80D9-F25F-404A-A263-2E66C0781E1C}"/>
              </a:ext>
            </a:extLst>
          </p:cNvPr>
          <p:cNvSpPr txBox="1"/>
          <p:nvPr/>
        </p:nvSpPr>
        <p:spPr>
          <a:xfrm>
            <a:off x="6255531" y="1736911"/>
            <a:ext cx="2854293" cy="1277273"/>
          </a:xfrm>
          <a:prstGeom prst="rect">
            <a:avLst/>
          </a:prstGeom>
          <a:noFill/>
        </p:spPr>
        <p:txBody>
          <a:bodyPr wrap="square" rtlCol="0">
            <a:spAutoFit/>
          </a:bodyPr>
          <a:lstStyle/>
          <a:p>
            <a:pPr algn="just"/>
            <a:r>
              <a:rPr lang="es-ES" sz="1100" dirty="0">
                <a:latin typeface="Arial" panose="020B0604020202020204" pitchFamily="34" charset="0"/>
                <a:ea typeface="Microsoft JhengHei" panose="020B0604030504040204" pitchFamily="34" charset="-120"/>
                <a:cs typeface="Arial" panose="020B0604020202020204" pitchFamily="34" charset="0"/>
              </a:rPr>
              <a:t>Apertura: Marzo 2015</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Área proyecto: 9.000m</a:t>
            </a:r>
            <a:r>
              <a:rPr lang="es-ES" sz="1100" baseline="30000" dirty="0">
                <a:latin typeface="Arial" panose="020B0604020202020204" pitchFamily="34" charset="0"/>
                <a:ea typeface="Microsoft JhengHei" panose="020B0604030504040204" pitchFamily="34" charset="-120"/>
                <a:cs typeface="Arial" panose="020B0604020202020204" pitchFamily="34" charset="0"/>
              </a:rPr>
              <a:t>2</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89 habitaciones y 1 salón de eventos</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 20 trabajos directos </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176 trabajos directos </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(Fase de construcción)</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Inversión: $20.000 millones </a:t>
            </a:r>
            <a:endParaRPr lang="es-CO" sz="1100" dirty="0">
              <a:latin typeface="Arial" panose="020B0604020202020204" pitchFamily="34" charset="0"/>
              <a:ea typeface="Microsoft JhengHei" panose="020B0604030504040204" pitchFamily="34" charset="-120"/>
              <a:cs typeface="Arial" panose="020B0604020202020204" pitchFamily="34" charset="0"/>
            </a:endParaRPr>
          </a:p>
        </p:txBody>
      </p:sp>
      <p:sp>
        <p:nvSpPr>
          <p:cNvPr id="35" name="CuadroTexto 34">
            <a:extLst>
              <a:ext uri="{FF2B5EF4-FFF2-40B4-BE49-F238E27FC236}">
                <a16:creationId xmlns:a16="http://schemas.microsoft.com/office/drawing/2014/main" id="{F6DDD279-864C-4BBF-8770-25882E0E700F}"/>
              </a:ext>
            </a:extLst>
          </p:cNvPr>
          <p:cNvSpPr txBox="1"/>
          <p:nvPr/>
        </p:nvSpPr>
        <p:spPr>
          <a:xfrm>
            <a:off x="3109908" y="1712660"/>
            <a:ext cx="2282124" cy="1277273"/>
          </a:xfrm>
          <a:prstGeom prst="rect">
            <a:avLst/>
          </a:prstGeom>
          <a:noFill/>
        </p:spPr>
        <p:txBody>
          <a:bodyPr wrap="square" rtlCol="0">
            <a:spAutoFit/>
          </a:bodyPr>
          <a:lstStyle/>
          <a:p>
            <a:pPr algn="just"/>
            <a:r>
              <a:rPr lang="es-ES" sz="1100" dirty="0">
                <a:latin typeface="Arial" panose="020B0604020202020204" pitchFamily="34" charset="0"/>
                <a:ea typeface="Microsoft JhengHei" panose="020B0604030504040204" pitchFamily="34" charset="-120"/>
                <a:cs typeface="Arial" panose="020B0604020202020204" pitchFamily="34" charset="0"/>
              </a:rPr>
              <a:t>Apertura: Marzo 2014</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Área proyecto: 5.000m</a:t>
            </a:r>
            <a:r>
              <a:rPr lang="es-ES" sz="1100" baseline="30000" dirty="0">
                <a:latin typeface="Arial" panose="020B0604020202020204" pitchFamily="34" charset="0"/>
                <a:ea typeface="Microsoft JhengHei" panose="020B0604030504040204" pitchFamily="34" charset="-120"/>
                <a:cs typeface="Arial" panose="020B0604020202020204" pitchFamily="34" charset="0"/>
              </a:rPr>
              <a:t>2</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4 salas de cine</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 40 trabajos directos </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300 trabajos directos </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(Fase de construcción)</a:t>
            </a:r>
          </a:p>
          <a:p>
            <a:pPr algn="just"/>
            <a:r>
              <a:rPr lang="es-ES" sz="1100" dirty="0">
                <a:latin typeface="Arial" panose="020B0604020202020204" pitchFamily="34" charset="0"/>
                <a:ea typeface="Microsoft JhengHei" panose="020B0604030504040204" pitchFamily="34" charset="-120"/>
                <a:cs typeface="Arial" panose="020B0604020202020204" pitchFamily="34" charset="0"/>
              </a:rPr>
              <a:t>Inversión: 4 millones USD </a:t>
            </a:r>
            <a:endParaRPr lang="es-CO" sz="1100" dirty="0">
              <a:latin typeface="Arial" panose="020B0604020202020204" pitchFamily="34" charset="0"/>
              <a:ea typeface="Microsoft JhengHei" panose="020B0604030504040204" pitchFamily="34" charset="-120"/>
              <a:cs typeface="Arial" panose="020B0604020202020204" pitchFamily="34" charset="0"/>
            </a:endParaRPr>
          </a:p>
        </p:txBody>
      </p:sp>
      <p:sp>
        <p:nvSpPr>
          <p:cNvPr id="38" name="Google Shape;321;p40">
            <a:extLst>
              <a:ext uri="{FF2B5EF4-FFF2-40B4-BE49-F238E27FC236}">
                <a16:creationId xmlns:a16="http://schemas.microsoft.com/office/drawing/2014/main" id="{A0A23099-4112-48AB-9DAC-70CE18E29F8C}"/>
              </a:ext>
            </a:extLst>
          </p:cNvPr>
          <p:cNvSpPr txBox="1">
            <a:spLocks/>
          </p:cNvSpPr>
          <p:nvPr/>
        </p:nvSpPr>
        <p:spPr>
          <a:xfrm>
            <a:off x="2898760" y="4889569"/>
            <a:ext cx="382368" cy="1151896"/>
          </a:xfrm>
          <a:prstGeom prst="rect">
            <a:avLst/>
          </a:prstGeom>
        </p:spPr>
        <p:txBody>
          <a:bodyPr spcFirstLastPara="1" vert="vert270"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1200" b="1" dirty="0">
                <a:solidFill>
                  <a:schemeClr val="tx2">
                    <a:lumMod val="25000"/>
                  </a:schemeClr>
                </a:solidFill>
                <a:latin typeface="Arial" panose="020B0604020202020204" pitchFamily="34" charset="0"/>
                <a:ea typeface="Microsoft JhengHei" panose="020B0604030504040204" pitchFamily="34" charset="-120"/>
                <a:cs typeface="Arial" panose="020B0604020202020204" pitchFamily="34" charset="0"/>
              </a:rPr>
              <a:t>SODIMAC</a:t>
            </a:r>
            <a:endParaRPr lang="es-CO" sz="1200" b="1" dirty="0">
              <a:solidFill>
                <a:schemeClr val="tx2">
                  <a:lumMod val="25000"/>
                </a:schemeClr>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9" name="Google Shape;331;p40">
            <a:extLst>
              <a:ext uri="{FF2B5EF4-FFF2-40B4-BE49-F238E27FC236}">
                <a16:creationId xmlns:a16="http://schemas.microsoft.com/office/drawing/2014/main" id="{D08994B3-54E5-4CA2-BBC2-788D1D6E8A48}"/>
              </a:ext>
            </a:extLst>
          </p:cNvPr>
          <p:cNvSpPr txBox="1">
            <a:spLocks/>
          </p:cNvSpPr>
          <p:nvPr/>
        </p:nvSpPr>
        <p:spPr>
          <a:xfrm>
            <a:off x="5860792" y="4859453"/>
            <a:ext cx="364201" cy="1248732"/>
          </a:xfrm>
          <a:prstGeom prst="rect">
            <a:avLst/>
          </a:prstGeom>
        </p:spPr>
        <p:txBody>
          <a:bodyPr spcFirstLastPara="1" vert="vert270"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200" b="1" dirty="0">
                <a:solidFill>
                  <a:schemeClr val="tx2">
                    <a:lumMod val="25000"/>
                  </a:schemeClr>
                </a:solidFill>
                <a:latin typeface="Arial" panose="020B0604020202020204" pitchFamily="34" charset="0"/>
                <a:ea typeface="Microsoft JhengHei" panose="020B0604030504040204" pitchFamily="34" charset="-120"/>
                <a:cs typeface="Arial" panose="020B0604020202020204" pitchFamily="34" charset="0"/>
              </a:rPr>
              <a:t>SMARTFIT</a:t>
            </a:r>
          </a:p>
        </p:txBody>
      </p:sp>
      <p:sp>
        <p:nvSpPr>
          <p:cNvPr id="40" name="CuadroTexto 39">
            <a:extLst>
              <a:ext uri="{FF2B5EF4-FFF2-40B4-BE49-F238E27FC236}">
                <a16:creationId xmlns:a16="http://schemas.microsoft.com/office/drawing/2014/main" id="{170BE399-E577-43E6-8751-BFF4DF0875AA}"/>
              </a:ext>
            </a:extLst>
          </p:cNvPr>
          <p:cNvSpPr txBox="1"/>
          <p:nvPr/>
        </p:nvSpPr>
        <p:spPr>
          <a:xfrm>
            <a:off x="3205337" y="4889569"/>
            <a:ext cx="2343270" cy="1384995"/>
          </a:xfrm>
          <a:prstGeom prst="rect">
            <a:avLst/>
          </a:prstGeom>
          <a:noFill/>
        </p:spPr>
        <p:txBody>
          <a:bodyPr wrap="square" rtlCol="0">
            <a:spAutoFit/>
          </a:bodyPr>
          <a:lstStyle/>
          <a:p>
            <a:pPr algn="just"/>
            <a:r>
              <a:rPr lang="es-ES" sz="1200" dirty="0">
                <a:latin typeface="Arial" panose="020B0604020202020204" pitchFamily="34" charset="0"/>
                <a:ea typeface="Microsoft JhengHei" panose="020B0604030504040204" pitchFamily="34" charset="-120"/>
                <a:cs typeface="Arial" panose="020B0604020202020204" pitchFamily="34" charset="0"/>
              </a:rPr>
              <a:t>Apertura: Septiembre 2015</a:t>
            </a:r>
          </a:p>
          <a:p>
            <a:pPr algn="just"/>
            <a:r>
              <a:rPr lang="es-ES" sz="1200" dirty="0">
                <a:latin typeface="Arial" panose="020B0604020202020204" pitchFamily="34" charset="0"/>
                <a:ea typeface="Microsoft JhengHei" panose="020B0604030504040204" pitchFamily="34" charset="-120"/>
                <a:cs typeface="Arial" panose="020B0604020202020204" pitchFamily="34" charset="0"/>
              </a:rPr>
              <a:t>Área proyecto: 6.648m</a:t>
            </a:r>
            <a:r>
              <a:rPr lang="es-ES" sz="1200" baseline="30000" dirty="0">
                <a:latin typeface="Arial" panose="020B0604020202020204" pitchFamily="34" charset="0"/>
                <a:ea typeface="Microsoft JhengHei" panose="020B0604030504040204" pitchFamily="34" charset="-120"/>
                <a:cs typeface="Arial" panose="020B0604020202020204" pitchFamily="34" charset="0"/>
              </a:rPr>
              <a:t>2</a:t>
            </a:r>
            <a:r>
              <a:rPr lang="es-ES" sz="1200" dirty="0">
                <a:latin typeface="Arial" panose="020B0604020202020204" pitchFamily="34" charset="0"/>
                <a:ea typeface="Microsoft JhengHei" panose="020B0604030504040204" pitchFamily="34" charset="-120"/>
                <a:cs typeface="Arial" panose="020B0604020202020204" pitchFamily="34" charset="0"/>
              </a:rPr>
              <a:t> </a:t>
            </a:r>
          </a:p>
          <a:p>
            <a:pPr algn="just"/>
            <a:r>
              <a:rPr lang="es-ES" sz="1200" dirty="0">
                <a:latin typeface="Arial" panose="020B0604020202020204" pitchFamily="34" charset="0"/>
                <a:ea typeface="Microsoft JhengHei" panose="020B0604030504040204" pitchFamily="34" charset="-120"/>
                <a:cs typeface="Arial" panose="020B0604020202020204" pitchFamily="34" charset="0"/>
              </a:rPr>
              <a:t>170 trabajos directos </a:t>
            </a:r>
          </a:p>
          <a:p>
            <a:pPr algn="just"/>
            <a:r>
              <a:rPr lang="es-ES" sz="1200" dirty="0">
                <a:latin typeface="Arial" panose="020B0604020202020204" pitchFamily="34" charset="0"/>
                <a:ea typeface="Microsoft JhengHei" panose="020B0604030504040204" pitchFamily="34" charset="-120"/>
                <a:cs typeface="Arial" panose="020B0604020202020204" pitchFamily="34" charset="0"/>
              </a:rPr>
              <a:t>55 trabajos indirectos</a:t>
            </a:r>
          </a:p>
          <a:p>
            <a:pPr algn="just"/>
            <a:r>
              <a:rPr lang="es-ES" sz="1200" dirty="0">
                <a:latin typeface="Arial" panose="020B0604020202020204" pitchFamily="34" charset="0"/>
                <a:ea typeface="Microsoft JhengHei" panose="020B0604030504040204" pitchFamily="34" charset="-120"/>
                <a:cs typeface="Arial" panose="020B0604020202020204" pitchFamily="34" charset="0"/>
              </a:rPr>
              <a:t>250 trabajos directos </a:t>
            </a:r>
          </a:p>
          <a:p>
            <a:pPr algn="just"/>
            <a:r>
              <a:rPr lang="es-ES" sz="1200" dirty="0">
                <a:latin typeface="Arial" panose="020B0604020202020204" pitchFamily="34" charset="0"/>
                <a:ea typeface="Microsoft JhengHei" panose="020B0604030504040204" pitchFamily="34" charset="-120"/>
                <a:cs typeface="Arial" panose="020B0604020202020204" pitchFamily="34" charset="0"/>
              </a:rPr>
              <a:t>(Fase de construcción)</a:t>
            </a:r>
          </a:p>
          <a:p>
            <a:pPr algn="just"/>
            <a:r>
              <a:rPr lang="es-ES" sz="1200" dirty="0">
                <a:latin typeface="Arial" panose="020B0604020202020204" pitchFamily="34" charset="0"/>
                <a:ea typeface="Microsoft JhengHei" panose="020B0604030504040204" pitchFamily="34" charset="-120"/>
                <a:cs typeface="Arial" panose="020B0604020202020204" pitchFamily="34" charset="0"/>
              </a:rPr>
              <a:t>Inversión: $34.200 millones </a:t>
            </a:r>
            <a:endParaRPr lang="es-CO" sz="1200" dirty="0">
              <a:latin typeface="Arial" panose="020B0604020202020204" pitchFamily="34" charset="0"/>
              <a:ea typeface="Microsoft JhengHei" panose="020B0604030504040204" pitchFamily="34" charset="-120"/>
              <a:cs typeface="Arial" panose="020B0604020202020204" pitchFamily="34" charset="0"/>
            </a:endParaRPr>
          </a:p>
        </p:txBody>
      </p:sp>
      <p:sp>
        <p:nvSpPr>
          <p:cNvPr id="41" name="CuadroTexto 40">
            <a:extLst>
              <a:ext uri="{FF2B5EF4-FFF2-40B4-BE49-F238E27FC236}">
                <a16:creationId xmlns:a16="http://schemas.microsoft.com/office/drawing/2014/main" id="{F99E6012-8142-467C-AFD9-86AFB14F3B5F}"/>
              </a:ext>
            </a:extLst>
          </p:cNvPr>
          <p:cNvSpPr txBox="1"/>
          <p:nvPr/>
        </p:nvSpPr>
        <p:spPr>
          <a:xfrm>
            <a:off x="6210378" y="4926004"/>
            <a:ext cx="2171437" cy="1200329"/>
          </a:xfrm>
          <a:prstGeom prst="rect">
            <a:avLst/>
          </a:prstGeom>
          <a:noFill/>
        </p:spPr>
        <p:txBody>
          <a:bodyPr wrap="square" rtlCol="0">
            <a:spAutoFit/>
          </a:bodyPr>
          <a:lstStyle/>
          <a:p>
            <a:pPr algn="just"/>
            <a:r>
              <a:rPr lang="es-ES" sz="1200" dirty="0">
                <a:latin typeface="Arial" panose="020B0604020202020204" pitchFamily="34" charset="0"/>
                <a:ea typeface="Microsoft JhengHei" panose="020B0604030504040204" pitchFamily="34" charset="-120"/>
                <a:cs typeface="Arial" panose="020B0604020202020204" pitchFamily="34" charset="0"/>
              </a:rPr>
              <a:t>Apertura: Noviembre 2019</a:t>
            </a:r>
          </a:p>
          <a:p>
            <a:pPr algn="just"/>
            <a:r>
              <a:rPr lang="es-ES" sz="1200" dirty="0">
                <a:latin typeface="Arial" panose="020B0604020202020204" pitchFamily="34" charset="0"/>
                <a:ea typeface="Microsoft JhengHei" panose="020B0604030504040204" pitchFamily="34" charset="-120"/>
                <a:cs typeface="Arial" panose="020B0604020202020204" pitchFamily="34" charset="0"/>
              </a:rPr>
              <a:t>Área proyecto: 1.653 m</a:t>
            </a:r>
            <a:r>
              <a:rPr lang="es-ES" sz="1200" baseline="30000" dirty="0">
                <a:latin typeface="Arial" panose="020B0604020202020204" pitchFamily="34" charset="0"/>
                <a:ea typeface="Microsoft JhengHei" panose="020B0604030504040204" pitchFamily="34" charset="-120"/>
                <a:cs typeface="Arial" panose="020B0604020202020204" pitchFamily="34" charset="0"/>
              </a:rPr>
              <a:t>2</a:t>
            </a:r>
            <a:endParaRPr lang="es-ES" sz="1200" dirty="0">
              <a:latin typeface="Arial" panose="020B0604020202020204" pitchFamily="34" charset="0"/>
              <a:ea typeface="Microsoft JhengHei" panose="020B0604030504040204" pitchFamily="34" charset="-120"/>
              <a:cs typeface="Arial" panose="020B0604020202020204" pitchFamily="34" charset="0"/>
            </a:endParaRPr>
          </a:p>
          <a:p>
            <a:pPr algn="just"/>
            <a:r>
              <a:rPr lang="es-ES" sz="1200" dirty="0">
                <a:latin typeface="Arial" panose="020B0604020202020204" pitchFamily="34" charset="0"/>
                <a:ea typeface="Microsoft JhengHei" panose="020B0604030504040204" pitchFamily="34" charset="-120"/>
                <a:cs typeface="Arial" panose="020B0604020202020204" pitchFamily="34" charset="0"/>
              </a:rPr>
              <a:t> 20 trabajos directos </a:t>
            </a:r>
          </a:p>
          <a:p>
            <a:pPr algn="just"/>
            <a:r>
              <a:rPr lang="es-ES" sz="1200" dirty="0">
                <a:latin typeface="Arial" panose="020B0604020202020204" pitchFamily="34" charset="0"/>
                <a:ea typeface="Microsoft JhengHei" panose="020B0604030504040204" pitchFamily="34" charset="-120"/>
                <a:cs typeface="Arial" panose="020B0604020202020204" pitchFamily="34" charset="0"/>
              </a:rPr>
              <a:t>50 trabajos directos </a:t>
            </a:r>
          </a:p>
          <a:p>
            <a:pPr algn="just"/>
            <a:r>
              <a:rPr lang="es-ES" sz="1200" dirty="0">
                <a:latin typeface="Arial" panose="020B0604020202020204" pitchFamily="34" charset="0"/>
                <a:ea typeface="Microsoft JhengHei" panose="020B0604030504040204" pitchFamily="34" charset="-120"/>
                <a:cs typeface="Arial" panose="020B0604020202020204" pitchFamily="34" charset="0"/>
              </a:rPr>
              <a:t>(Fase de construcción)</a:t>
            </a:r>
          </a:p>
          <a:p>
            <a:pPr algn="just"/>
            <a:r>
              <a:rPr lang="es-ES" sz="1200" dirty="0">
                <a:latin typeface="Arial" panose="020B0604020202020204" pitchFamily="34" charset="0"/>
                <a:ea typeface="Microsoft JhengHei" panose="020B0604030504040204" pitchFamily="34" charset="-120"/>
                <a:cs typeface="Arial" panose="020B0604020202020204" pitchFamily="34" charset="0"/>
              </a:rPr>
              <a:t>Inversión: 1 millón USD</a:t>
            </a:r>
            <a:endParaRPr lang="es-CO" sz="1200" dirty="0">
              <a:latin typeface="Arial" panose="020B0604020202020204" pitchFamily="34" charset="0"/>
              <a:ea typeface="Microsoft JhengHei" panose="020B0604030504040204" pitchFamily="34" charset="-120"/>
              <a:cs typeface="Arial" panose="020B0604020202020204" pitchFamily="34" charset="0"/>
            </a:endParaRPr>
          </a:p>
        </p:txBody>
      </p:sp>
      <p:sp>
        <p:nvSpPr>
          <p:cNvPr id="42" name="Google Shape;331;p40">
            <a:extLst>
              <a:ext uri="{FF2B5EF4-FFF2-40B4-BE49-F238E27FC236}">
                <a16:creationId xmlns:a16="http://schemas.microsoft.com/office/drawing/2014/main" id="{17446D3C-458C-44F8-93B9-9E501C8425F7}"/>
              </a:ext>
            </a:extLst>
          </p:cNvPr>
          <p:cNvSpPr txBox="1">
            <a:spLocks/>
          </p:cNvSpPr>
          <p:nvPr/>
        </p:nvSpPr>
        <p:spPr>
          <a:xfrm>
            <a:off x="8939958" y="4727375"/>
            <a:ext cx="524835" cy="1410018"/>
          </a:xfrm>
          <a:prstGeom prst="rect">
            <a:avLst/>
          </a:prstGeom>
        </p:spPr>
        <p:txBody>
          <a:bodyPr spcFirstLastPara="1" vert="vert270"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S" sz="1200" b="1" dirty="0">
                <a:solidFill>
                  <a:schemeClr val="tx2">
                    <a:lumMod val="25000"/>
                  </a:schemeClr>
                </a:solidFill>
                <a:latin typeface="Arial" panose="020B0604020202020204" pitchFamily="34" charset="0"/>
                <a:ea typeface="Microsoft JhengHei" panose="020B0604030504040204" pitchFamily="34" charset="-120"/>
                <a:cs typeface="Arial" panose="020B0604020202020204" pitchFamily="34" charset="0"/>
              </a:rPr>
              <a:t>FRIGORÍFICO “FRONTINO”</a:t>
            </a:r>
            <a:endParaRPr lang="es-CO" sz="1200" b="1" dirty="0">
              <a:solidFill>
                <a:schemeClr val="tx2">
                  <a:lumMod val="25000"/>
                </a:schemeClr>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43" name="CuadroTexto 42">
            <a:extLst>
              <a:ext uri="{FF2B5EF4-FFF2-40B4-BE49-F238E27FC236}">
                <a16:creationId xmlns:a16="http://schemas.microsoft.com/office/drawing/2014/main" id="{28147549-342E-4126-BC99-9F7401870E80}"/>
              </a:ext>
            </a:extLst>
          </p:cNvPr>
          <p:cNvSpPr txBox="1"/>
          <p:nvPr/>
        </p:nvSpPr>
        <p:spPr>
          <a:xfrm>
            <a:off x="9440870" y="4865780"/>
            <a:ext cx="2854293" cy="1384995"/>
          </a:xfrm>
          <a:prstGeom prst="rect">
            <a:avLst/>
          </a:prstGeom>
          <a:noFill/>
        </p:spPr>
        <p:txBody>
          <a:bodyPr wrap="square" rtlCol="0">
            <a:spAutoFit/>
          </a:bodyPr>
          <a:lstStyle/>
          <a:p>
            <a:pPr algn="just"/>
            <a:r>
              <a:rPr lang="es-ES" sz="1200" dirty="0">
                <a:latin typeface="Arial" panose="020B0604020202020204" pitchFamily="34" charset="0"/>
                <a:ea typeface="Microsoft JhengHei" panose="020B0604030504040204" pitchFamily="34" charset="-120"/>
                <a:cs typeface="Arial" panose="020B0604020202020204" pitchFamily="34" charset="0"/>
              </a:rPr>
              <a:t>Apertura: 2023</a:t>
            </a:r>
          </a:p>
          <a:p>
            <a:pPr algn="just"/>
            <a:r>
              <a:rPr lang="es-ES" sz="1200" dirty="0">
                <a:latin typeface="Arial" panose="020B0604020202020204" pitchFamily="34" charset="0"/>
                <a:ea typeface="Microsoft JhengHei" panose="020B0604030504040204" pitchFamily="34" charset="-120"/>
                <a:cs typeface="Arial" panose="020B0604020202020204" pitchFamily="34" charset="0"/>
              </a:rPr>
              <a:t>Área proyecto: 7ha</a:t>
            </a:r>
          </a:p>
          <a:p>
            <a:pPr algn="just"/>
            <a:r>
              <a:rPr lang="es-ES" sz="1200" dirty="0">
                <a:latin typeface="Arial" panose="020B0604020202020204" pitchFamily="34" charset="0"/>
                <a:ea typeface="Microsoft JhengHei" panose="020B0604030504040204" pitchFamily="34" charset="-120"/>
                <a:cs typeface="Arial" panose="020B0604020202020204" pitchFamily="34" charset="0"/>
              </a:rPr>
              <a:t> 200 trabajos directos </a:t>
            </a:r>
          </a:p>
          <a:p>
            <a:pPr algn="just"/>
            <a:r>
              <a:rPr lang="es-ES" sz="1200" dirty="0">
                <a:latin typeface="Arial" panose="020B0604020202020204" pitchFamily="34" charset="0"/>
                <a:ea typeface="Microsoft JhengHei" panose="020B0604030504040204" pitchFamily="34" charset="-120"/>
                <a:cs typeface="Arial" panose="020B0604020202020204" pitchFamily="34" charset="0"/>
              </a:rPr>
              <a:t>1000 trabajos indirectos</a:t>
            </a:r>
          </a:p>
          <a:p>
            <a:pPr algn="just"/>
            <a:r>
              <a:rPr lang="es-ES" sz="1200" dirty="0">
                <a:latin typeface="Arial" panose="020B0604020202020204" pitchFamily="34" charset="0"/>
                <a:ea typeface="Microsoft JhengHei" panose="020B0604030504040204" pitchFamily="34" charset="-120"/>
                <a:cs typeface="Arial" panose="020B0604020202020204" pitchFamily="34" charset="0"/>
              </a:rPr>
              <a:t>500 trabajos directos </a:t>
            </a:r>
          </a:p>
          <a:p>
            <a:pPr algn="just"/>
            <a:r>
              <a:rPr lang="es-ES" sz="1200" dirty="0">
                <a:latin typeface="Arial" panose="020B0604020202020204" pitchFamily="34" charset="0"/>
                <a:ea typeface="Microsoft JhengHei" panose="020B0604030504040204" pitchFamily="34" charset="-120"/>
                <a:cs typeface="Arial" panose="020B0604020202020204" pitchFamily="34" charset="0"/>
              </a:rPr>
              <a:t>(Fase de construcción)</a:t>
            </a:r>
          </a:p>
          <a:p>
            <a:pPr algn="just"/>
            <a:r>
              <a:rPr lang="es-ES" sz="1200" dirty="0">
                <a:latin typeface="Arial" panose="020B0604020202020204" pitchFamily="34" charset="0"/>
                <a:ea typeface="Microsoft JhengHei" panose="020B0604030504040204" pitchFamily="34" charset="-120"/>
                <a:cs typeface="Arial" panose="020B0604020202020204" pitchFamily="34" charset="0"/>
              </a:rPr>
              <a:t>Inversión: &gt; $60.000 millones</a:t>
            </a:r>
            <a:endParaRPr lang="es-CO" sz="1200" dirty="0">
              <a:latin typeface="Arial" panose="020B0604020202020204" pitchFamily="34" charset="0"/>
              <a:ea typeface="Microsoft JhengHei" panose="020B0604030504040204" pitchFamily="34" charset="-120"/>
              <a:cs typeface="Arial" panose="020B0604020202020204" pitchFamily="34" charset="0"/>
            </a:endParaRPr>
          </a:p>
        </p:txBody>
      </p:sp>
      <p:grpSp>
        <p:nvGrpSpPr>
          <p:cNvPr id="20" name="Grupo 19">
            <a:extLst>
              <a:ext uri="{FF2B5EF4-FFF2-40B4-BE49-F238E27FC236}">
                <a16:creationId xmlns:a16="http://schemas.microsoft.com/office/drawing/2014/main" id="{0DC2DDDB-AE3B-4C76-9472-9DBDCE035042}"/>
              </a:ext>
            </a:extLst>
          </p:cNvPr>
          <p:cNvGrpSpPr/>
          <p:nvPr/>
        </p:nvGrpSpPr>
        <p:grpSpPr>
          <a:xfrm>
            <a:off x="2904617" y="4301409"/>
            <a:ext cx="360000" cy="360000"/>
            <a:chOff x="1869639" y="4163393"/>
            <a:chExt cx="360000" cy="360000"/>
          </a:xfrm>
        </p:grpSpPr>
        <p:sp>
          <p:nvSpPr>
            <p:cNvPr id="21" name="Elipse 20">
              <a:extLst>
                <a:ext uri="{FF2B5EF4-FFF2-40B4-BE49-F238E27FC236}">
                  <a16:creationId xmlns:a16="http://schemas.microsoft.com/office/drawing/2014/main" id="{F50BA8E3-9E49-49B2-A670-47CB90CF5F4F}"/>
                </a:ext>
              </a:extLst>
            </p:cNvPr>
            <p:cNvSpPr/>
            <p:nvPr/>
          </p:nvSpPr>
          <p:spPr>
            <a:xfrm>
              <a:off x="1869639" y="4163393"/>
              <a:ext cx="360000" cy="360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Elipse 21">
              <a:extLst>
                <a:ext uri="{FF2B5EF4-FFF2-40B4-BE49-F238E27FC236}">
                  <a16:creationId xmlns:a16="http://schemas.microsoft.com/office/drawing/2014/main" id="{E6459D8C-6932-4F27-B983-8DEDEEE2C0DF}"/>
                </a:ext>
              </a:extLst>
            </p:cNvPr>
            <p:cNvSpPr/>
            <p:nvPr/>
          </p:nvSpPr>
          <p:spPr>
            <a:xfrm>
              <a:off x="1928804" y="4271393"/>
              <a:ext cx="252000" cy="252000"/>
            </a:xfrm>
            <a:prstGeom prst="ellipse">
              <a:avLst/>
            </a:prstGeom>
            <a:pattFill prst="dkUpDiag">
              <a:fgClr>
                <a:srgbClr val="92D05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cxnSp>
        <p:nvCxnSpPr>
          <p:cNvPr id="44" name="Google Shape;333;p40">
            <a:extLst>
              <a:ext uri="{FF2B5EF4-FFF2-40B4-BE49-F238E27FC236}">
                <a16:creationId xmlns:a16="http://schemas.microsoft.com/office/drawing/2014/main" id="{38D091A1-9EB7-4ED6-9BD9-38B58BCB73FA}"/>
              </a:ext>
            </a:extLst>
          </p:cNvPr>
          <p:cNvCxnSpPr>
            <a:cxnSpLocks/>
          </p:cNvCxnSpPr>
          <p:nvPr/>
        </p:nvCxnSpPr>
        <p:spPr>
          <a:xfrm flipH="1">
            <a:off x="3086903" y="4519581"/>
            <a:ext cx="5853055" cy="0"/>
          </a:xfrm>
          <a:prstGeom prst="straightConnector1">
            <a:avLst/>
          </a:prstGeom>
          <a:noFill/>
          <a:ln w="9525" cap="flat" cmpd="sng">
            <a:solidFill>
              <a:schemeClr val="dk2"/>
            </a:solidFill>
            <a:prstDash val="solid"/>
            <a:round/>
            <a:headEnd type="none" w="med" len="med"/>
            <a:tailEnd type="none" w="med" len="med"/>
          </a:ln>
        </p:spPr>
      </p:cxnSp>
      <p:grpSp>
        <p:nvGrpSpPr>
          <p:cNvPr id="23" name="Grupo 22">
            <a:extLst>
              <a:ext uri="{FF2B5EF4-FFF2-40B4-BE49-F238E27FC236}">
                <a16:creationId xmlns:a16="http://schemas.microsoft.com/office/drawing/2014/main" id="{15C8224A-D3EA-431E-A7AB-EF06AD528097}"/>
              </a:ext>
            </a:extLst>
          </p:cNvPr>
          <p:cNvGrpSpPr/>
          <p:nvPr/>
        </p:nvGrpSpPr>
        <p:grpSpPr>
          <a:xfrm>
            <a:off x="5984438" y="4324557"/>
            <a:ext cx="360000" cy="360000"/>
            <a:chOff x="5401205" y="4194260"/>
            <a:chExt cx="360000" cy="360000"/>
          </a:xfrm>
        </p:grpSpPr>
        <p:sp>
          <p:nvSpPr>
            <p:cNvPr id="24" name="Elipse 23">
              <a:extLst>
                <a:ext uri="{FF2B5EF4-FFF2-40B4-BE49-F238E27FC236}">
                  <a16:creationId xmlns:a16="http://schemas.microsoft.com/office/drawing/2014/main" id="{988C81CE-42D1-43EA-A9D1-24E94DD5537B}"/>
                </a:ext>
              </a:extLst>
            </p:cNvPr>
            <p:cNvSpPr/>
            <p:nvPr/>
          </p:nvSpPr>
          <p:spPr>
            <a:xfrm>
              <a:off x="5401205" y="4194260"/>
              <a:ext cx="360000" cy="360000"/>
            </a:xfrm>
            <a:prstGeom prst="ellipse">
              <a:avLst/>
            </a:prstGeom>
            <a:solidFill>
              <a:srgbClr val="8A3CC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O"/>
            </a:p>
          </p:txBody>
        </p:sp>
        <p:sp>
          <p:nvSpPr>
            <p:cNvPr id="25" name="Elipse 24">
              <a:extLst>
                <a:ext uri="{FF2B5EF4-FFF2-40B4-BE49-F238E27FC236}">
                  <a16:creationId xmlns:a16="http://schemas.microsoft.com/office/drawing/2014/main" id="{E072A8EC-251E-4923-BB8D-229EF7EE82D7}"/>
                </a:ext>
              </a:extLst>
            </p:cNvPr>
            <p:cNvSpPr/>
            <p:nvPr/>
          </p:nvSpPr>
          <p:spPr>
            <a:xfrm>
              <a:off x="5425031" y="4214388"/>
              <a:ext cx="252000" cy="252000"/>
            </a:xfrm>
            <a:prstGeom prst="ellipse">
              <a:avLst/>
            </a:prstGeom>
            <a:pattFill prst="dkUpDiag">
              <a:fgClr>
                <a:srgbClr val="8A3CC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45" name="CuadroTexto 44">
            <a:extLst>
              <a:ext uri="{FF2B5EF4-FFF2-40B4-BE49-F238E27FC236}">
                <a16:creationId xmlns:a16="http://schemas.microsoft.com/office/drawing/2014/main" id="{A5650C0D-F792-4A5E-B56B-CC48E67B597D}"/>
              </a:ext>
            </a:extLst>
          </p:cNvPr>
          <p:cNvSpPr txBox="1"/>
          <p:nvPr/>
        </p:nvSpPr>
        <p:spPr>
          <a:xfrm>
            <a:off x="3184687" y="3457869"/>
            <a:ext cx="7762140" cy="523220"/>
          </a:xfrm>
          <a:prstGeom prst="rect">
            <a:avLst/>
          </a:prstGeom>
          <a:noFill/>
          <a:ln>
            <a:solidFill>
              <a:schemeClr val="accent1">
                <a:lumMod val="20000"/>
                <a:lumOff val="80000"/>
              </a:schemeClr>
            </a:solidFill>
          </a:ln>
        </p:spPr>
        <p:txBody>
          <a:bodyPr wrap="square" rtlCol="0">
            <a:spAutoFit/>
          </a:bodyPr>
          <a:lstStyle/>
          <a:p>
            <a:pPr algn="ctr"/>
            <a:r>
              <a:rPr lang="es-ES" sz="1400" b="1" dirty="0">
                <a:solidFill>
                  <a:srgbClr val="16537F"/>
                </a:solidFill>
                <a:latin typeface="Arial" panose="020B0604020202020204" pitchFamily="34" charset="0"/>
                <a:ea typeface="Microsoft JhengHei" panose="020B0604030504040204" pitchFamily="34" charset="-120"/>
                <a:cs typeface="Arial" panose="020B0604020202020204" pitchFamily="34" charset="0"/>
              </a:rPr>
              <a:t>“PROYECTOS CON ALTA PROYECCIÓN E INVERSIÓN EN EL TERRITORIO QUE DESARROLLAN SUS NEGOCIOS CON ÉXITO</a:t>
            </a:r>
            <a:r>
              <a:rPr lang="es-ES" sz="1400" dirty="0">
                <a:solidFill>
                  <a:schemeClr val="tx2"/>
                </a:solidFill>
                <a:latin typeface="Arial" panose="020B0604020202020204" pitchFamily="34" charset="0"/>
                <a:ea typeface="Microsoft JhengHei" panose="020B0604030504040204" pitchFamily="34" charset="-120"/>
                <a:cs typeface="Arial" panose="020B0604020202020204" pitchFamily="34" charset="0"/>
              </a:rPr>
              <a:t>”</a:t>
            </a:r>
            <a:endParaRPr lang="es-CO" sz="1400" dirty="0">
              <a:solidFill>
                <a:schemeClr val="tx2"/>
              </a:solidFill>
              <a:latin typeface="Arial" panose="020B0604020202020204" pitchFamily="34" charset="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2582148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descr="Texto&#10;&#10;Descripción generada automáticamente con confianza media">
            <a:extLst>
              <a:ext uri="{FF2B5EF4-FFF2-40B4-BE49-F238E27FC236}">
                <a16:creationId xmlns:a16="http://schemas.microsoft.com/office/drawing/2014/main" id="{7F0F07BD-E393-0B60-13F3-50BEB4B634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748"/>
            <a:ext cx="12192000" cy="6858000"/>
          </a:xfrm>
          <a:prstGeom prst="rect">
            <a:avLst/>
          </a:prstGeom>
        </p:spPr>
      </p:pic>
      <p:graphicFrame>
        <p:nvGraphicFramePr>
          <p:cNvPr id="3" name="Tabla 2">
            <a:extLst>
              <a:ext uri="{FF2B5EF4-FFF2-40B4-BE49-F238E27FC236}">
                <a16:creationId xmlns:a16="http://schemas.microsoft.com/office/drawing/2014/main" id="{B3CF0F08-1326-4966-9084-A66A65CE4AEF}"/>
              </a:ext>
            </a:extLst>
          </p:cNvPr>
          <p:cNvGraphicFramePr>
            <a:graphicFrameLocks noGrp="1"/>
          </p:cNvGraphicFramePr>
          <p:nvPr>
            <p:extLst>
              <p:ext uri="{D42A27DB-BD31-4B8C-83A1-F6EECF244321}">
                <p14:modId xmlns:p14="http://schemas.microsoft.com/office/powerpoint/2010/main" val="1834229022"/>
              </p:ext>
            </p:extLst>
          </p:nvPr>
        </p:nvGraphicFramePr>
        <p:xfrm>
          <a:off x="919691" y="2253620"/>
          <a:ext cx="4608273" cy="3956628"/>
        </p:xfrm>
        <a:graphic>
          <a:graphicData uri="http://schemas.openxmlformats.org/drawingml/2006/table">
            <a:tbl>
              <a:tblPr>
                <a:tableStyleId>{BDBED569-4797-4DF1-A0F4-6AAB3CD982D8}</a:tableStyleId>
              </a:tblPr>
              <a:tblGrid>
                <a:gridCol w="1465637">
                  <a:extLst>
                    <a:ext uri="{9D8B030D-6E8A-4147-A177-3AD203B41FA5}">
                      <a16:colId xmlns:a16="http://schemas.microsoft.com/office/drawing/2014/main" val="136418357"/>
                    </a:ext>
                  </a:extLst>
                </a:gridCol>
                <a:gridCol w="1156146">
                  <a:extLst>
                    <a:ext uri="{9D8B030D-6E8A-4147-A177-3AD203B41FA5}">
                      <a16:colId xmlns:a16="http://schemas.microsoft.com/office/drawing/2014/main" val="337442081"/>
                    </a:ext>
                  </a:extLst>
                </a:gridCol>
                <a:gridCol w="1026942">
                  <a:extLst>
                    <a:ext uri="{9D8B030D-6E8A-4147-A177-3AD203B41FA5}">
                      <a16:colId xmlns:a16="http://schemas.microsoft.com/office/drawing/2014/main" val="1198733940"/>
                    </a:ext>
                  </a:extLst>
                </a:gridCol>
                <a:gridCol w="959548">
                  <a:extLst>
                    <a:ext uri="{9D8B030D-6E8A-4147-A177-3AD203B41FA5}">
                      <a16:colId xmlns:a16="http://schemas.microsoft.com/office/drawing/2014/main" val="1138681303"/>
                    </a:ext>
                  </a:extLst>
                </a:gridCol>
              </a:tblGrid>
              <a:tr h="390468">
                <a:tc>
                  <a:txBody>
                    <a:bodyPr/>
                    <a:lstStyle/>
                    <a:p>
                      <a:pPr algn="l" fontAlgn="b"/>
                      <a:r>
                        <a:rPr lang="es-CO" sz="1200" b="1" u="none" strike="noStrike" dirty="0">
                          <a:solidFill>
                            <a:srgbClr val="252525"/>
                          </a:solidFill>
                          <a:effectLst/>
                          <a:latin typeface="Arial" panose="020B0604020202020204" pitchFamily="34" charset="0"/>
                          <a:cs typeface="Arial" panose="020B0604020202020204" pitchFamily="34" charset="0"/>
                        </a:rPr>
                        <a:t>CULTIVO</a:t>
                      </a:r>
                      <a:endParaRPr lang="es-CO" sz="1200" b="1" i="0" u="none" strike="noStrike" dirty="0">
                        <a:solidFill>
                          <a:srgbClr val="252525"/>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s-CO" sz="1200" b="1" u="none" strike="noStrike" dirty="0">
                          <a:solidFill>
                            <a:srgbClr val="252525"/>
                          </a:solidFill>
                          <a:effectLst/>
                          <a:latin typeface="Arial" panose="020B0604020202020204" pitchFamily="34" charset="0"/>
                          <a:cs typeface="Arial" panose="020B0604020202020204" pitchFamily="34" charset="0"/>
                        </a:rPr>
                        <a:t>Área Sembrada (ha)</a:t>
                      </a:r>
                      <a:endParaRPr lang="es-CO" sz="1200" b="1" i="0" u="none" strike="noStrike" dirty="0">
                        <a:solidFill>
                          <a:srgbClr val="252525"/>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s-CO" sz="1200" b="1" u="none" strike="noStrike" dirty="0">
                          <a:solidFill>
                            <a:srgbClr val="252525"/>
                          </a:solidFill>
                          <a:effectLst/>
                          <a:latin typeface="Arial" panose="020B0604020202020204" pitchFamily="34" charset="0"/>
                          <a:cs typeface="Arial" panose="020B0604020202020204" pitchFamily="34" charset="0"/>
                        </a:rPr>
                        <a:t>Producción (Ton)</a:t>
                      </a:r>
                      <a:endParaRPr lang="es-CO" sz="1200" b="1" i="0" u="none" strike="noStrike" dirty="0">
                        <a:solidFill>
                          <a:srgbClr val="252525"/>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s-CO" sz="1200" b="1" u="none" strike="noStrike" dirty="0">
                          <a:solidFill>
                            <a:srgbClr val="252525"/>
                          </a:solidFill>
                          <a:effectLst/>
                          <a:latin typeface="Arial" panose="020B0604020202020204" pitchFamily="34" charset="0"/>
                          <a:cs typeface="Arial" panose="020B0604020202020204" pitchFamily="34" charset="0"/>
                        </a:rPr>
                        <a:t>Rendimiento  (t/ha)</a:t>
                      </a:r>
                      <a:endParaRPr lang="es-CO" sz="1200" b="1" i="0" u="none" strike="noStrike" dirty="0">
                        <a:solidFill>
                          <a:srgbClr val="252525"/>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81337427"/>
                  </a:ext>
                </a:extLst>
              </a:tr>
              <a:tr h="190500">
                <a:tc>
                  <a:txBody>
                    <a:bodyPr/>
                    <a:lstStyle/>
                    <a:p>
                      <a:pPr algn="l" fontAlgn="b"/>
                      <a:r>
                        <a:rPr lang="es-CO" sz="1400" b="0" i="0" u="none" strike="noStrike" dirty="0">
                          <a:solidFill>
                            <a:srgbClr val="000000"/>
                          </a:solidFill>
                          <a:effectLst/>
                          <a:latin typeface="Calibri" panose="020F0502020204030204" pitchFamily="34" charset="0"/>
                        </a:rPr>
                        <a:t>Palma de aceite</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792,0</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2566,1</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3,2</a:t>
                      </a:r>
                    </a:p>
                  </a:txBody>
                  <a:tcPr marL="9525" marR="9525" marT="9525" marB="0" anchor="ctr"/>
                </a:tc>
                <a:extLst>
                  <a:ext uri="{0D108BD9-81ED-4DB2-BD59-A6C34878D82A}">
                    <a16:rowId xmlns:a16="http://schemas.microsoft.com/office/drawing/2014/main" val="1950954147"/>
                  </a:ext>
                </a:extLst>
              </a:tr>
              <a:tr h="190500">
                <a:tc>
                  <a:txBody>
                    <a:bodyPr/>
                    <a:lstStyle/>
                    <a:p>
                      <a:pPr algn="l" fontAlgn="b"/>
                      <a:r>
                        <a:rPr lang="es-CO" sz="1400" b="0" i="0" u="none" strike="noStrike">
                          <a:solidFill>
                            <a:srgbClr val="000000"/>
                          </a:solidFill>
                          <a:effectLst/>
                          <a:latin typeface="Calibri" panose="020F0502020204030204" pitchFamily="34" charset="0"/>
                        </a:rPr>
                        <a:t>Plátano</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300,0</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4500,0</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15,0</a:t>
                      </a:r>
                    </a:p>
                  </a:txBody>
                  <a:tcPr marL="9525" marR="9525" marT="9525" marB="0" anchor="ctr"/>
                </a:tc>
                <a:extLst>
                  <a:ext uri="{0D108BD9-81ED-4DB2-BD59-A6C34878D82A}">
                    <a16:rowId xmlns:a16="http://schemas.microsoft.com/office/drawing/2014/main" val="51932646"/>
                  </a:ext>
                </a:extLst>
              </a:tr>
              <a:tr h="190500">
                <a:tc>
                  <a:txBody>
                    <a:bodyPr/>
                    <a:lstStyle/>
                    <a:p>
                      <a:pPr algn="l" fontAlgn="b"/>
                      <a:r>
                        <a:rPr lang="es-CO" sz="1400" b="0" i="0" u="none" strike="noStrike">
                          <a:solidFill>
                            <a:srgbClr val="000000"/>
                          </a:solidFill>
                          <a:effectLst/>
                          <a:latin typeface="Calibri" panose="020F0502020204030204" pitchFamily="34" charset="0"/>
                        </a:rPr>
                        <a:t>Cacao</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163,0</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97,8</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0,6</a:t>
                      </a:r>
                    </a:p>
                  </a:txBody>
                  <a:tcPr marL="9525" marR="9525" marT="9525" marB="0" anchor="ctr"/>
                </a:tc>
                <a:extLst>
                  <a:ext uri="{0D108BD9-81ED-4DB2-BD59-A6C34878D82A}">
                    <a16:rowId xmlns:a16="http://schemas.microsoft.com/office/drawing/2014/main" val="2236147723"/>
                  </a:ext>
                </a:extLst>
              </a:tr>
              <a:tr h="190500">
                <a:tc>
                  <a:txBody>
                    <a:bodyPr/>
                    <a:lstStyle/>
                    <a:p>
                      <a:pPr algn="l" fontAlgn="b"/>
                      <a:r>
                        <a:rPr lang="es-CO" sz="1400" b="0" i="0" u="none" strike="noStrike">
                          <a:solidFill>
                            <a:srgbClr val="000000"/>
                          </a:solidFill>
                          <a:effectLst/>
                          <a:latin typeface="Calibri" panose="020F0502020204030204" pitchFamily="34" charset="0"/>
                        </a:rPr>
                        <a:t>Café</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65,0</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59,2</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0,9</a:t>
                      </a:r>
                    </a:p>
                  </a:txBody>
                  <a:tcPr marL="9525" marR="9525" marT="9525" marB="0" anchor="ctr"/>
                </a:tc>
                <a:extLst>
                  <a:ext uri="{0D108BD9-81ED-4DB2-BD59-A6C34878D82A}">
                    <a16:rowId xmlns:a16="http://schemas.microsoft.com/office/drawing/2014/main" val="3314533077"/>
                  </a:ext>
                </a:extLst>
              </a:tr>
              <a:tr h="190500">
                <a:tc>
                  <a:txBody>
                    <a:bodyPr/>
                    <a:lstStyle/>
                    <a:p>
                      <a:pPr algn="l" fontAlgn="b"/>
                      <a:r>
                        <a:rPr lang="es-CO" sz="1400" b="0" i="0" u="none" strike="noStrike">
                          <a:solidFill>
                            <a:srgbClr val="000000"/>
                          </a:solidFill>
                          <a:effectLst/>
                          <a:latin typeface="Calibri" panose="020F0502020204030204" pitchFamily="34" charset="0"/>
                        </a:rPr>
                        <a:t>Naranja</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58,3</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291,5</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5,0</a:t>
                      </a:r>
                    </a:p>
                  </a:txBody>
                  <a:tcPr marL="9525" marR="9525" marT="9525" marB="0" anchor="ctr"/>
                </a:tc>
                <a:extLst>
                  <a:ext uri="{0D108BD9-81ED-4DB2-BD59-A6C34878D82A}">
                    <a16:rowId xmlns:a16="http://schemas.microsoft.com/office/drawing/2014/main" val="1970583167"/>
                  </a:ext>
                </a:extLst>
              </a:tr>
              <a:tr h="190500">
                <a:tc>
                  <a:txBody>
                    <a:bodyPr/>
                    <a:lstStyle/>
                    <a:p>
                      <a:pPr algn="l" fontAlgn="b"/>
                      <a:r>
                        <a:rPr lang="es-CO" sz="1400" b="0" i="0" u="none" strike="noStrike">
                          <a:solidFill>
                            <a:srgbClr val="000000"/>
                          </a:solidFill>
                          <a:effectLst/>
                          <a:latin typeface="Calibri" panose="020F0502020204030204" pitchFamily="34" charset="0"/>
                        </a:rPr>
                        <a:t>Piña</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56,5</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1977,5</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35,0</a:t>
                      </a:r>
                    </a:p>
                  </a:txBody>
                  <a:tcPr marL="9525" marR="9525" marT="9525" marB="0" anchor="ctr"/>
                </a:tc>
                <a:extLst>
                  <a:ext uri="{0D108BD9-81ED-4DB2-BD59-A6C34878D82A}">
                    <a16:rowId xmlns:a16="http://schemas.microsoft.com/office/drawing/2014/main" val="3694687677"/>
                  </a:ext>
                </a:extLst>
              </a:tr>
              <a:tr h="190500">
                <a:tc>
                  <a:txBody>
                    <a:bodyPr/>
                    <a:lstStyle/>
                    <a:p>
                      <a:pPr algn="l" fontAlgn="b"/>
                      <a:r>
                        <a:rPr lang="es-CO" sz="1400" b="0" i="0" u="none" strike="noStrike">
                          <a:solidFill>
                            <a:srgbClr val="000000"/>
                          </a:solidFill>
                          <a:effectLst/>
                          <a:latin typeface="Calibri" panose="020F0502020204030204" pitchFamily="34" charset="0"/>
                        </a:rPr>
                        <a:t>Papaya</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50,0</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1250,0</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25,0</a:t>
                      </a:r>
                    </a:p>
                  </a:txBody>
                  <a:tcPr marL="9525" marR="9525" marT="9525" marB="0" anchor="ctr"/>
                </a:tc>
                <a:extLst>
                  <a:ext uri="{0D108BD9-81ED-4DB2-BD59-A6C34878D82A}">
                    <a16:rowId xmlns:a16="http://schemas.microsoft.com/office/drawing/2014/main" val="367587986"/>
                  </a:ext>
                </a:extLst>
              </a:tr>
              <a:tr h="190500">
                <a:tc>
                  <a:txBody>
                    <a:bodyPr/>
                    <a:lstStyle/>
                    <a:p>
                      <a:pPr algn="l" fontAlgn="b"/>
                      <a:r>
                        <a:rPr lang="es-CO" sz="1400" b="0" i="0" u="none" strike="noStrike">
                          <a:solidFill>
                            <a:srgbClr val="000000"/>
                          </a:solidFill>
                          <a:effectLst/>
                          <a:latin typeface="Calibri" panose="020F0502020204030204" pitchFamily="34" charset="0"/>
                        </a:rPr>
                        <a:t>Sábila</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25,0</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700,0</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28,0</a:t>
                      </a:r>
                    </a:p>
                  </a:txBody>
                  <a:tcPr marL="9525" marR="9525" marT="9525" marB="0" anchor="ctr"/>
                </a:tc>
                <a:extLst>
                  <a:ext uri="{0D108BD9-81ED-4DB2-BD59-A6C34878D82A}">
                    <a16:rowId xmlns:a16="http://schemas.microsoft.com/office/drawing/2014/main" val="457151713"/>
                  </a:ext>
                </a:extLst>
              </a:tr>
              <a:tr h="190500">
                <a:tc>
                  <a:txBody>
                    <a:bodyPr/>
                    <a:lstStyle/>
                    <a:p>
                      <a:pPr algn="l" fontAlgn="b"/>
                      <a:r>
                        <a:rPr lang="es-CO" sz="1400" b="0" i="0" u="none" strike="noStrike">
                          <a:solidFill>
                            <a:srgbClr val="000000"/>
                          </a:solidFill>
                          <a:effectLst/>
                          <a:latin typeface="Calibri" panose="020F0502020204030204" pitchFamily="34" charset="0"/>
                        </a:rPr>
                        <a:t>Caña</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22,0</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704,0</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32,0</a:t>
                      </a:r>
                    </a:p>
                  </a:txBody>
                  <a:tcPr marL="9525" marR="9525" marT="9525" marB="0" anchor="ctr"/>
                </a:tc>
                <a:extLst>
                  <a:ext uri="{0D108BD9-81ED-4DB2-BD59-A6C34878D82A}">
                    <a16:rowId xmlns:a16="http://schemas.microsoft.com/office/drawing/2014/main" val="3388646331"/>
                  </a:ext>
                </a:extLst>
              </a:tr>
              <a:tr h="190500">
                <a:tc>
                  <a:txBody>
                    <a:bodyPr/>
                    <a:lstStyle/>
                    <a:p>
                      <a:pPr algn="l" fontAlgn="b"/>
                      <a:r>
                        <a:rPr lang="es-CO" sz="1400" b="0" i="0" u="none" strike="noStrike">
                          <a:solidFill>
                            <a:srgbClr val="000000"/>
                          </a:solidFill>
                          <a:effectLst/>
                          <a:latin typeface="Calibri" panose="020F0502020204030204" pitchFamily="34" charset="0"/>
                        </a:rPr>
                        <a:t>Sacha inchi</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20,0</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160,0</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8,0</a:t>
                      </a:r>
                    </a:p>
                  </a:txBody>
                  <a:tcPr marL="9525" marR="9525" marT="9525" marB="0" anchor="ctr"/>
                </a:tc>
                <a:extLst>
                  <a:ext uri="{0D108BD9-81ED-4DB2-BD59-A6C34878D82A}">
                    <a16:rowId xmlns:a16="http://schemas.microsoft.com/office/drawing/2014/main" val="3116541928"/>
                  </a:ext>
                </a:extLst>
              </a:tr>
              <a:tr h="190500">
                <a:tc>
                  <a:txBody>
                    <a:bodyPr/>
                    <a:lstStyle/>
                    <a:p>
                      <a:pPr algn="l" fontAlgn="b"/>
                      <a:r>
                        <a:rPr lang="es-CO" sz="1400" b="0" i="0" u="none" strike="noStrike">
                          <a:solidFill>
                            <a:srgbClr val="000000"/>
                          </a:solidFill>
                          <a:effectLst/>
                          <a:latin typeface="Calibri" panose="020F0502020204030204" pitchFamily="34" charset="0"/>
                        </a:rPr>
                        <a:t>Maracuyá</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19,0</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342,0</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18,0</a:t>
                      </a:r>
                    </a:p>
                  </a:txBody>
                  <a:tcPr marL="9525" marR="9525" marT="9525" marB="0" anchor="ctr"/>
                </a:tc>
                <a:extLst>
                  <a:ext uri="{0D108BD9-81ED-4DB2-BD59-A6C34878D82A}">
                    <a16:rowId xmlns:a16="http://schemas.microsoft.com/office/drawing/2014/main" val="1240929848"/>
                  </a:ext>
                </a:extLst>
              </a:tr>
              <a:tr h="190500">
                <a:tc>
                  <a:txBody>
                    <a:bodyPr/>
                    <a:lstStyle/>
                    <a:p>
                      <a:pPr algn="l" fontAlgn="b"/>
                      <a:r>
                        <a:rPr lang="es-CO" sz="1400" b="0" i="0" u="none" strike="noStrike">
                          <a:solidFill>
                            <a:srgbClr val="000000"/>
                          </a:solidFill>
                          <a:effectLst/>
                          <a:latin typeface="Calibri" panose="020F0502020204030204" pitchFamily="34" charset="0"/>
                        </a:rPr>
                        <a:t>Limón</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10,4</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51,9</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5,0</a:t>
                      </a:r>
                    </a:p>
                  </a:txBody>
                  <a:tcPr marL="9525" marR="9525" marT="9525" marB="0" anchor="ctr"/>
                </a:tc>
                <a:extLst>
                  <a:ext uri="{0D108BD9-81ED-4DB2-BD59-A6C34878D82A}">
                    <a16:rowId xmlns:a16="http://schemas.microsoft.com/office/drawing/2014/main" val="4161879445"/>
                  </a:ext>
                </a:extLst>
              </a:tr>
              <a:tr h="190500">
                <a:tc>
                  <a:txBody>
                    <a:bodyPr/>
                    <a:lstStyle/>
                    <a:p>
                      <a:pPr algn="l" fontAlgn="b"/>
                      <a:r>
                        <a:rPr lang="es-CO" sz="1400" b="0" i="0" u="none" strike="noStrike">
                          <a:solidFill>
                            <a:srgbClr val="000000"/>
                          </a:solidFill>
                          <a:effectLst/>
                          <a:latin typeface="Calibri" panose="020F0502020204030204" pitchFamily="34" charset="0"/>
                        </a:rPr>
                        <a:t>Naranja</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7,3</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36,3</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5,0</a:t>
                      </a:r>
                    </a:p>
                  </a:txBody>
                  <a:tcPr marL="9525" marR="9525" marT="9525" marB="0" anchor="ctr"/>
                </a:tc>
                <a:extLst>
                  <a:ext uri="{0D108BD9-81ED-4DB2-BD59-A6C34878D82A}">
                    <a16:rowId xmlns:a16="http://schemas.microsoft.com/office/drawing/2014/main" val="2522407816"/>
                  </a:ext>
                </a:extLst>
              </a:tr>
              <a:tr h="190500">
                <a:tc>
                  <a:txBody>
                    <a:bodyPr/>
                    <a:lstStyle/>
                    <a:p>
                      <a:pPr algn="l" fontAlgn="b"/>
                      <a:r>
                        <a:rPr lang="es-CO" sz="1400" b="0" i="0" u="none" strike="noStrike">
                          <a:solidFill>
                            <a:srgbClr val="000000"/>
                          </a:solidFill>
                          <a:effectLst/>
                          <a:latin typeface="Calibri" panose="020F0502020204030204" pitchFamily="34" charset="0"/>
                        </a:rPr>
                        <a:t>Piña</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5,5</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231,0</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42,0</a:t>
                      </a:r>
                    </a:p>
                  </a:txBody>
                  <a:tcPr marL="9525" marR="9525" marT="9525" marB="0" anchor="ctr"/>
                </a:tc>
                <a:extLst>
                  <a:ext uri="{0D108BD9-81ED-4DB2-BD59-A6C34878D82A}">
                    <a16:rowId xmlns:a16="http://schemas.microsoft.com/office/drawing/2014/main" val="97681024"/>
                  </a:ext>
                </a:extLst>
              </a:tr>
              <a:tr h="190500">
                <a:tc>
                  <a:txBody>
                    <a:bodyPr/>
                    <a:lstStyle/>
                    <a:p>
                      <a:pPr algn="l" fontAlgn="b"/>
                      <a:r>
                        <a:rPr lang="es-CO" sz="1400" b="0" i="0" u="none" strike="noStrike">
                          <a:solidFill>
                            <a:srgbClr val="000000"/>
                          </a:solidFill>
                          <a:effectLst/>
                          <a:latin typeface="Calibri" panose="020F0502020204030204" pitchFamily="34" charset="0"/>
                        </a:rPr>
                        <a:t>Caña</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3,0</a:t>
                      </a:r>
                    </a:p>
                  </a:txBody>
                  <a:tcPr marL="9525" marR="9525" marT="9525" marB="0" anchor="ctr"/>
                </a:tc>
                <a:tc>
                  <a:txBody>
                    <a:bodyPr/>
                    <a:lstStyle/>
                    <a:p>
                      <a:pPr algn="r" fontAlgn="b"/>
                      <a:r>
                        <a:rPr lang="es-CO" sz="1400" b="0" i="0" u="none" strike="noStrike">
                          <a:solidFill>
                            <a:srgbClr val="000000"/>
                          </a:solidFill>
                          <a:effectLst/>
                          <a:latin typeface="Calibri" panose="020F0502020204030204" pitchFamily="34" charset="0"/>
                        </a:rPr>
                        <a:t>120,0</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40,0</a:t>
                      </a:r>
                    </a:p>
                  </a:txBody>
                  <a:tcPr marL="9525" marR="9525" marT="9525" marB="0" anchor="ctr"/>
                </a:tc>
                <a:extLst>
                  <a:ext uri="{0D108BD9-81ED-4DB2-BD59-A6C34878D82A}">
                    <a16:rowId xmlns:a16="http://schemas.microsoft.com/office/drawing/2014/main" val="1195042515"/>
                  </a:ext>
                </a:extLst>
              </a:tr>
              <a:tr h="190500">
                <a:tc>
                  <a:txBody>
                    <a:bodyPr/>
                    <a:lstStyle/>
                    <a:p>
                      <a:pPr algn="l" fontAlgn="b"/>
                      <a:r>
                        <a:rPr lang="es-CO" sz="1400" b="0" i="0" u="none" strike="noStrike">
                          <a:solidFill>
                            <a:srgbClr val="000000"/>
                          </a:solidFill>
                          <a:effectLst/>
                          <a:latin typeface="Calibri" panose="020F0502020204030204" pitchFamily="34" charset="0"/>
                        </a:rPr>
                        <a:t>Mandarina</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2,1</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10,4</a:t>
                      </a:r>
                    </a:p>
                  </a:txBody>
                  <a:tcPr marL="9525" marR="9525" marT="9525" marB="0" anchor="ctr"/>
                </a:tc>
                <a:tc>
                  <a:txBody>
                    <a:bodyPr/>
                    <a:lstStyle/>
                    <a:p>
                      <a:pPr algn="r" fontAlgn="b"/>
                      <a:r>
                        <a:rPr lang="es-CO" sz="1400" b="0" i="0" u="none" strike="noStrike" dirty="0">
                          <a:solidFill>
                            <a:srgbClr val="000000"/>
                          </a:solidFill>
                          <a:effectLst/>
                          <a:latin typeface="Calibri" panose="020F0502020204030204" pitchFamily="34" charset="0"/>
                        </a:rPr>
                        <a:t>5,0</a:t>
                      </a:r>
                    </a:p>
                  </a:txBody>
                  <a:tcPr marL="9525" marR="9525" marT="9525" marB="0" anchor="ctr"/>
                </a:tc>
                <a:extLst>
                  <a:ext uri="{0D108BD9-81ED-4DB2-BD59-A6C34878D82A}">
                    <a16:rowId xmlns:a16="http://schemas.microsoft.com/office/drawing/2014/main" val="1491721402"/>
                  </a:ext>
                </a:extLst>
              </a:tr>
            </a:tbl>
          </a:graphicData>
        </a:graphic>
      </p:graphicFrame>
      <p:sp>
        <p:nvSpPr>
          <p:cNvPr id="107" name="CuadroTexto 106">
            <a:extLst>
              <a:ext uri="{FF2B5EF4-FFF2-40B4-BE49-F238E27FC236}">
                <a16:creationId xmlns:a16="http://schemas.microsoft.com/office/drawing/2014/main" id="{5C0759F5-8098-4379-A629-CDD1C263BE97}"/>
              </a:ext>
            </a:extLst>
          </p:cNvPr>
          <p:cNvSpPr txBox="1"/>
          <p:nvPr/>
        </p:nvSpPr>
        <p:spPr>
          <a:xfrm>
            <a:off x="6382705" y="3482825"/>
            <a:ext cx="1656000" cy="815608"/>
          </a:xfrm>
          <a:prstGeom prst="rect">
            <a:avLst/>
          </a:prstGeom>
          <a:noFill/>
        </p:spPr>
        <p:txBody>
          <a:bodyPr wrap="square" rtlCol="0">
            <a:spAutoFit/>
          </a:bodyPr>
          <a:lstStyle/>
          <a:p>
            <a:pPr algn="ctr" defTabSz="342900"/>
            <a:r>
              <a:rPr lang="es-CO" b="1" dirty="0">
                <a:solidFill>
                  <a:prstClr val="black"/>
                </a:solidFill>
                <a:latin typeface="Arial" panose="020B0604020202020204" pitchFamily="34" charset="0"/>
                <a:ea typeface="Ebrima" panose="02000000000000000000" pitchFamily="2" charset="0"/>
                <a:cs typeface="Arial" panose="020B0604020202020204" pitchFamily="34" charset="0"/>
              </a:rPr>
              <a:t>214.949</a:t>
            </a:r>
            <a:r>
              <a:rPr lang="es-CO" sz="1350" dirty="0">
                <a:solidFill>
                  <a:prstClr val="black"/>
                </a:solidFill>
                <a:latin typeface="Arial" panose="020B0604020202020204" pitchFamily="34" charset="0"/>
                <a:ea typeface="Ebrima" panose="02000000000000000000" pitchFamily="2" charset="0"/>
                <a:cs typeface="Arial" panose="020B0604020202020204" pitchFamily="34" charset="0"/>
              </a:rPr>
              <a:t> </a:t>
            </a:r>
            <a:r>
              <a:rPr lang="es-CO" sz="1200" dirty="0">
                <a:solidFill>
                  <a:prstClr val="black"/>
                </a:solidFill>
                <a:latin typeface="Arial" panose="020B0604020202020204" pitchFamily="34" charset="0"/>
                <a:ea typeface="Ebrima" panose="02000000000000000000" pitchFamily="2" charset="0"/>
                <a:cs typeface="Arial" panose="020B0604020202020204" pitchFamily="34" charset="0"/>
              </a:rPr>
              <a:t>Bovinos</a:t>
            </a:r>
          </a:p>
          <a:p>
            <a:pPr algn="ctr" defTabSz="342900"/>
            <a:r>
              <a:rPr lang="es-CO" b="1" dirty="0">
                <a:solidFill>
                  <a:prstClr val="black"/>
                </a:solidFill>
                <a:latin typeface="Arial" panose="020B0604020202020204" pitchFamily="34" charset="0"/>
                <a:ea typeface="Ebrima" panose="02000000000000000000" pitchFamily="2" charset="0"/>
                <a:cs typeface="Arial" panose="020B0604020202020204" pitchFamily="34" charset="0"/>
              </a:rPr>
              <a:t>13.766 </a:t>
            </a:r>
            <a:r>
              <a:rPr lang="es-CO" sz="1200" dirty="0">
                <a:solidFill>
                  <a:prstClr val="black"/>
                </a:solidFill>
                <a:latin typeface="Arial" panose="020B0604020202020204" pitchFamily="34" charset="0"/>
                <a:ea typeface="Ebrima" panose="02000000000000000000" pitchFamily="2" charset="0"/>
                <a:cs typeface="Arial" panose="020B0604020202020204" pitchFamily="34" charset="0"/>
              </a:rPr>
              <a:t>Porcinos</a:t>
            </a:r>
          </a:p>
          <a:p>
            <a:pPr algn="ctr" defTabSz="342900"/>
            <a:r>
              <a:rPr lang="es-CO" sz="1100" dirty="0">
                <a:solidFill>
                  <a:prstClr val="black"/>
                </a:solidFill>
                <a:latin typeface="Arial" panose="020B0604020202020204" pitchFamily="34" charset="0"/>
                <a:ea typeface="Ebrima" panose="02000000000000000000" pitchFamily="2" charset="0"/>
                <a:cs typeface="Arial" panose="020B0604020202020204" pitchFamily="34" charset="0"/>
              </a:rPr>
              <a:t>Fuente: ICA (2022)</a:t>
            </a:r>
          </a:p>
        </p:txBody>
      </p:sp>
      <p:sp>
        <p:nvSpPr>
          <p:cNvPr id="108" name="CuadroTexto 107">
            <a:extLst>
              <a:ext uri="{FF2B5EF4-FFF2-40B4-BE49-F238E27FC236}">
                <a16:creationId xmlns:a16="http://schemas.microsoft.com/office/drawing/2014/main" id="{F567F0D0-36F3-4352-8920-145F3571057C}"/>
              </a:ext>
            </a:extLst>
          </p:cNvPr>
          <p:cNvSpPr txBox="1"/>
          <p:nvPr/>
        </p:nvSpPr>
        <p:spPr>
          <a:xfrm>
            <a:off x="9287446" y="3389884"/>
            <a:ext cx="1849690" cy="923330"/>
          </a:xfrm>
          <a:prstGeom prst="rect">
            <a:avLst/>
          </a:prstGeom>
          <a:noFill/>
        </p:spPr>
        <p:txBody>
          <a:bodyPr wrap="square" rtlCol="0">
            <a:spAutoFit/>
          </a:bodyPr>
          <a:lstStyle/>
          <a:p>
            <a:pPr algn="ctr" defTabSz="342900"/>
            <a:r>
              <a:rPr lang="es-CO" b="1" dirty="0">
                <a:solidFill>
                  <a:prstClr val="black"/>
                </a:solidFill>
                <a:latin typeface="Arial" panose="020B0604020202020204" pitchFamily="34" charset="0"/>
                <a:ea typeface="Ebrima" panose="02000000000000000000" pitchFamily="2" charset="0"/>
                <a:cs typeface="Arial" panose="020B0604020202020204" pitchFamily="34" charset="0"/>
              </a:rPr>
              <a:t>23.703,15</a:t>
            </a:r>
          </a:p>
          <a:p>
            <a:pPr algn="ctr" defTabSz="342900"/>
            <a:r>
              <a:rPr lang="es-CO" sz="1200" dirty="0">
                <a:solidFill>
                  <a:prstClr val="black"/>
                </a:solidFill>
                <a:latin typeface="Arial" panose="020B0604020202020204" pitchFamily="34" charset="0"/>
                <a:ea typeface="Ebrima" panose="02000000000000000000" pitchFamily="2" charset="0"/>
                <a:cs typeface="Arial" panose="020B0604020202020204" pitchFamily="34" charset="0"/>
              </a:rPr>
              <a:t>Barriles promedio por día calendario</a:t>
            </a:r>
          </a:p>
          <a:p>
            <a:pPr algn="ctr" defTabSz="342900"/>
            <a:r>
              <a:rPr lang="es-CO" sz="1100" dirty="0">
                <a:solidFill>
                  <a:prstClr val="black"/>
                </a:solidFill>
                <a:latin typeface="Arial" panose="020B0604020202020204" pitchFamily="34" charset="0"/>
                <a:ea typeface="Ebrima" panose="02000000000000000000" pitchFamily="2" charset="0"/>
                <a:cs typeface="Arial" panose="020B0604020202020204" pitchFamily="34" charset="0"/>
              </a:rPr>
              <a:t>Fuente: ANH (2022)</a:t>
            </a:r>
          </a:p>
        </p:txBody>
      </p:sp>
      <p:sp>
        <p:nvSpPr>
          <p:cNvPr id="109" name="CuadroTexto 108">
            <a:extLst>
              <a:ext uri="{FF2B5EF4-FFF2-40B4-BE49-F238E27FC236}">
                <a16:creationId xmlns:a16="http://schemas.microsoft.com/office/drawing/2014/main" id="{C60EA785-4E47-4A78-A356-C664D37B0572}"/>
              </a:ext>
            </a:extLst>
          </p:cNvPr>
          <p:cNvSpPr txBox="1"/>
          <p:nvPr/>
        </p:nvSpPr>
        <p:spPr>
          <a:xfrm>
            <a:off x="7591820" y="5097467"/>
            <a:ext cx="1901009" cy="923330"/>
          </a:xfrm>
          <a:prstGeom prst="rect">
            <a:avLst/>
          </a:prstGeom>
          <a:noFill/>
        </p:spPr>
        <p:txBody>
          <a:bodyPr wrap="square" rtlCol="0">
            <a:spAutoFit/>
          </a:bodyPr>
          <a:lstStyle/>
          <a:p>
            <a:pPr algn="ctr" defTabSz="342900"/>
            <a:r>
              <a:rPr lang="es-ES" b="1" dirty="0">
                <a:solidFill>
                  <a:prstClr val="black"/>
                </a:solidFill>
                <a:latin typeface="Arial" panose="020B0604020202020204" pitchFamily="34" charset="0"/>
                <a:ea typeface="Ebrima" panose="02000000000000000000" pitchFamily="2" charset="0"/>
                <a:cs typeface="Arial" panose="020B0604020202020204" pitchFamily="34" charset="0"/>
              </a:rPr>
              <a:t>6.291</a:t>
            </a:r>
            <a:endParaRPr lang="es-CO" b="1" dirty="0">
              <a:solidFill>
                <a:prstClr val="black"/>
              </a:solidFill>
              <a:latin typeface="Arial" panose="020B0604020202020204" pitchFamily="34" charset="0"/>
              <a:ea typeface="Ebrima" panose="02000000000000000000" pitchFamily="2" charset="0"/>
              <a:cs typeface="Arial" panose="020B0604020202020204" pitchFamily="34" charset="0"/>
            </a:endParaRPr>
          </a:p>
          <a:p>
            <a:pPr algn="ctr" defTabSz="342900"/>
            <a:r>
              <a:rPr lang="es-CO" sz="1200" dirty="0">
                <a:solidFill>
                  <a:prstClr val="black"/>
                </a:solidFill>
                <a:latin typeface="Arial" panose="020B0604020202020204" pitchFamily="34" charset="0"/>
                <a:ea typeface="Ebrima" panose="02000000000000000000" pitchFamily="2" charset="0"/>
                <a:cs typeface="Arial" panose="020B0604020202020204" pitchFamily="34" charset="0"/>
              </a:rPr>
              <a:t>Millones de pies cúbicos por días calendario</a:t>
            </a:r>
          </a:p>
          <a:p>
            <a:pPr algn="ctr" defTabSz="342900"/>
            <a:r>
              <a:rPr lang="es-CO" sz="1100" dirty="0">
                <a:solidFill>
                  <a:prstClr val="black"/>
                </a:solidFill>
                <a:latin typeface="Arial" panose="020B0604020202020204" pitchFamily="34" charset="0"/>
                <a:ea typeface="Ebrima" panose="02000000000000000000" pitchFamily="2" charset="0"/>
                <a:cs typeface="Arial" panose="020B0604020202020204" pitchFamily="34" charset="0"/>
              </a:rPr>
              <a:t>Fuente: ANH (2022)</a:t>
            </a:r>
          </a:p>
        </p:txBody>
      </p:sp>
      <p:pic>
        <p:nvPicPr>
          <p:cNvPr id="118" name="Imagen 117">
            <a:extLst>
              <a:ext uri="{FF2B5EF4-FFF2-40B4-BE49-F238E27FC236}">
                <a16:creationId xmlns:a16="http://schemas.microsoft.com/office/drawing/2014/main" id="{830652E9-072B-4043-B84F-49EC806DACA8}"/>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681765" y="2996320"/>
            <a:ext cx="369862" cy="369862"/>
          </a:xfrm>
          <a:prstGeom prst="rect">
            <a:avLst/>
          </a:prstGeom>
        </p:spPr>
      </p:pic>
      <p:pic>
        <p:nvPicPr>
          <p:cNvPr id="119" name="Imagen 118">
            <a:extLst>
              <a:ext uri="{FF2B5EF4-FFF2-40B4-BE49-F238E27FC236}">
                <a16:creationId xmlns:a16="http://schemas.microsoft.com/office/drawing/2014/main" id="{475550A7-5983-4652-827B-3519262AD0AF}"/>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06399" y="2740115"/>
            <a:ext cx="644968" cy="644968"/>
          </a:xfrm>
          <a:prstGeom prst="rect">
            <a:avLst/>
          </a:prstGeom>
        </p:spPr>
      </p:pic>
      <p:pic>
        <p:nvPicPr>
          <p:cNvPr id="120" name="Imagen 119">
            <a:extLst>
              <a:ext uri="{FF2B5EF4-FFF2-40B4-BE49-F238E27FC236}">
                <a16:creationId xmlns:a16="http://schemas.microsoft.com/office/drawing/2014/main" id="{B6E044CE-D773-4975-8F53-A7BA99EE11D9}"/>
              </a:ext>
            </a:extLst>
          </p:cNvPr>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957393" y="4544878"/>
            <a:ext cx="553958" cy="553958"/>
          </a:xfrm>
          <a:prstGeom prst="rect">
            <a:avLst/>
          </a:prstGeom>
        </p:spPr>
      </p:pic>
      <p:pic>
        <p:nvPicPr>
          <p:cNvPr id="121" name="Imagen 120">
            <a:extLst>
              <a:ext uri="{FF2B5EF4-FFF2-40B4-BE49-F238E27FC236}">
                <a16:creationId xmlns:a16="http://schemas.microsoft.com/office/drawing/2014/main" id="{7CDC78B9-2E9C-4534-801D-9505B1808CC6}"/>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84624" y="4336916"/>
            <a:ext cx="734295" cy="734295"/>
          </a:xfrm>
          <a:prstGeom prst="rect">
            <a:avLst/>
          </a:prstGeom>
        </p:spPr>
      </p:pic>
      <p:sp>
        <p:nvSpPr>
          <p:cNvPr id="35" name="CuadroTexto 34">
            <a:extLst>
              <a:ext uri="{FF2B5EF4-FFF2-40B4-BE49-F238E27FC236}">
                <a16:creationId xmlns:a16="http://schemas.microsoft.com/office/drawing/2014/main" id="{EC56BAFB-0349-4C7E-9EBE-912BE357876D}"/>
              </a:ext>
            </a:extLst>
          </p:cNvPr>
          <p:cNvSpPr txBox="1"/>
          <p:nvPr/>
        </p:nvSpPr>
        <p:spPr>
          <a:xfrm>
            <a:off x="928573" y="6210248"/>
            <a:ext cx="1675061" cy="261610"/>
          </a:xfrm>
          <a:prstGeom prst="rect">
            <a:avLst/>
          </a:prstGeom>
          <a:noFill/>
        </p:spPr>
        <p:txBody>
          <a:bodyPr wrap="square" rtlCol="0">
            <a:spAutoFit/>
          </a:bodyPr>
          <a:lstStyle/>
          <a:p>
            <a:pPr defTabSz="342900">
              <a:defRPr/>
            </a:pPr>
            <a:r>
              <a:rPr lang="es-CO" sz="1050" dirty="0">
                <a:solidFill>
                  <a:srgbClr val="252525"/>
                </a:solidFill>
                <a:latin typeface="Arial" panose="020B0604020202020204" pitchFamily="34" charset="0"/>
                <a:ea typeface="Ebrima" panose="02000000000000000000" pitchFamily="2" charset="0"/>
                <a:cs typeface="Arial" panose="020B0604020202020204" pitchFamily="34" charset="0"/>
              </a:rPr>
              <a:t>Fuente: Datos.gov.co</a:t>
            </a:r>
          </a:p>
        </p:txBody>
      </p:sp>
      <p:sp>
        <p:nvSpPr>
          <p:cNvPr id="4" name="CuadroTexto 3">
            <a:extLst>
              <a:ext uri="{FF2B5EF4-FFF2-40B4-BE49-F238E27FC236}">
                <a16:creationId xmlns:a16="http://schemas.microsoft.com/office/drawing/2014/main" id="{E8F0515E-7024-43E1-BB52-DCB6275527FD}"/>
              </a:ext>
            </a:extLst>
          </p:cNvPr>
          <p:cNvSpPr txBox="1"/>
          <p:nvPr/>
        </p:nvSpPr>
        <p:spPr>
          <a:xfrm>
            <a:off x="910126" y="1991367"/>
            <a:ext cx="2539285" cy="276999"/>
          </a:xfrm>
          <a:prstGeom prst="rect">
            <a:avLst/>
          </a:prstGeom>
          <a:solidFill>
            <a:srgbClr val="C00000"/>
          </a:solidFill>
        </p:spPr>
        <p:txBody>
          <a:bodyPr wrap="none" rtlCol="0">
            <a:spAutoFit/>
          </a:bodyPr>
          <a:lstStyle/>
          <a:p>
            <a:r>
              <a:rPr lang="es-ES" sz="1200" dirty="0">
                <a:solidFill>
                  <a:schemeClr val="bg1"/>
                </a:solidFill>
                <a:latin typeface="Arial" panose="020B0604020202020204" pitchFamily="34" charset="0"/>
                <a:cs typeface="Arial" panose="020B0604020202020204" pitchFamily="34" charset="0"/>
              </a:rPr>
              <a:t>CULTIVOS PERMANENTES 2021</a:t>
            </a:r>
            <a:endParaRPr lang="es-CO" sz="1200" dirty="0">
              <a:solidFill>
                <a:schemeClr val="bg1"/>
              </a:solidFill>
              <a:latin typeface="Arial" panose="020B0604020202020204" pitchFamily="34" charset="0"/>
              <a:cs typeface="Arial" panose="020B0604020202020204" pitchFamily="34" charset="0"/>
            </a:endParaRPr>
          </a:p>
        </p:txBody>
      </p:sp>
      <p:graphicFrame>
        <p:nvGraphicFramePr>
          <p:cNvPr id="5" name="Tabla 4">
            <a:extLst>
              <a:ext uri="{FF2B5EF4-FFF2-40B4-BE49-F238E27FC236}">
                <a16:creationId xmlns:a16="http://schemas.microsoft.com/office/drawing/2014/main" id="{4D12CFB9-1FD7-4299-9988-8545794ABA8C}"/>
              </a:ext>
            </a:extLst>
          </p:cNvPr>
          <p:cNvGraphicFramePr>
            <a:graphicFrameLocks noGrp="1"/>
          </p:cNvGraphicFramePr>
          <p:nvPr>
            <p:extLst>
              <p:ext uri="{D42A27DB-BD31-4B8C-83A1-F6EECF244321}">
                <p14:modId xmlns:p14="http://schemas.microsoft.com/office/powerpoint/2010/main" val="1613061219"/>
              </p:ext>
            </p:extLst>
          </p:nvPr>
        </p:nvGraphicFramePr>
        <p:xfrm>
          <a:off x="6486030" y="871331"/>
          <a:ext cx="4518642" cy="1712595"/>
        </p:xfrm>
        <a:graphic>
          <a:graphicData uri="http://schemas.openxmlformats.org/drawingml/2006/table">
            <a:tbl>
              <a:tblPr>
                <a:tableStyleId>{BDBED569-4797-4DF1-A0F4-6AAB3CD982D8}</a:tableStyleId>
              </a:tblPr>
              <a:tblGrid>
                <a:gridCol w="1437736">
                  <a:extLst>
                    <a:ext uri="{9D8B030D-6E8A-4147-A177-3AD203B41FA5}">
                      <a16:colId xmlns:a16="http://schemas.microsoft.com/office/drawing/2014/main" val="1883459801"/>
                    </a:ext>
                  </a:extLst>
                </a:gridCol>
                <a:gridCol w="1153632">
                  <a:extLst>
                    <a:ext uri="{9D8B030D-6E8A-4147-A177-3AD203B41FA5}">
                      <a16:colId xmlns:a16="http://schemas.microsoft.com/office/drawing/2014/main" val="35127783"/>
                    </a:ext>
                  </a:extLst>
                </a:gridCol>
                <a:gridCol w="900332">
                  <a:extLst>
                    <a:ext uri="{9D8B030D-6E8A-4147-A177-3AD203B41FA5}">
                      <a16:colId xmlns:a16="http://schemas.microsoft.com/office/drawing/2014/main" val="2086005843"/>
                    </a:ext>
                  </a:extLst>
                </a:gridCol>
                <a:gridCol w="1026942">
                  <a:extLst>
                    <a:ext uri="{9D8B030D-6E8A-4147-A177-3AD203B41FA5}">
                      <a16:colId xmlns:a16="http://schemas.microsoft.com/office/drawing/2014/main" val="729942949"/>
                    </a:ext>
                  </a:extLst>
                </a:gridCol>
              </a:tblGrid>
              <a:tr h="325025">
                <a:tc>
                  <a:txBody>
                    <a:bodyPr/>
                    <a:lstStyle/>
                    <a:p>
                      <a:pPr lvl="0" algn="ctr" fontAlgn="b"/>
                      <a:r>
                        <a:rPr lang="es-CO" sz="1200" b="1" u="none" strike="noStrike" dirty="0">
                          <a:solidFill>
                            <a:srgbClr val="252525"/>
                          </a:solidFill>
                          <a:effectLst/>
                          <a:latin typeface="Arial" panose="020B0604020202020204" pitchFamily="34" charset="0"/>
                          <a:cs typeface="Arial" panose="020B0604020202020204" pitchFamily="34" charset="0"/>
                        </a:rPr>
                        <a:t>CULTIVO</a:t>
                      </a:r>
                      <a:endParaRPr lang="es-CO" sz="1200" b="1" i="0" u="none" strike="noStrike" dirty="0">
                        <a:solidFill>
                          <a:srgbClr val="252525"/>
                        </a:solidFill>
                        <a:effectLst/>
                        <a:latin typeface="Arial" panose="020B0604020202020204" pitchFamily="34" charset="0"/>
                        <a:cs typeface="Arial" panose="020B0604020202020204" pitchFamily="34" charset="0"/>
                      </a:endParaRPr>
                    </a:p>
                  </a:txBody>
                  <a:tcPr marL="9525" marR="9525" marT="9525" marB="0" anchor="ctr"/>
                </a:tc>
                <a:tc>
                  <a:txBody>
                    <a:bodyPr/>
                    <a:lstStyle/>
                    <a:p>
                      <a:pPr lvl="0" algn="ctr" fontAlgn="b"/>
                      <a:r>
                        <a:rPr lang="es-CO" sz="1200" b="1" u="none" strike="noStrike" dirty="0">
                          <a:solidFill>
                            <a:srgbClr val="252525"/>
                          </a:solidFill>
                          <a:effectLst/>
                          <a:latin typeface="Arial" panose="020B0604020202020204" pitchFamily="34" charset="0"/>
                          <a:cs typeface="Arial" panose="020B0604020202020204" pitchFamily="34" charset="0"/>
                        </a:rPr>
                        <a:t>Área Sembrada (ha)</a:t>
                      </a:r>
                      <a:endParaRPr lang="es-CO" sz="1200" b="1" i="0" u="none" strike="noStrike" dirty="0">
                        <a:solidFill>
                          <a:srgbClr val="252525"/>
                        </a:solidFill>
                        <a:effectLst/>
                        <a:latin typeface="Arial" panose="020B0604020202020204" pitchFamily="34" charset="0"/>
                        <a:cs typeface="Arial" panose="020B0604020202020204" pitchFamily="34" charset="0"/>
                      </a:endParaRPr>
                    </a:p>
                  </a:txBody>
                  <a:tcPr marL="9525" marR="9525" marT="9525" marB="0" anchor="ctr"/>
                </a:tc>
                <a:tc>
                  <a:txBody>
                    <a:bodyPr/>
                    <a:lstStyle/>
                    <a:p>
                      <a:pPr lvl="0" algn="ctr" fontAlgn="b"/>
                      <a:r>
                        <a:rPr lang="es-CO" sz="1200" b="1" u="none" strike="noStrike" dirty="0">
                          <a:solidFill>
                            <a:srgbClr val="252525"/>
                          </a:solidFill>
                          <a:effectLst/>
                          <a:latin typeface="Arial" panose="020B0604020202020204" pitchFamily="34" charset="0"/>
                          <a:cs typeface="Arial" panose="020B0604020202020204" pitchFamily="34" charset="0"/>
                        </a:rPr>
                        <a:t>Producción (Ton)</a:t>
                      </a:r>
                      <a:endParaRPr lang="es-CO" sz="1200" b="1" i="0" u="none" strike="noStrike" dirty="0">
                        <a:solidFill>
                          <a:srgbClr val="252525"/>
                        </a:solidFill>
                        <a:effectLst/>
                        <a:latin typeface="Arial" panose="020B0604020202020204" pitchFamily="34" charset="0"/>
                        <a:cs typeface="Arial" panose="020B0604020202020204" pitchFamily="34" charset="0"/>
                      </a:endParaRPr>
                    </a:p>
                  </a:txBody>
                  <a:tcPr marL="9525" marR="9525" marT="9525" marB="0" anchor="ctr"/>
                </a:tc>
                <a:tc>
                  <a:txBody>
                    <a:bodyPr/>
                    <a:lstStyle/>
                    <a:p>
                      <a:pPr lvl="0" algn="ctr" fontAlgn="b"/>
                      <a:r>
                        <a:rPr lang="es-CO" sz="1200" b="1" u="none" strike="noStrike" dirty="0">
                          <a:solidFill>
                            <a:srgbClr val="252525"/>
                          </a:solidFill>
                          <a:effectLst/>
                          <a:latin typeface="Arial" panose="020B0604020202020204" pitchFamily="34" charset="0"/>
                          <a:cs typeface="Arial" panose="020B0604020202020204" pitchFamily="34" charset="0"/>
                        </a:rPr>
                        <a:t>Rendimiento  (t/ha)</a:t>
                      </a:r>
                      <a:endParaRPr lang="es-CO" sz="1200" b="1" i="0" u="none" strike="noStrike" dirty="0">
                        <a:solidFill>
                          <a:srgbClr val="252525"/>
                        </a:solidFill>
                        <a:effectLst/>
                        <a:latin typeface="Arial" panose="020B060402020202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2470447355"/>
                  </a:ext>
                </a:extLst>
              </a:tr>
              <a:tr h="190500">
                <a:tc>
                  <a:txBody>
                    <a:bodyPr/>
                    <a:lstStyle/>
                    <a:p>
                      <a:pPr algn="l" fontAlgn="b"/>
                      <a:r>
                        <a:rPr lang="es-CO" sz="1400" b="0" i="0" u="none" strike="noStrike">
                          <a:solidFill>
                            <a:srgbClr val="000000"/>
                          </a:solidFill>
                          <a:effectLst/>
                          <a:latin typeface="Calibri" panose="020F0502020204030204" pitchFamily="34" charset="0"/>
                        </a:rPr>
                        <a:t>Arroz</a:t>
                      </a:r>
                    </a:p>
                  </a:txBody>
                  <a:tcPr marL="9525" marR="9525" marT="9525" marB="0" anchor="b"/>
                </a:tc>
                <a:tc>
                  <a:txBody>
                    <a:bodyPr/>
                    <a:lstStyle/>
                    <a:p>
                      <a:pPr algn="r" fontAlgn="b"/>
                      <a:r>
                        <a:rPr lang="es-CO" sz="1400" b="0" i="0" u="none" strike="noStrike">
                          <a:solidFill>
                            <a:srgbClr val="000000"/>
                          </a:solidFill>
                          <a:effectLst/>
                          <a:latin typeface="Calibri" panose="020F0502020204030204" pitchFamily="34" charset="0"/>
                        </a:rPr>
                        <a:t>13.420,0</a:t>
                      </a:r>
                    </a:p>
                  </a:txBody>
                  <a:tcPr marL="9525" marR="9525" marT="9525" marB="0" anchor="b"/>
                </a:tc>
                <a:tc>
                  <a:txBody>
                    <a:bodyPr/>
                    <a:lstStyle/>
                    <a:p>
                      <a:pPr algn="r" fontAlgn="b"/>
                      <a:r>
                        <a:rPr lang="es-CO" sz="1400" b="0" i="0" u="none" strike="noStrike">
                          <a:solidFill>
                            <a:srgbClr val="000000"/>
                          </a:solidFill>
                          <a:effectLst/>
                          <a:latin typeface="Calibri" panose="020F0502020204030204" pitchFamily="34" charset="0"/>
                        </a:rPr>
                        <a:t>84.583,3</a:t>
                      </a:r>
                    </a:p>
                  </a:txBody>
                  <a:tcPr marL="9525" marR="9525" marT="9525" marB="0" anchor="b"/>
                </a:tc>
                <a:tc>
                  <a:txBody>
                    <a:bodyPr/>
                    <a:lstStyle/>
                    <a:p>
                      <a:pPr algn="r" fontAlgn="b"/>
                      <a:r>
                        <a:rPr lang="es-CO" sz="1400" b="0" i="0" u="none" strike="noStrike">
                          <a:solidFill>
                            <a:srgbClr val="000000"/>
                          </a:solidFill>
                          <a:effectLst/>
                          <a:latin typeface="Calibri" panose="020F0502020204030204" pitchFamily="34" charset="0"/>
                        </a:rPr>
                        <a:t>6,3</a:t>
                      </a:r>
                    </a:p>
                  </a:txBody>
                  <a:tcPr marL="9525" marR="9525" marT="9525" marB="0" anchor="b"/>
                </a:tc>
                <a:extLst>
                  <a:ext uri="{0D108BD9-81ED-4DB2-BD59-A6C34878D82A}">
                    <a16:rowId xmlns:a16="http://schemas.microsoft.com/office/drawing/2014/main" val="4087220034"/>
                  </a:ext>
                </a:extLst>
              </a:tr>
              <a:tr h="190500">
                <a:tc>
                  <a:txBody>
                    <a:bodyPr/>
                    <a:lstStyle/>
                    <a:p>
                      <a:pPr algn="l" fontAlgn="b"/>
                      <a:r>
                        <a:rPr lang="es-CO" sz="1400" b="0" i="0" u="none" strike="noStrike">
                          <a:solidFill>
                            <a:srgbClr val="000000"/>
                          </a:solidFill>
                          <a:effectLst/>
                          <a:latin typeface="Calibri" panose="020F0502020204030204" pitchFamily="34" charset="0"/>
                        </a:rPr>
                        <a:t>Maíz</a:t>
                      </a:r>
                    </a:p>
                  </a:txBody>
                  <a:tcPr marL="9525" marR="9525" marT="9525" marB="0" anchor="b"/>
                </a:tc>
                <a:tc>
                  <a:txBody>
                    <a:bodyPr/>
                    <a:lstStyle/>
                    <a:p>
                      <a:pPr algn="r" fontAlgn="b"/>
                      <a:r>
                        <a:rPr lang="es-CO" sz="1400" b="0" i="0" u="none" strike="noStrike">
                          <a:solidFill>
                            <a:srgbClr val="000000"/>
                          </a:solidFill>
                          <a:effectLst/>
                          <a:latin typeface="Calibri" panose="020F0502020204030204" pitchFamily="34" charset="0"/>
                        </a:rPr>
                        <a:t>336,8</a:t>
                      </a:r>
                    </a:p>
                  </a:txBody>
                  <a:tcPr marL="9525" marR="9525" marT="9525" marB="0" anchor="b"/>
                </a:tc>
                <a:tc>
                  <a:txBody>
                    <a:bodyPr/>
                    <a:lstStyle/>
                    <a:p>
                      <a:pPr algn="r" fontAlgn="b"/>
                      <a:r>
                        <a:rPr lang="es-CO" sz="1400" b="0" i="0" u="none" strike="noStrike">
                          <a:solidFill>
                            <a:srgbClr val="000000"/>
                          </a:solidFill>
                          <a:effectLst/>
                          <a:latin typeface="Calibri" panose="020F0502020204030204" pitchFamily="34" charset="0"/>
                        </a:rPr>
                        <a:t>1.156,2</a:t>
                      </a:r>
                    </a:p>
                  </a:txBody>
                  <a:tcPr marL="9525" marR="9525" marT="9525" marB="0" anchor="b"/>
                </a:tc>
                <a:tc>
                  <a:txBody>
                    <a:bodyPr/>
                    <a:lstStyle/>
                    <a:p>
                      <a:pPr algn="r" fontAlgn="b"/>
                      <a:r>
                        <a:rPr lang="es-CO" sz="1400" b="0" i="0" u="none" strike="noStrike">
                          <a:solidFill>
                            <a:srgbClr val="000000"/>
                          </a:solidFill>
                          <a:effectLst/>
                          <a:latin typeface="Calibri" panose="020F0502020204030204" pitchFamily="34" charset="0"/>
                        </a:rPr>
                        <a:t>3,4</a:t>
                      </a:r>
                    </a:p>
                  </a:txBody>
                  <a:tcPr marL="9525" marR="9525" marT="9525" marB="0" anchor="b"/>
                </a:tc>
                <a:extLst>
                  <a:ext uri="{0D108BD9-81ED-4DB2-BD59-A6C34878D82A}">
                    <a16:rowId xmlns:a16="http://schemas.microsoft.com/office/drawing/2014/main" val="2400196361"/>
                  </a:ext>
                </a:extLst>
              </a:tr>
              <a:tr h="0">
                <a:tc>
                  <a:txBody>
                    <a:bodyPr/>
                    <a:lstStyle/>
                    <a:p>
                      <a:pPr algn="l" fontAlgn="b"/>
                      <a:r>
                        <a:rPr lang="es-CO" sz="1400" b="0" i="0" u="none" strike="noStrike">
                          <a:solidFill>
                            <a:srgbClr val="000000"/>
                          </a:solidFill>
                          <a:effectLst/>
                          <a:latin typeface="Calibri" panose="020F0502020204030204" pitchFamily="34" charset="0"/>
                        </a:rPr>
                        <a:t>Yuca</a:t>
                      </a:r>
                    </a:p>
                  </a:txBody>
                  <a:tcPr marL="9525" marR="9525" marT="9525" marB="0" anchor="b"/>
                </a:tc>
                <a:tc>
                  <a:txBody>
                    <a:bodyPr/>
                    <a:lstStyle/>
                    <a:p>
                      <a:pPr algn="r" fontAlgn="b"/>
                      <a:r>
                        <a:rPr lang="es-CO" sz="1400" b="0" i="0" u="none" strike="noStrike">
                          <a:solidFill>
                            <a:srgbClr val="000000"/>
                          </a:solidFill>
                          <a:effectLst/>
                          <a:latin typeface="Calibri" panose="020F0502020204030204" pitchFamily="34" charset="0"/>
                        </a:rPr>
                        <a:t>60,0</a:t>
                      </a:r>
                    </a:p>
                  </a:txBody>
                  <a:tcPr marL="9525" marR="9525" marT="9525" marB="0" anchor="b"/>
                </a:tc>
                <a:tc>
                  <a:txBody>
                    <a:bodyPr/>
                    <a:lstStyle/>
                    <a:p>
                      <a:pPr algn="r" fontAlgn="b"/>
                      <a:r>
                        <a:rPr lang="es-CO" sz="1400" b="0" i="0" u="none" strike="noStrike">
                          <a:solidFill>
                            <a:srgbClr val="000000"/>
                          </a:solidFill>
                          <a:effectLst/>
                          <a:latin typeface="Calibri" panose="020F0502020204030204" pitchFamily="34" charset="0"/>
                        </a:rPr>
                        <a:t>912,0</a:t>
                      </a:r>
                    </a:p>
                  </a:txBody>
                  <a:tcPr marL="9525" marR="9525" marT="9525" marB="0" anchor="b"/>
                </a:tc>
                <a:tc>
                  <a:txBody>
                    <a:bodyPr/>
                    <a:lstStyle/>
                    <a:p>
                      <a:pPr algn="r" fontAlgn="b"/>
                      <a:r>
                        <a:rPr lang="es-CO" sz="1400" b="0" i="0" u="none" strike="noStrike">
                          <a:solidFill>
                            <a:srgbClr val="000000"/>
                          </a:solidFill>
                          <a:effectLst/>
                          <a:latin typeface="Calibri" panose="020F0502020204030204" pitchFamily="34" charset="0"/>
                        </a:rPr>
                        <a:t>15,2</a:t>
                      </a:r>
                    </a:p>
                  </a:txBody>
                  <a:tcPr marL="9525" marR="9525" marT="9525" marB="0" anchor="b"/>
                </a:tc>
                <a:extLst>
                  <a:ext uri="{0D108BD9-81ED-4DB2-BD59-A6C34878D82A}">
                    <a16:rowId xmlns:a16="http://schemas.microsoft.com/office/drawing/2014/main" val="20173052"/>
                  </a:ext>
                </a:extLst>
              </a:tr>
              <a:tr h="0">
                <a:tc>
                  <a:txBody>
                    <a:bodyPr/>
                    <a:lstStyle/>
                    <a:p>
                      <a:pPr algn="l" fontAlgn="b"/>
                      <a:r>
                        <a:rPr lang="es-CO" sz="1400" b="0" i="0" u="none" strike="noStrike">
                          <a:solidFill>
                            <a:srgbClr val="000000"/>
                          </a:solidFill>
                          <a:effectLst/>
                          <a:latin typeface="Calibri" panose="020F0502020204030204" pitchFamily="34" charset="0"/>
                        </a:rPr>
                        <a:t>Patilla</a:t>
                      </a:r>
                    </a:p>
                  </a:txBody>
                  <a:tcPr marL="9525" marR="9525" marT="9525" marB="0" anchor="b"/>
                </a:tc>
                <a:tc>
                  <a:txBody>
                    <a:bodyPr/>
                    <a:lstStyle/>
                    <a:p>
                      <a:pPr algn="r" fontAlgn="b"/>
                      <a:r>
                        <a:rPr lang="es-CO" sz="1400" b="0" i="0" u="none" strike="noStrike">
                          <a:solidFill>
                            <a:srgbClr val="000000"/>
                          </a:solidFill>
                          <a:effectLst/>
                          <a:latin typeface="Calibri" panose="020F0502020204030204" pitchFamily="34" charset="0"/>
                        </a:rPr>
                        <a:t>40,0</a:t>
                      </a:r>
                    </a:p>
                  </a:txBody>
                  <a:tcPr marL="9525" marR="9525" marT="9525" marB="0" anchor="b"/>
                </a:tc>
                <a:tc>
                  <a:txBody>
                    <a:bodyPr/>
                    <a:lstStyle/>
                    <a:p>
                      <a:pPr algn="r" fontAlgn="b"/>
                      <a:r>
                        <a:rPr lang="es-CO" sz="1400" b="0" i="0" u="none" strike="noStrike">
                          <a:solidFill>
                            <a:srgbClr val="000000"/>
                          </a:solidFill>
                          <a:effectLst/>
                          <a:latin typeface="Calibri" panose="020F0502020204030204" pitchFamily="34" charset="0"/>
                        </a:rPr>
                        <a:t>600,0</a:t>
                      </a:r>
                    </a:p>
                  </a:txBody>
                  <a:tcPr marL="9525" marR="9525" marT="9525" marB="0" anchor="b"/>
                </a:tc>
                <a:tc>
                  <a:txBody>
                    <a:bodyPr/>
                    <a:lstStyle/>
                    <a:p>
                      <a:pPr algn="r" fontAlgn="b"/>
                      <a:r>
                        <a:rPr lang="es-CO" sz="1400" b="0" i="0" u="none" strike="noStrike">
                          <a:solidFill>
                            <a:srgbClr val="000000"/>
                          </a:solidFill>
                          <a:effectLst/>
                          <a:latin typeface="Calibri" panose="020F0502020204030204" pitchFamily="34" charset="0"/>
                        </a:rPr>
                        <a:t>15,0</a:t>
                      </a:r>
                    </a:p>
                  </a:txBody>
                  <a:tcPr marL="9525" marR="9525" marT="9525" marB="0" anchor="b"/>
                </a:tc>
                <a:extLst>
                  <a:ext uri="{0D108BD9-81ED-4DB2-BD59-A6C34878D82A}">
                    <a16:rowId xmlns:a16="http://schemas.microsoft.com/office/drawing/2014/main" val="3241388976"/>
                  </a:ext>
                </a:extLst>
              </a:tr>
              <a:tr h="0">
                <a:tc>
                  <a:txBody>
                    <a:bodyPr/>
                    <a:lstStyle/>
                    <a:p>
                      <a:pPr algn="l" fontAlgn="b"/>
                      <a:r>
                        <a:rPr lang="es-CO" sz="1400" b="0" i="0" u="none" strike="noStrike">
                          <a:solidFill>
                            <a:srgbClr val="000000"/>
                          </a:solidFill>
                          <a:effectLst/>
                          <a:latin typeface="Calibri" panose="020F0502020204030204" pitchFamily="34" charset="0"/>
                        </a:rPr>
                        <a:t>Melón</a:t>
                      </a:r>
                    </a:p>
                  </a:txBody>
                  <a:tcPr marL="9525" marR="9525" marT="9525" marB="0" anchor="b"/>
                </a:tc>
                <a:tc>
                  <a:txBody>
                    <a:bodyPr/>
                    <a:lstStyle/>
                    <a:p>
                      <a:pPr algn="r" fontAlgn="b"/>
                      <a:r>
                        <a:rPr lang="es-CO" sz="1400" b="0" i="0" u="none" strike="noStrike">
                          <a:solidFill>
                            <a:srgbClr val="000000"/>
                          </a:solidFill>
                          <a:effectLst/>
                          <a:latin typeface="Calibri" panose="020F0502020204030204" pitchFamily="34" charset="0"/>
                        </a:rPr>
                        <a:t>130,0</a:t>
                      </a:r>
                    </a:p>
                  </a:txBody>
                  <a:tcPr marL="9525" marR="9525" marT="9525" marB="0" anchor="b"/>
                </a:tc>
                <a:tc>
                  <a:txBody>
                    <a:bodyPr/>
                    <a:lstStyle/>
                    <a:p>
                      <a:pPr algn="r" fontAlgn="b"/>
                      <a:r>
                        <a:rPr lang="es-CO" sz="1400" b="0" i="0" u="none" strike="noStrike">
                          <a:solidFill>
                            <a:srgbClr val="000000"/>
                          </a:solidFill>
                          <a:effectLst/>
                          <a:latin typeface="Calibri" panose="020F0502020204030204" pitchFamily="34" charset="0"/>
                        </a:rPr>
                        <a:t>2.400,0</a:t>
                      </a:r>
                    </a:p>
                  </a:txBody>
                  <a:tcPr marL="9525" marR="9525" marT="9525" marB="0" anchor="b"/>
                </a:tc>
                <a:tc>
                  <a:txBody>
                    <a:bodyPr/>
                    <a:lstStyle/>
                    <a:p>
                      <a:pPr algn="r" fontAlgn="b"/>
                      <a:r>
                        <a:rPr lang="es-CO" sz="1400" b="0" i="0" u="none" strike="noStrike">
                          <a:solidFill>
                            <a:srgbClr val="000000"/>
                          </a:solidFill>
                          <a:effectLst/>
                          <a:latin typeface="Calibri" panose="020F0502020204030204" pitchFamily="34" charset="0"/>
                        </a:rPr>
                        <a:t>18,5</a:t>
                      </a:r>
                    </a:p>
                  </a:txBody>
                  <a:tcPr marL="9525" marR="9525" marT="9525" marB="0" anchor="b"/>
                </a:tc>
                <a:extLst>
                  <a:ext uri="{0D108BD9-81ED-4DB2-BD59-A6C34878D82A}">
                    <a16:rowId xmlns:a16="http://schemas.microsoft.com/office/drawing/2014/main" val="2558897927"/>
                  </a:ext>
                </a:extLst>
              </a:tr>
              <a:tr h="0">
                <a:tc>
                  <a:txBody>
                    <a:bodyPr/>
                    <a:lstStyle/>
                    <a:p>
                      <a:pPr algn="l" fontAlgn="b"/>
                      <a:r>
                        <a:rPr lang="es-CO" sz="1400" b="0" i="0" u="none" strike="noStrike">
                          <a:solidFill>
                            <a:srgbClr val="000000"/>
                          </a:solidFill>
                          <a:effectLst/>
                          <a:latin typeface="Calibri" panose="020F0502020204030204" pitchFamily="34" charset="0"/>
                        </a:rPr>
                        <a:t>Ahuyama</a:t>
                      </a:r>
                    </a:p>
                  </a:txBody>
                  <a:tcPr marL="9525" marR="9525" marT="9525" marB="0" anchor="b"/>
                </a:tc>
                <a:tc>
                  <a:txBody>
                    <a:bodyPr/>
                    <a:lstStyle/>
                    <a:p>
                      <a:pPr algn="r" fontAlgn="b"/>
                      <a:r>
                        <a:rPr lang="es-CO" sz="1400" b="0" i="0" u="none" strike="noStrike">
                          <a:solidFill>
                            <a:srgbClr val="000000"/>
                          </a:solidFill>
                          <a:effectLst/>
                          <a:latin typeface="Calibri" panose="020F0502020204030204" pitchFamily="34" charset="0"/>
                        </a:rPr>
                        <a:t>130,0</a:t>
                      </a:r>
                    </a:p>
                  </a:txBody>
                  <a:tcPr marL="9525" marR="9525" marT="9525" marB="0" anchor="b"/>
                </a:tc>
                <a:tc>
                  <a:txBody>
                    <a:bodyPr/>
                    <a:lstStyle/>
                    <a:p>
                      <a:pPr algn="r" fontAlgn="b"/>
                      <a:r>
                        <a:rPr lang="es-CO" sz="1400" b="0" i="0" u="none" strike="noStrike">
                          <a:solidFill>
                            <a:srgbClr val="000000"/>
                          </a:solidFill>
                          <a:effectLst/>
                          <a:latin typeface="Calibri" panose="020F0502020204030204" pitchFamily="34" charset="0"/>
                        </a:rPr>
                        <a:t>2.400,0</a:t>
                      </a:r>
                    </a:p>
                  </a:txBody>
                  <a:tcPr marL="9525" marR="9525" marT="9525" marB="0" anchor="b"/>
                </a:tc>
                <a:tc>
                  <a:txBody>
                    <a:bodyPr/>
                    <a:lstStyle/>
                    <a:p>
                      <a:pPr algn="r" fontAlgn="b"/>
                      <a:r>
                        <a:rPr lang="es-CO" sz="1400" b="0" i="0" u="none" strike="noStrike" dirty="0">
                          <a:solidFill>
                            <a:srgbClr val="000000"/>
                          </a:solidFill>
                          <a:effectLst/>
                          <a:latin typeface="Calibri" panose="020F0502020204030204" pitchFamily="34" charset="0"/>
                        </a:rPr>
                        <a:t>18,5</a:t>
                      </a:r>
                    </a:p>
                  </a:txBody>
                  <a:tcPr marL="9525" marR="9525" marT="9525" marB="0" anchor="b"/>
                </a:tc>
                <a:extLst>
                  <a:ext uri="{0D108BD9-81ED-4DB2-BD59-A6C34878D82A}">
                    <a16:rowId xmlns:a16="http://schemas.microsoft.com/office/drawing/2014/main" val="431548949"/>
                  </a:ext>
                </a:extLst>
              </a:tr>
            </a:tbl>
          </a:graphicData>
        </a:graphic>
      </p:graphicFrame>
      <p:sp>
        <p:nvSpPr>
          <p:cNvPr id="32" name="CuadroTexto 31">
            <a:extLst>
              <a:ext uri="{FF2B5EF4-FFF2-40B4-BE49-F238E27FC236}">
                <a16:creationId xmlns:a16="http://schemas.microsoft.com/office/drawing/2014/main" id="{A16B79DB-1F9D-42F0-B01E-E2BE76DC7921}"/>
              </a:ext>
            </a:extLst>
          </p:cNvPr>
          <p:cNvSpPr txBox="1"/>
          <p:nvPr/>
        </p:nvSpPr>
        <p:spPr>
          <a:xfrm>
            <a:off x="6486030" y="596156"/>
            <a:ext cx="2519344" cy="276999"/>
          </a:xfrm>
          <a:prstGeom prst="rect">
            <a:avLst/>
          </a:prstGeom>
          <a:solidFill>
            <a:srgbClr val="C00000"/>
          </a:solidFill>
        </p:spPr>
        <p:txBody>
          <a:bodyPr wrap="none" rtlCol="0">
            <a:spAutoFit/>
          </a:bodyPr>
          <a:lstStyle/>
          <a:p>
            <a:r>
              <a:rPr lang="es-ES" sz="1200" dirty="0">
                <a:solidFill>
                  <a:schemeClr val="bg1"/>
                </a:solidFill>
                <a:latin typeface="Arial" panose="020B0604020202020204" pitchFamily="34" charset="0"/>
                <a:cs typeface="Arial" panose="020B0604020202020204" pitchFamily="34" charset="0"/>
              </a:rPr>
              <a:t>CULTIVOS TRANSITORIOS 2021</a:t>
            </a:r>
            <a:endParaRPr lang="es-CO" sz="1200" dirty="0">
              <a:solidFill>
                <a:schemeClr val="bg1"/>
              </a:solidFill>
              <a:latin typeface="Arial" panose="020B0604020202020204" pitchFamily="34" charset="0"/>
              <a:cs typeface="Arial" panose="020B0604020202020204" pitchFamily="34" charset="0"/>
            </a:endParaRPr>
          </a:p>
        </p:txBody>
      </p:sp>
      <p:sp>
        <p:nvSpPr>
          <p:cNvPr id="21" name="14 CuadroTexto">
            <a:extLst>
              <a:ext uri="{FF2B5EF4-FFF2-40B4-BE49-F238E27FC236}">
                <a16:creationId xmlns:a16="http://schemas.microsoft.com/office/drawing/2014/main" id="{942FAAB2-726C-41D9-82E5-03DB99D3CA87}"/>
              </a:ext>
            </a:extLst>
          </p:cNvPr>
          <p:cNvSpPr txBox="1"/>
          <p:nvPr/>
        </p:nvSpPr>
        <p:spPr>
          <a:xfrm>
            <a:off x="721552" y="434659"/>
            <a:ext cx="4806412" cy="553998"/>
          </a:xfrm>
          <a:prstGeom prst="rect">
            <a:avLst/>
          </a:prstGeom>
          <a:noFill/>
        </p:spPr>
        <p:txBody>
          <a:bodyPr wrap="square">
            <a:spAutoFit/>
          </a:bodyPr>
          <a:lstStyle/>
          <a:p>
            <a:pPr eaLnBrk="1" hangingPunct="1">
              <a:defRPr/>
            </a:pPr>
            <a:r>
              <a:rPr lang="es-CO" sz="3000" b="1" dirty="0">
                <a:solidFill>
                  <a:srgbClr val="C00000"/>
                </a:solidFill>
                <a:latin typeface="Arial" panose="020B0604020202020204" pitchFamily="34" charset="0"/>
                <a:ea typeface="Ebrima" panose="02000000000000000000" pitchFamily="2" charset="0"/>
                <a:cs typeface="Arial" panose="020B0604020202020204" pitchFamily="34" charset="0"/>
              </a:rPr>
              <a:t>Estructura productiva</a:t>
            </a:r>
          </a:p>
        </p:txBody>
      </p:sp>
      <p:sp>
        <p:nvSpPr>
          <p:cNvPr id="2" name="CuadroTexto 1"/>
          <p:cNvSpPr txBox="1"/>
          <p:nvPr/>
        </p:nvSpPr>
        <p:spPr>
          <a:xfrm>
            <a:off x="721553" y="1030753"/>
            <a:ext cx="4806412" cy="738664"/>
          </a:xfrm>
          <a:prstGeom prst="rect">
            <a:avLst/>
          </a:prstGeom>
          <a:noFill/>
        </p:spPr>
        <p:txBody>
          <a:bodyPr wrap="square" rtlCol="0">
            <a:spAutoFit/>
          </a:bodyPr>
          <a:lstStyle/>
          <a:p>
            <a:pPr algn="just"/>
            <a:r>
              <a:rPr lang="es-CO" sz="1400" dirty="0">
                <a:latin typeface="Arial" panose="020B0604020202020204" pitchFamily="34" charset="0"/>
                <a:ea typeface="Ebrima" panose="02000000000000000000" pitchFamily="2" charset="0"/>
                <a:cs typeface="Arial" panose="020B0604020202020204" pitchFamily="34" charset="0"/>
              </a:rPr>
              <a:t>Los renglones que cobran importancia en la economía de Yopal lo ubican como el municipio </a:t>
            </a:r>
            <a:r>
              <a:rPr lang="es-CO" sz="1400" dirty="0">
                <a:solidFill>
                  <a:srgbClr val="C00000"/>
                </a:solidFill>
                <a:latin typeface="Arial" panose="020B0604020202020204" pitchFamily="34" charset="0"/>
                <a:ea typeface="Ebrima" panose="02000000000000000000" pitchFamily="2" charset="0"/>
                <a:cs typeface="Arial" panose="020B0604020202020204" pitchFamily="34" charset="0"/>
              </a:rPr>
              <a:t>potencial agroindustrial de Casanare.</a:t>
            </a:r>
          </a:p>
        </p:txBody>
      </p:sp>
      <p:sp>
        <p:nvSpPr>
          <p:cNvPr id="6" name="Forma libre: forma 5">
            <a:extLst>
              <a:ext uri="{FF2B5EF4-FFF2-40B4-BE49-F238E27FC236}">
                <a16:creationId xmlns:a16="http://schemas.microsoft.com/office/drawing/2014/main" id="{78C00D13-F4D0-4861-AF53-02FDCEE678BC}"/>
              </a:ext>
            </a:extLst>
          </p:cNvPr>
          <p:cNvSpPr/>
          <p:nvPr/>
        </p:nvSpPr>
        <p:spPr>
          <a:xfrm>
            <a:off x="7247875" y="3209473"/>
            <a:ext cx="551248" cy="273352"/>
          </a:xfrm>
          <a:custGeom>
            <a:avLst/>
            <a:gdLst>
              <a:gd name="connsiteX0" fmla="*/ 587184 w 596092"/>
              <a:gd name="connsiteY0" fmla="*/ 88977 h 295589"/>
              <a:gd name="connsiteX1" fmla="*/ 582891 w 596092"/>
              <a:gd name="connsiteY1" fmla="*/ 96534 h 295589"/>
              <a:gd name="connsiteX2" fmla="*/ 583689 w 596092"/>
              <a:gd name="connsiteY2" fmla="*/ 99670 h 295589"/>
              <a:gd name="connsiteX3" fmla="*/ 583676 w 596092"/>
              <a:gd name="connsiteY3" fmla="*/ 103917 h 295589"/>
              <a:gd name="connsiteX4" fmla="*/ 582351 w 596092"/>
              <a:gd name="connsiteY4" fmla="*/ 108708 h 295589"/>
              <a:gd name="connsiteX5" fmla="*/ 580566 w 596092"/>
              <a:gd name="connsiteY5" fmla="*/ 111964 h 295589"/>
              <a:gd name="connsiteX6" fmla="*/ 579923 w 596092"/>
              <a:gd name="connsiteY6" fmla="*/ 112917 h 295589"/>
              <a:gd name="connsiteX7" fmla="*/ 579730 w 596092"/>
              <a:gd name="connsiteY7" fmla="*/ 113172 h 295589"/>
              <a:gd name="connsiteX8" fmla="*/ 578506 w 596092"/>
              <a:gd name="connsiteY8" fmla="*/ 114547 h 295589"/>
              <a:gd name="connsiteX9" fmla="*/ 576842 w 596092"/>
              <a:gd name="connsiteY9" fmla="*/ 116127 h 295589"/>
              <a:gd name="connsiteX10" fmla="*/ 576482 w 596092"/>
              <a:gd name="connsiteY10" fmla="*/ 116433 h 295589"/>
              <a:gd name="connsiteX11" fmla="*/ 576047 w 596092"/>
              <a:gd name="connsiteY11" fmla="*/ 116746 h 295589"/>
              <a:gd name="connsiteX12" fmla="*/ 572493 w 596092"/>
              <a:gd name="connsiteY12" fmla="*/ 118752 h 295589"/>
              <a:gd name="connsiteX13" fmla="*/ 567239 w 596092"/>
              <a:gd name="connsiteY13" fmla="*/ 120179 h 295589"/>
              <a:gd name="connsiteX14" fmla="*/ 560964 w 596092"/>
              <a:gd name="connsiteY14" fmla="*/ 120171 h 295589"/>
              <a:gd name="connsiteX15" fmla="*/ 554442 w 596092"/>
              <a:gd name="connsiteY15" fmla="*/ 118382 h 295589"/>
              <a:gd name="connsiteX16" fmla="*/ 549643 w 596092"/>
              <a:gd name="connsiteY16" fmla="*/ 115644 h 295589"/>
              <a:gd name="connsiteX17" fmla="*/ 549120 w 596092"/>
              <a:gd name="connsiteY17" fmla="*/ 115268 h 295589"/>
              <a:gd name="connsiteX18" fmla="*/ 548301 w 596092"/>
              <a:gd name="connsiteY18" fmla="*/ 114578 h 295589"/>
              <a:gd name="connsiteX19" fmla="*/ 550034 w 596092"/>
              <a:gd name="connsiteY19" fmla="*/ 113537 h 295589"/>
              <a:gd name="connsiteX20" fmla="*/ 561840 w 596092"/>
              <a:gd name="connsiteY20" fmla="*/ 100238 h 295589"/>
              <a:gd name="connsiteX21" fmla="*/ 564487 w 596092"/>
              <a:gd name="connsiteY21" fmla="*/ 89699 h 295589"/>
              <a:gd name="connsiteX22" fmla="*/ 563069 w 596092"/>
              <a:gd name="connsiteY22" fmla="*/ 80319 h 295589"/>
              <a:gd name="connsiteX23" fmla="*/ 557613 w 596092"/>
              <a:gd name="connsiteY23" fmla="*/ 72208 h 295589"/>
              <a:gd name="connsiteX24" fmla="*/ 549258 w 596092"/>
              <a:gd name="connsiteY24" fmla="*/ 67605 h 295589"/>
              <a:gd name="connsiteX25" fmla="*/ 531783 w 596092"/>
              <a:gd name="connsiteY25" fmla="*/ 72274 h 295589"/>
              <a:gd name="connsiteX26" fmla="*/ 525361 w 596092"/>
              <a:gd name="connsiteY26" fmla="*/ 88528 h 295589"/>
              <a:gd name="connsiteX27" fmla="*/ 527723 w 596092"/>
              <a:gd name="connsiteY27" fmla="*/ 104995 h 295589"/>
              <a:gd name="connsiteX28" fmla="*/ 527940 w 596092"/>
              <a:gd name="connsiteY28" fmla="*/ 105584 h 295589"/>
              <a:gd name="connsiteX29" fmla="*/ 525479 w 596092"/>
              <a:gd name="connsiteY29" fmla="*/ 104772 h 295589"/>
              <a:gd name="connsiteX30" fmla="*/ 522126 w 596092"/>
              <a:gd name="connsiteY30" fmla="*/ 102941 h 295589"/>
              <a:gd name="connsiteX31" fmla="*/ 521047 w 596092"/>
              <a:gd name="connsiteY31" fmla="*/ 102210 h 295589"/>
              <a:gd name="connsiteX32" fmla="*/ 519773 w 596092"/>
              <a:gd name="connsiteY32" fmla="*/ 101136 h 295589"/>
              <a:gd name="connsiteX33" fmla="*/ 518063 w 596092"/>
              <a:gd name="connsiteY33" fmla="*/ 99422 h 295589"/>
              <a:gd name="connsiteX34" fmla="*/ 516988 w 596092"/>
              <a:gd name="connsiteY34" fmla="*/ 98109 h 295589"/>
              <a:gd name="connsiteX35" fmla="*/ 516795 w 596092"/>
              <a:gd name="connsiteY35" fmla="*/ 97830 h 295589"/>
              <a:gd name="connsiteX36" fmla="*/ 514672 w 596092"/>
              <a:gd name="connsiteY36" fmla="*/ 89720 h 295589"/>
              <a:gd name="connsiteX37" fmla="*/ 515863 w 596092"/>
              <a:gd name="connsiteY37" fmla="*/ 87981 h 295589"/>
              <a:gd name="connsiteX38" fmla="*/ 525399 w 596092"/>
              <a:gd name="connsiteY38" fmla="*/ 73998 h 295589"/>
              <a:gd name="connsiteX39" fmla="*/ 508761 w 596092"/>
              <a:gd name="connsiteY39" fmla="*/ 59458 h 295589"/>
              <a:gd name="connsiteX40" fmla="*/ 501236 w 596092"/>
              <a:gd name="connsiteY40" fmla="*/ 60077 h 295589"/>
              <a:gd name="connsiteX41" fmla="*/ 500157 w 596092"/>
              <a:gd name="connsiteY41" fmla="*/ 59776 h 295589"/>
              <a:gd name="connsiteX42" fmla="*/ 494267 w 596092"/>
              <a:gd name="connsiteY42" fmla="*/ 55557 h 295589"/>
              <a:gd name="connsiteX43" fmla="*/ 472185 w 596092"/>
              <a:gd name="connsiteY43" fmla="*/ 42364 h 295589"/>
              <a:gd name="connsiteX44" fmla="*/ 451969 w 596092"/>
              <a:gd name="connsiteY44" fmla="*/ 29246 h 295589"/>
              <a:gd name="connsiteX45" fmla="*/ 416660 w 596092"/>
              <a:gd name="connsiteY45" fmla="*/ 12035 h 295589"/>
              <a:gd name="connsiteX46" fmla="*/ 381795 w 596092"/>
              <a:gd name="connsiteY46" fmla="*/ 4970 h 295589"/>
              <a:gd name="connsiteX47" fmla="*/ 362101 w 596092"/>
              <a:gd name="connsiteY47" fmla="*/ 3695 h 295589"/>
              <a:gd name="connsiteX48" fmla="*/ 340873 w 596092"/>
              <a:gd name="connsiteY48" fmla="*/ 2324 h 295589"/>
              <a:gd name="connsiteX49" fmla="*/ 318578 w 596092"/>
              <a:gd name="connsiteY49" fmla="*/ 1504 h 295589"/>
              <a:gd name="connsiteX50" fmla="*/ 288474 w 596092"/>
              <a:gd name="connsiteY50" fmla="*/ 1266 h 295589"/>
              <a:gd name="connsiteX51" fmla="*/ 258580 w 596092"/>
              <a:gd name="connsiteY51" fmla="*/ 1178 h 295589"/>
              <a:gd name="connsiteX52" fmla="*/ 229324 w 596092"/>
              <a:gd name="connsiteY52" fmla="*/ 183 h 295589"/>
              <a:gd name="connsiteX53" fmla="*/ 227297 w 596092"/>
              <a:gd name="connsiteY53" fmla="*/ 0 h 295589"/>
              <a:gd name="connsiteX54" fmla="*/ 220119 w 596092"/>
              <a:gd name="connsiteY54" fmla="*/ 0 h 295589"/>
              <a:gd name="connsiteX55" fmla="*/ 218718 w 596092"/>
              <a:gd name="connsiteY55" fmla="*/ 183 h 295589"/>
              <a:gd name="connsiteX56" fmla="*/ 208414 w 596092"/>
              <a:gd name="connsiteY56" fmla="*/ 844 h 295589"/>
              <a:gd name="connsiteX57" fmla="*/ 190266 w 596092"/>
              <a:gd name="connsiteY57" fmla="*/ 4046 h 295589"/>
              <a:gd name="connsiteX58" fmla="*/ 165184 w 596092"/>
              <a:gd name="connsiteY58" fmla="*/ 12475 h 295589"/>
              <a:gd name="connsiteX59" fmla="*/ 129411 w 596092"/>
              <a:gd name="connsiteY59" fmla="*/ 28849 h 295589"/>
              <a:gd name="connsiteX60" fmla="*/ 114645 w 596092"/>
              <a:gd name="connsiteY60" fmla="*/ 36295 h 295589"/>
              <a:gd name="connsiteX61" fmla="*/ 95051 w 596092"/>
              <a:gd name="connsiteY61" fmla="*/ 45426 h 295589"/>
              <a:gd name="connsiteX62" fmla="*/ 60395 w 596092"/>
              <a:gd name="connsiteY62" fmla="*/ 65914 h 295589"/>
              <a:gd name="connsiteX63" fmla="*/ 44274 w 596092"/>
              <a:gd name="connsiteY63" fmla="*/ 78940 h 295589"/>
              <a:gd name="connsiteX64" fmla="*/ 38104 w 596092"/>
              <a:gd name="connsiteY64" fmla="*/ 85040 h 295589"/>
              <a:gd name="connsiteX65" fmla="*/ 36080 w 596092"/>
              <a:gd name="connsiteY65" fmla="*/ 85860 h 295589"/>
              <a:gd name="connsiteX66" fmla="*/ 19634 w 596092"/>
              <a:gd name="connsiteY66" fmla="*/ 80877 h 295589"/>
              <a:gd name="connsiteX67" fmla="*/ 16800 w 596092"/>
              <a:gd name="connsiteY67" fmla="*/ 78795 h 295589"/>
              <a:gd name="connsiteX68" fmla="*/ 14492 w 596092"/>
              <a:gd name="connsiteY68" fmla="*/ 76207 h 295589"/>
              <a:gd name="connsiteX69" fmla="*/ 10024 w 596092"/>
              <a:gd name="connsiteY69" fmla="*/ 72884 h 295589"/>
              <a:gd name="connsiteX70" fmla="*/ 4736 w 596092"/>
              <a:gd name="connsiteY70" fmla="*/ 75107 h 295589"/>
              <a:gd name="connsiteX71" fmla="*/ 4101 w 596092"/>
              <a:gd name="connsiteY71" fmla="*/ 78285 h 295589"/>
              <a:gd name="connsiteX72" fmla="*/ 4076 w 596092"/>
              <a:gd name="connsiteY72" fmla="*/ 82670 h 295589"/>
              <a:gd name="connsiteX73" fmla="*/ 3282 w 596092"/>
              <a:gd name="connsiteY73" fmla="*/ 82616 h 295589"/>
              <a:gd name="connsiteX74" fmla="*/ 13 w 596092"/>
              <a:gd name="connsiteY74" fmla="*/ 85989 h 295589"/>
              <a:gd name="connsiteX75" fmla="*/ 753 w 596092"/>
              <a:gd name="connsiteY75" fmla="*/ 89041 h 295589"/>
              <a:gd name="connsiteX76" fmla="*/ 5631 w 596092"/>
              <a:gd name="connsiteY76" fmla="*/ 96520 h 295589"/>
              <a:gd name="connsiteX77" fmla="*/ 14385 w 596092"/>
              <a:gd name="connsiteY77" fmla="*/ 107403 h 295589"/>
              <a:gd name="connsiteX78" fmla="*/ 17303 w 596092"/>
              <a:gd name="connsiteY78" fmla="*/ 110680 h 295589"/>
              <a:gd name="connsiteX79" fmla="*/ 28189 w 596092"/>
              <a:gd name="connsiteY79" fmla="*/ 115889 h 295589"/>
              <a:gd name="connsiteX80" fmla="*/ 32725 w 596092"/>
              <a:gd name="connsiteY80" fmla="*/ 118238 h 295589"/>
              <a:gd name="connsiteX81" fmla="*/ 32980 w 596092"/>
              <a:gd name="connsiteY81" fmla="*/ 119396 h 295589"/>
              <a:gd name="connsiteX82" fmla="*/ 32841 w 596092"/>
              <a:gd name="connsiteY82" fmla="*/ 123162 h 295589"/>
              <a:gd name="connsiteX83" fmla="*/ 34338 w 596092"/>
              <a:gd name="connsiteY83" fmla="*/ 131795 h 295589"/>
              <a:gd name="connsiteX84" fmla="*/ 36922 w 596092"/>
              <a:gd name="connsiteY84" fmla="*/ 146845 h 295589"/>
              <a:gd name="connsiteX85" fmla="*/ 34279 w 596092"/>
              <a:gd name="connsiteY85" fmla="*/ 156351 h 295589"/>
              <a:gd name="connsiteX86" fmla="*/ 30591 w 596092"/>
              <a:gd name="connsiteY86" fmla="*/ 158677 h 295589"/>
              <a:gd name="connsiteX87" fmla="*/ 25758 w 596092"/>
              <a:gd name="connsiteY87" fmla="*/ 163178 h 295589"/>
              <a:gd name="connsiteX88" fmla="*/ 24558 w 596092"/>
              <a:gd name="connsiteY88" fmla="*/ 164103 h 295589"/>
              <a:gd name="connsiteX89" fmla="*/ 20253 w 596092"/>
              <a:gd name="connsiteY89" fmla="*/ 166152 h 295589"/>
              <a:gd name="connsiteX90" fmla="*/ 17230 w 596092"/>
              <a:gd name="connsiteY90" fmla="*/ 167550 h 295589"/>
              <a:gd name="connsiteX91" fmla="*/ 12791 w 596092"/>
              <a:gd name="connsiteY91" fmla="*/ 166950 h 295589"/>
              <a:gd name="connsiteX92" fmla="*/ 9772 w 596092"/>
              <a:gd name="connsiteY92" fmla="*/ 170474 h 295589"/>
              <a:gd name="connsiteX93" fmla="*/ 12130 w 596092"/>
              <a:gd name="connsiteY93" fmla="*/ 178375 h 295589"/>
              <a:gd name="connsiteX94" fmla="*/ 12489 w 596092"/>
              <a:gd name="connsiteY94" fmla="*/ 180958 h 295589"/>
              <a:gd name="connsiteX95" fmla="*/ 12519 w 596092"/>
              <a:gd name="connsiteY95" fmla="*/ 189323 h 295589"/>
              <a:gd name="connsiteX96" fmla="*/ 21783 w 596092"/>
              <a:gd name="connsiteY96" fmla="*/ 197822 h 295589"/>
              <a:gd name="connsiteX97" fmla="*/ 25399 w 596092"/>
              <a:gd name="connsiteY97" fmla="*/ 198825 h 295589"/>
              <a:gd name="connsiteX98" fmla="*/ 29860 w 596092"/>
              <a:gd name="connsiteY98" fmla="*/ 203402 h 295589"/>
              <a:gd name="connsiteX99" fmla="*/ 27631 w 596092"/>
              <a:gd name="connsiteY99" fmla="*/ 205195 h 295589"/>
              <a:gd name="connsiteX100" fmla="*/ 27360 w 596092"/>
              <a:gd name="connsiteY100" fmla="*/ 208293 h 295589"/>
              <a:gd name="connsiteX101" fmla="*/ 37071 w 596092"/>
              <a:gd name="connsiteY101" fmla="*/ 213183 h 295589"/>
              <a:gd name="connsiteX102" fmla="*/ 45495 w 596092"/>
              <a:gd name="connsiteY102" fmla="*/ 212465 h 295589"/>
              <a:gd name="connsiteX103" fmla="*/ 59537 w 596092"/>
              <a:gd name="connsiteY103" fmla="*/ 213055 h 295589"/>
              <a:gd name="connsiteX104" fmla="*/ 85343 w 596092"/>
              <a:gd name="connsiteY104" fmla="*/ 218212 h 295589"/>
              <a:gd name="connsiteX105" fmla="*/ 98303 w 596092"/>
              <a:gd name="connsiteY105" fmla="*/ 217628 h 295589"/>
              <a:gd name="connsiteX106" fmla="*/ 115418 w 596092"/>
              <a:gd name="connsiteY106" fmla="*/ 212541 h 295589"/>
              <a:gd name="connsiteX107" fmla="*/ 123930 w 596092"/>
              <a:gd name="connsiteY107" fmla="*/ 212123 h 295589"/>
              <a:gd name="connsiteX108" fmla="*/ 131367 w 596092"/>
              <a:gd name="connsiteY108" fmla="*/ 215889 h 295589"/>
              <a:gd name="connsiteX109" fmla="*/ 140797 w 596092"/>
              <a:gd name="connsiteY109" fmla="*/ 217704 h 295589"/>
              <a:gd name="connsiteX110" fmla="*/ 144744 w 596092"/>
              <a:gd name="connsiteY110" fmla="*/ 219304 h 295589"/>
              <a:gd name="connsiteX111" fmla="*/ 148047 w 596092"/>
              <a:gd name="connsiteY111" fmla="*/ 231532 h 295589"/>
              <a:gd name="connsiteX112" fmla="*/ 148093 w 596092"/>
              <a:gd name="connsiteY112" fmla="*/ 241157 h 295589"/>
              <a:gd name="connsiteX113" fmla="*/ 148887 w 596092"/>
              <a:gd name="connsiteY113" fmla="*/ 249998 h 295589"/>
              <a:gd name="connsiteX114" fmla="*/ 149084 w 596092"/>
              <a:gd name="connsiteY114" fmla="*/ 251963 h 295589"/>
              <a:gd name="connsiteX115" fmla="*/ 144924 w 596092"/>
              <a:gd name="connsiteY115" fmla="*/ 266541 h 295589"/>
              <a:gd name="connsiteX116" fmla="*/ 138527 w 596092"/>
              <a:gd name="connsiteY116" fmla="*/ 276399 h 295589"/>
              <a:gd name="connsiteX117" fmla="*/ 135530 w 596092"/>
              <a:gd name="connsiteY117" fmla="*/ 280181 h 295589"/>
              <a:gd name="connsiteX118" fmla="*/ 133782 w 596092"/>
              <a:gd name="connsiteY118" fmla="*/ 283567 h 295589"/>
              <a:gd name="connsiteX119" fmla="*/ 127185 w 596092"/>
              <a:gd name="connsiteY119" fmla="*/ 293171 h 295589"/>
              <a:gd name="connsiteX120" fmla="*/ 130526 w 596092"/>
              <a:gd name="connsiteY120" fmla="*/ 294670 h 295589"/>
              <a:gd name="connsiteX121" fmla="*/ 150282 w 596092"/>
              <a:gd name="connsiteY121" fmla="*/ 292600 h 295589"/>
              <a:gd name="connsiteX122" fmla="*/ 155767 w 596092"/>
              <a:gd name="connsiteY122" fmla="*/ 291920 h 295589"/>
              <a:gd name="connsiteX123" fmla="*/ 159467 w 596092"/>
              <a:gd name="connsiteY123" fmla="*/ 290473 h 295589"/>
              <a:gd name="connsiteX124" fmla="*/ 160516 w 596092"/>
              <a:gd name="connsiteY124" fmla="*/ 288617 h 295589"/>
              <a:gd name="connsiteX125" fmla="*/ 162110 w 596092"/>
              <a:gd name="connsiteY125" fmla="*/ 283190 h 295589"/>
              <a:gd name="connsiteX126" fmla="*/ 164367 w 596092"/>
              <a:gd name="connsiteY126" fmla="*/ 272325 h 295589"/>
              <a:gd name="connsiteX127" fmla="*/ 169872 w 596092"/>
              <a:gd name="connsiteY127" fmla="*/ 256539 h 295589"/>
              <a:gd name="connsiteX128" fmla="*/ 173719 w 596092"/>
              <a:gd name="connsiteY128" fmla="*/ 248032 h 295589"/>
              <a:gd name="connsiteX129" fmla="*/ 174388 w 596092"/>
              <a:gd name="connsiteY129" fmla="*/ 244349 h 295589"/>
              <a:gd name="connsiteX130" fmla="*/ 174826 w 596092"/>
              <a:gd name="connsiteY130" fmla="*/ 244316 h 295589"/>
              <a:gd name="connsiteX131" fmla="*/ 179772 w 596092"/>
              <a:gd name="connsiteY131" fmla="*/ 248292 h 295589"/>
              <a:gd name="connsiteX132" fmla="*/ 181444 w 596092"/>
              <a:gd name="connsiteY132" fmla="*/ 253948 h 295589"/>
              <a:gd name="connsiteX133" fmla="*/ 186273 w 596092"/>
              <a:gd name="connsiteY133" fmla="*/ 261911 h 295589"/>
              <a:gd name="connsiteX134" fmla="*/ 189651 w 596092"/>
              <a:gd name="connsiteY134" fmla="*/ 265108 h 295589"/>
              <a:gd name="connsiteX135" fmla="*/ 203334 w 596092"/>
              <a:gd name="connsiteY135" fmla="*/ 273616 h 295589"/>
              <a:gd name="connsiteX136" fmla="*/ 204107 w 596092"/>
              <a:gd name="connsiteY136" fmla="*/ 274065 h 295589"/>
              <a:gd name="connsiteX137" fmla="*/ 206356 w 596092"/>
              <a:gd name="connsiteY137" fmla="*/ 275635 h 295589"/>
              <a:gd name="connsiteX138" fmla="*/ 216339 w 596092"/>
              <a:gd name="connsiteY138" fmla="*/ 280737 h 295589"/>
              <a:gd name="connsiteX139" fmla="*/ 217254 w 596092"/>
              <a:gd name="connsiteY139" fmla="*/ 280549 h 295589"/>
              <a:gd name="connsiteX140" fmla="*/ 218814 w 596092"/>
              <a:gd name="connsiteY140" fmla="*/ 278178 h 295589"/>
              <a:gd name="connsiteX141" fmla="*/ 216318 w 596092"/>
              <a:gd name="connsiteY141" fmla="*/ 263493 h 295589"/>
              <a:gd name="connsiteX142" fmla="*/ 212994 w 596092"/>
              <a:gd name="connsiteY142" fmla="*/ 260448 h 295589"/>
              <a:gd name="connsiteX143" fmla="*/ 214206 w 596092"/>
              <a:gd name="connsiteY143" fmla="*/ 259906 h 295589"/>
              <a:gd name="connsiteX144" fmla="*/ 217446 w 596092"/>
              <a:gd name="connsiteY144" fmla="*/ 259028 h 295589"/>
              <a:gd name="connsiteX145" fmla="*/ 218692 w 596092"/>
              <a:gd name="connsiteY145" fmla="*/ 256160 h 295589"/>
              <a:gd name="connsiteX146" fmla="*/ 213604 w 596092"/>
              <a:gd name="connsiteY146" fmla="*/ 251554 h 295589"/>
              <a:gd name="connsiteX147" fmla="*/ 209060 w 596092"/>
              <a:gd name="connsiteY147" fmla="*/ 250061 h 295589"/>
              <a:gd name="connsiteX148" fmla="*/ 208078 w 596092"/>
              <a:gd name="connsiteY148" fmla="*/ 249183 h 295589"/>
              <a:gd name="connsiteX149" fmla="*/ 205511 w 596092"/>
              <a:gd name="connsiteY149" fmla="*/ 245693 h 295589"/>
              <a:gd name="connsiteX150" fmla="*/ 201477 w 596092"/>
              <a:gd name="connsiteY150" fmla="*/ 242755 h 295589"/>
              <a:gd name="connsiteX151" fmla="*/ 200010 w 596092"/>
              <a:gd name="connsiteY151" fmla="*/ 240548 h 295589"/>
              <a:gd name="connsiteX152" fmla="*/ 203338 w 596092"/>
              <a:gd name="connsiteY152" fmla="*/ 233573 h 295589"/>
              <a:gd name="connsiteX153" fmla="*/ 207748 w 596092"/>
              <a:gd name="connsiteY153" fmla="*/ 230806 h 295589"/>
              <a:gd name="connsiteX154" fmla="*/ 216848 w 596092"/>
              <a:gd name="connsiteY154" fmla="*/ 221914 h 295589"/>
              <a:gd name="connsiteX155" fmla="*/ 220611 w 596092"/>
              <a:gd name="connsiteY155" fmla="*/ 218440 h 295589"/>
              <a:gd name="connsiteX156" fmla="*/ 235707 w 596092"/>
              <a:gd name="connsiteY156" fmla="*/ 208089 h 295589"/>
              <a:gd name="connsiteX157" fmla="*/ 238002 w 596092"/>
              <a:gd name="connsiteY157" fmla="*/ 206680 h 295589"/>
              <a:gd name="connsiteX158" fmla="*/ 242717 w 596092"/>
              <a:gd name="connsiteY158" fmla="*/ 205844 h 295589"/>
              <a:gd name="connsiteX159" fmla="*/ 260894 w 596092"/>
              <a:gd name="connsiteY159" fmla="*/ 206082 h 295589"/>
              <a:gd name="connsiteX160" fmla="*/ 274181 w 596092"/>
              <a:gd name="connsiteY160" fmla="*/ 207637 h 295589"/>
              <a:gd name="connsiteX161" fmla="*/ 291508 w 596092"/>
              <a:gd name="connsiteY161" fmla="*/ 209720 h 295589"/>
              <a:gd name="connsiteX162" fmla="*/ 306875 w 596092"/>
              <a:gd name="connsiteY162" fmla="*/ 211091 h 295589"/>
              <a:gd name="connsiteX163" fmla="*/ 325487 w 596092"/>
              <a:gd name="connsiteY163" fmla="*/ 210957 h 295589"/>
              <a:gd name="connsiteX164" fmla="*/ 340466 w 596092"/>
              <a:gd name="connsiteY164" fmla="*/ 208542 h 295589"/>
              <a:gd name="connsiteX165" fmla="*/ 369273 w 596092"/>
              <a:gd name="connsiteY165" fmla="*/ 203709 h 295589"/>
              <a:gd name="connsiteX166" fmla="*/ 390719 w 596092"/>
              <a:gd name="connsiteY166" fmla="*/ 205205 h 295589"/>
              <a:gd name="connsiteX167" fmla="*/ 399946 w 596092"/>
              <a:gd name="connsiteY167" fmla="*/ 208599 h 295589"/>
              <a:gd name="connsiteX168" fmla="*/ 400836 w 596092"/>
              <a:gd name="connsiteY168" fmla="*/ 210066 h 295589"/>
              <a:gd name="connsiteX169" fmla="*/ 402311 w 596092"/>
              <a:gd name="connsiteY169" fmla="*/ 223046 h 295589"/>
              <a:gd name="connsiteX170" fmla="*/ 403650 w 596092"/>
              <a:gd name="connsiteY170" fmla="*/ 239411 h 295589"/>
              <a:gd name="connsiteX171" fmla="*/ 401425 w 596092"/>
              <a:gd name="connsiteY171" fmla="*/ 247389 h 295589"/>
              <a:gd name="connsiteX172" fmla="*/ 389139 w 596092"/>
              <a:gd name="connsiteY172" fmla="*/ 269041 h 295589"/>
              <a:gd name="connsiteX173" fmla="*/ 384716 w 596092"/>
              <a:gd name="connsiteY173" fmla="*/ 279951 h 295589"/>
              <a:gd name="connsiteX174" fmla="*/ 384494 w 596092"/>
              <a:gd name="connsiteY174" fmla="*/ 281637 h 295589"/>
              <a:gd name="connsiteX175" fmla="*/ 380468 w 596092"/>
              <a:gd name="connsiteY175" fmla="*/ 289300 h 295589"/>
              <a:gd name="connsiteX176" fmla="*/ 377910 w 596092"/>
              <a:gd name="connsiteY176" fmla="*/ 293000 h 295589"/>
              <a:gd name="connsiteX177" fmla="*/ 386928 w 596092"/>
              <a:gd name="connsiteY177" fmla="*/ 294392 h 295589"/>
              <a:gd name="connsiteX178" fmla="*/ 398926 w 596092"/>
              <a:gd name="connsiteY178" fmla="*/ 294266 h 295589"/>
              <a:gd name="connsiteX179" fmla="*/ 406756 w 596092"/>
              <a:gd name="connsiteY179" fmla="*/ 288142 h 295589"/>
              <a:gd name="connsiteX180" fmla="*/ 406931 w 596092"/>
              <a:gd name="connsiteY180" fmla="*/ 288012 h 295589"/>
              <a:gd name="connsiteX181" fmla="*/ 408879 w 596092"/>
              <a:gd name="connsiteY181" fmla="*/ 289356 h 295589"/>
              <a:gd name="connsiteX182" fmla="*/ 413675 w 596092"/>
              <a:gd name="connsiteY182" fmla="*/ 286480 h 295589"/>
              <a:gd name="connsiteX183" fmla="*/ 414038 w 596092"/>
              <a:gd name="connsiteY183" fmla="*/ 280779 h 295589"/>
              <a:gd name="connsiteX184" fmla="*/ 417667 w 596092"/>
              <a:gd name="connsiteY184" fmla="*/ 266302 h 295589"/>
              <a:gd name="connsiteX185" fmla="*/ 433084 w 596092"/>
              <a:gd name="connsiteY185" fmla="*/ 245303 h 295589"/>
              <a:gd name="connsiteX186" fmla="*/ 435660 w 596092"/>
              <a:gd name="connsiteY186" fmla="*/ 243907 h 295589"/>
              <a:gd name="connsiteX187" fmla="*/ 440743 w 596092"/>
              <a:gd name="connsiteY187" fmla="*/ 242448 h 295589"/>
              <a:gd name="connsiteX188" fmla="*/ 445029 w 596092"/>
              <a:gd name="connsiteY188" fmla="*/ 238954 h 295589"/>
              <a:gd name="connsiteX189" fmla="*/ 447379 w 596092"/>
              <a:gd name="connsiteY189" fmla="*/ 232682 h 295589"/>
              <a:gd name="connsiteX190" fmla="*/ 448348 w 596092"/>
              <a:gd name="connsiteY190" fmla="*/ 226566 h 295589"/>
              <a:gd name="connsiteX191" fmla="*/ 455020 w 596092"/>
              <a:gd name="connsiteY191" fmla="*/ 229543 h 295589"/>
              <a:gd name="connsiteX192" fmla="*/ 457306 w 596092"/>
              <a:gd name="connsiteY192" fmla="*/ 233276 h 295589"/>
              <a:gd name="connsiteX193" fmla="*/ 460680 w 596092"/>
              <a:gd name="connsiteY193" fmla="*/ 237322 h 295589"/>
              <a:gd name="connsiteX194" fmla="*/ 462825 w 596092"/>
              <a:gd name="connsiteY194" fmla="*/ 239960 h 295589"/>
              <a:gd name="connsiteX195" fmla="*/ 465880 w 596092"/>
              <a:gd name="connsiteY195" fmla="*/ 254947 h 295589"/>
              <a:gd name="connsiteX196" fmla="*/ 465922 w 596092"/>
              <a:gd name="connsiteY196" fmla="*/ 264467 h 295589"/>
              <a:gd name="connsiteX197" fmla="*/ 466169 w 596092"/>
              <a:gd name="connsiteY197" fmla="*/ 275612 h 295589"/>
              <a:gd name="connsiteX198" fmla="*/ 465379 w 596092"/>
              <a:gd name="connsiteY198" fmla="*/ 279509 h 295589"/>
              <a:gd name="connsiteX199" fmla="*/ 460936 w 596092"/>
              <a:gd name="connsiteY199" fmla="*/ 287305 h 295589"/>
              <a:gd name="connsiteX200" fmla="*/ 462285 w 596092"/>
              <a:gd name="connsiteY200" fmla="*/ 290173 h 295589"/>
              <a:gd name="connsiteX201" fmla="*/ 479487 w 596092"/>
              <a:gd name="connsiteY201" fmla="*/ 289310 h 295589"/>
              <a:gd name="connsiteX202" fmla="*/ 488087 w 596092"/>
              <a:gd name="connsiteY202" fmla="*/ 282572 h 295589"/>
              <a:gd name="connsiteX203" fmla="*/ 490187 w 596092"/>
              <a:gd name="connsiteY203" fmla="*/ 283401 h 295589"/>
              <a:gd name="connsiteX204" fmla="*/ 493121 w 596092"/>
              <a:gd name="connsiteY204" fmla="*/ 281444 h 295589"/>
              <a:gd name="connsiteX205" fmla="*/ 492068 w 596092"/>
              <a:gd name="connsiteY205" fmla="*/ 275178 h 295589"/>
              <a:gd name="connsiteX206" fmla="*/ 485834 w 596092"/>
              <a:gd name="connsiteY206" fmla="*/ 254360 h 295589"/>
              <a:gd name="connsiteX207" fmla="*/ 486465 w 596092"/>
              <a:gd name="connsiteY207" fmla="*/ 243616 h 295589"/>
              <a:gd name="connsiteX208" fmla="*/ 490797 w 596092"/>
              <a:gd name="connsiteY208" fmla="*/ 234997 h 295589"/>
              <a:gd name="connsiteX209" fmla="*/ 492038 w 596092"/>
              <a:gd name="connsiteY209" fmla="*/ 230820 h 295589"/>
              <a:gd name="connsiteX210" fmla="*/ 492441 w 596092"/>
              <a:gd name="connsiteY210" fmla="*/ 229077 h 295589"/>
              <a:gd name="connsiteX211" fmla="*/ 494276 w 596092"/>
              <a:gd name="connsiteY211" fmla="*/ 220809 h 295589"/>
              <a:gd name="connsiteX212" fmla="*/ 491374 w 596092"/>
              <a:gd name="connsiteY212" fmla="*/ 214333 h 295589"/>
              <a:gd name="connsiteX213" fmla="*/ 486880 w 596092"/>
              <a:gd name="connsiteY213" fmla="*/ 203354 h 295589"/>
              <a:gd name="connsiteX214" fmla="*/ 487043 w 596092"/>
              <a:gd name="connsiteY214" fmla="*/ 201507 h 295589"/>
              <a:gd name="connsiteX215" fmla="*/ 499050 w 596092"/>
              <a:gd name="connsiteY215" fmla="*/ 181336 h 295589"/>
              <a:gd name="connsiteX216" fmla="*/ 507799 w 596092"/>
              <a:gd name="connsiteY216" fmla="*/ 163527 h 295589"/>
              <a:gd name="connsiteX217" fmla="*/ 513137 w 596092"/>
              <a:gd name="connsiteY217" fmla="*/ 144510 h 295589"/>
              <a:gd name="connsiteX218" fmla="*/ 517653 w 596092"/>
              <a:gd name="connsiteY218" fmla="*/ 114573 h 295589"/>
              <a:gd name="connsiteX219" fmla="*/ 524547 w 596092"/>
              <a:gd name="connsiteY219" fmla="*/ 117395 h 295589"/>
              <a:gd name="connsiteX220" fmla="*/ 535060 w 596092"/>
              <a:gd name="connsiteY220" fmla="*/ 118448 h 295589"/>
              <a:gd name="connsiteX221" fmla="*/ 536993 w 596092"/>
              <a:gd name="connsiteY221" fmla="*/ 120693 h 295589"/>
              <a:gd name="connsiteX222" fmla="*/ 552247 w 596092"/>
              <a:gd name="connsiteY222" fmla="*/ 130618 h 295589"/>
              <a:gd name="connsiteX223" fmla="*/ 586176 w 596092"/>
              <a:gd name="connsiteY223" fmla="*/ 124221 h 295589"/>
              <a:gd name="connsiteX224" fmla="*/ 594746 w 596092"/>
              <a:gd name="connsiteY224" fmla="*/ 93247 h 295589"/>
              <a:gd name="connsiteX225" fmla="*/ 587184 w 596092"/>
              <a:gd name="connsiteY225" fmla="*/ 88977 h 295589"/>
              <a:gd name="connsiteX226" fmla="*/ 546670 w 596092"/>
              <a:gd name="connsiteY226" fmla="*/ 100666 h 295589"/>
              <a:gd name="connsiteX227" fmla="*/ 545174 w 596092"/>
              <a:gd name="connsiteY227" fmla="*/ 101995 h 295589"/>
              <a:gd name="connsiteX228" fmla="*/ 544849 w 596092"/>
              <a:gd name="connsiteY228" fmla="*/ 102236 h 295589"/>
              <a:gd name="connsiteX229" fmla="*/ 543833 w 596092"/>
              <a:gd name="connsiteY229" fmla="*/ 102922 h 295589"/>
              <a:gd name="connsiteX230" fmla="*/ 540773 w 596092"/>
              <a:gd name="connsiteY230" fmla="*/ 104611 h 295589"/>
              <a:gd name="connsiteX231" fmla="*/ 540230 w 596092"/>
              <a:gd name="connsiteY231" fmla="*/ 103461 h 295589"/>
              <a:gd name="connsiteX232" fmla="*/ 537797 w 596092"/>
              <a:gd name="connsiteY232" fmla="*/ 94557 h 295589"/>
              <a:gd name="connsiteX233" fmla="*/ 537721 w 596092"/>
              <a:gd name="connsiteY233" fmla="*/ 87796 h 295589"/>
              <a:gd name="connsiteX234" fmla="*/ 538842 w 596092"/>
              <a:gd name="connsiteY234" fmla="*/ 83557 h 295589"/>
              <a:gd name="connsiteX235" fmla="*/ 539658 w 596092"/>
              <a:gd name="connsiteY235" fmla="*/ 82048 h 295589"/>
              <a:gd name="connsiteX236" fmla="*/ 540072 w 596092"/>
              <a:gd name="connsiteY236" fmla="*/ 81409 h 295589"/>
              <a:gd name="connsiteX237" fmla="*/ 540293 w 596092"/>
              <a:gd name="connsiteY237" fmla="*/ 81154 h 295589"/>
              <a:gd name="connsiteX238" fmla="*/ 541205 w 596092"/>
              <a:gd name="connsiteY238" fmla="*/ 80255 h 295589"/>
              <a:gd name="connsiteX239" fmla="*/ 542409 w 596092"/>
              <a:gd name="connsiteY239" fmla="*/ 79553 h 295589"/>
              <a:gd name="connsiteX240" fmla="*/ 543587 w 596092"/>
              <a:gd name="connsiteY240" fmla="*/ 79236 h 295589"/>
              <a:gd name="connsiteX241" fmla="*/ 545092 w 596092"/>
              <a:gd name="connsiteY241" fmla="*/ 79244 h 295589"/>
              <a:gd name="connsiteX242" fmla="*/ 547033 w 596092"/>
              <a:gd name="connsiteY242" fmla="*/ 79787 h 295589"/>
              <a:gd name="connsiteX243" fmla="*/ 548596 w 596092"/>
              <a:gd name="connsiteY243" fmla="*/ 80669 h 295589"/>
              <a:gd name="connsiteX244" fmla="*/ 548921 w 596092"/>
              <a:gd name="connsiteY244" fmla="*/ 80890 h 295589"/>
              <a:gd name="connsiteX245" fmla="*/ 549553 w 596092"/>
              <a:gd name="connsiteY245" fmla="*/ 81463 h 295589"/>
              <a:gd name="connsiteX246" fmla="*/ 550427 w 596092"/>
              <a:gd name="connsiteY246" fmla="*/ 82391 h 295589"/>
              <a:gd name="connsiteX247" fmla="*/ 551417 w 596092"/>
              <a:gd name="connsiteY247" fmla="*/ 84118 h 295589"/>
              <a:gd name="connsiteX248" fmla="*/ 552158 w 596092"/>
              <a:gd name="connsiteY248" fmla="*/ 86856 h 295589"/>
              <a:gd name="connsiteX249" fmla="*/ 552134 w 596092"/>
              <a:gd name="connsiteY249" fmla="*/ 90439 h 295589"/>
              <a:gd name="connsiteX250" fmla="*/ 550996 w 596092"/>
              <a:gd name="connsiteY250" fmla="*/ 94549 h 295589"/>
              <a:gd name="connsiteX251" fmla="*/ 548894 w 596092"/>
              <a:gd name="connsiteY251" fmla="*/ 98202 h 295589"/>
              <a:gd name="connsiteX252" fmla="*/ 548534 w 596092"/>
              <a:gd name="connsiteY252" fmla="*/ 98675 h 295589"/>
              <a:gd name="connsiteX253" fmla="*/ 548149 w 596092"/>
              <a:gd name="connsiteY253" fmla="*/ 99123 h 295589"/>
              <a:gd name="connsiteX254" fmla="*/ 546670 w 596092"/>
              <a:gd name="connsiteY254" fmla="*/ 100666 h 29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596092" h="295589">
                <a:moveTo>
                  <a:pt x="587184" y="88977"/>
                </a:moveTo>
                <a:cubicBezTo>
                  <a:pt x="584094" y="89825"/>
                  <a:pt x="581825" y="93362"/>
                  <a:pt x="582891" y="96534"/>
                </a:cubicBezTo>
                <a:cubicBezTo>
                  <a:pt x="583238" y="97563"/>
                  <a:pt x="583502" y="98604"/>
                  <a:pt x="583689" y="99670"/>
                </a:cubicBezTo>
                <a:cubicBezTo>
                  <a:pt x="583814" y="101087"/>
                  <a:pt x="583810" y="102504"/>
                  <a:pt x="583676" y="103917"/>
                </a:cubicBezTo>
                <a:cubicBezTo>
                  <a:pt x="583392" y="105556"/>
                  <a:pt x="582944" y="107153"/>
                  <a:pt x="582351" y="108708"/>
                </a:cubicBezTo>
                <a:cubicBezTo>
                  <a:pt x="581833" y="109833"/>
                  <a:pt x="581243" y="110928"/>
                  <a:pt x="580566" y="111964"/>
                </a:cubicBezTo>
                <a:cubicBezTo>
                  <a:pt x="580357" y="112286"/>
                  <a:pt x="580144" y="112605"/>
                  <a:pt x="579923" y="112917"/>
                </a:cubicBezTo>
                <a:cubicBezTo>
                  <a:pt x="579871" y="112984"/>
                  <a:pt x="579806" y="113076"/>
                  <a:pt x="579730" y="113172"/>
                </a:cubicBezTo>
                <a:cubicBezTo>
                  <a:pt x="579338" y="113645"/>
                  <a:pt x="578936" y="114109"/>
                  <a:pt x="578506" y="114547"/>
                </a:cubicBezTo>
                <a:cubicBezTo>
                  <a:pt x="577975" y="115096"/>
                  <a:pt x="577423" y="115630"/>
                  <a:pt x="576842" y="116127"/>
                </a:cubicBezTo>
                <a:cubicBezTo>
                  <a:pt x="576721" y="116228"/>
                  <a:pt x="576600" y="116332"/>
                  <a:pt x="576482" y="116433"/>
                </a:cubicBezTo>
                <a:cubicBezTo>
                  <a:pt x="576328" y="116545"/>
                  <a:pt x="576156" y="116670"/>
                  <a:pt x="576047" y="116746"/>
                </a:cubicBezTo>
                <a:cubicBezTo>
                  <a:pt x="574914" y="117516"/>
                  <a:pt x="573731" y="118180"/>
                  <a:pt x="572493" y="118752"/>
                </a:cubicBezTo>
                <a:cubicBezTo>
                  <a:pt x="570792" y="119400"/>
                  <a:pt x="569036" y="119873"/>
                  <a:pt x="567239" y="120179"/>
                </a:cubicBezTo>
                <a:cubicBezTo>
                  <a:pt x="565149" y="120392"/>
                  <a:pt x="563054" y="120384"/>
                  <a:pt x="560964" y="120171"/>
                </a:cubicBezTo>
                <a:cubicBezTo>
                  <a:pt x="558731" y="119803"/>
                  <a:pt x="556549" y="119205"/>
                  <a:pt x="554442" y="118382"/>
                </a:cubicBezTo>
                <a:cubicBezTo>
                  <a:pt x="552766" y="117616"/>
                  <a:pt x="551148" y="116713"/>
                  <a:pt x="549643" y="115644"/>
                </a:cubicBezTo>
                <a:cubicBezTo>
                  <a:pt x="549467" y="115518"/>
                  <a:pt x="549295" y="115393"/>
                  <a:pt x="549120" y="115268"/>
                </a:cubicBezTo>
                <a:cubicBezTo>
                  <a:pt x="548844" y="115041"/>
                  <a:pt x="548568" y="114812"/>
                  <a:pt x="548301" y="114578"/>
                </a:cubicBezTo>
                <a:cubicBezTo>
                  <a:pt x="548890" y="114248"/>
                  <a:pt x="549471" y="113905"/>
                  <a:pt x="550034" y="113537"/>
                </a:cubicBezTo>
                <a:cubicBezTo>
                  <a:pt x="554998" y="110309"/>
                  <a:pt x="559504" y="105753"/>
                  <a:pt x="561840" y="100238"/>
                </a:cubicBezTo>
                <a:cubicBezTo>
                  <a:pt x="563295" y="96806"/>
                  <a:pt x="564290" y="93453"/>
                  <a:pt x="564487" y="89699"/>
                </a:cubicBezTo>
                <a:cubicBezTo>
                  <a:pt x="564650" y="86593"/>
                  <a:pt x="564282" y="83211"/>
                  <a:pt x="563069" y="80319"/>
                </a:cubicBezTo>
                <a:cubicBezTo>
                  <a:pt x="561786" y="77263"/>
                  <a:pt x="560192" y="74382"/>
                  <a:pt x="557613" y="72208"/>
                </a:cubicBezTo>
                <a:cubicBezTo>
                  <a:pt x="555151" y="70130"/>
                  <a:pt x="552409" y="68433"/>
                  <a:pt x="549258" y="67605"/>
                </a:cubicBezTo>
                <a:cubicBezTo>
                  <a:pt x="543066" y="65979"/>
                  <a:pt x="536230" y="67509"/>
                  <a:pt x="531783" y="72274"/>
                </a:cubicBezTo>
                <a:cubicBezTo>
                  <a:pt x="527635" y="76718"/>
                  <a:pt x="525792" y="82563"/>
                  <a:pt x="525361" y="88528"/>
                </a:cubicBezTo>
                <a:cubicBezTo>
                  <a:pt x="524964" y="94009"/>
                  <a:pt x="525895" y="99823"/>
                  <a:pt x="527723" y="104995"/>
                </a:cubicBezTo>
                <a:cubicBezTo>
                  <a:pt x="527794" y="105191"/>
                  <a:pt x="527865" y="105388"/>
                  <a:pt x="527940" y="105584"/>
                </a:cubicBezTo>
                <a:cubicBezTo>
                  <a:pt x="527108" y="105354"/>
                  <a:pt x="526285" y="105083"/>
                  <a:pt x="525479" y="104772"/>
                </a:cubicBezTo>
                <a:cubicBezTo>
                  <a:pt x="524320" y="104242"/>
                  <a:pt x="523195" y="103640"/>
                  <a:pt x="522126" y="102941"/>
                </a:cubicBezTo>
                <a:cubicBezTo>
                  <a:pt x="521763" y="102703"/>
                  <a:pt x="521403" y="102461"/>
                  <a:pt x="521047" y="102210"/>
                </a:cubicBezTo>
                <a:cubicBezTo>
                  <a:pt x="520826" y="102017"/>
                  <a:pt x="520015" y="101361"/>
                  <a:pt x="519773" y="101136"/>
                </a:cubicBezTo>
                <a:cubicBezTo>
                  <a:pt x="519179" y="100588"/>
                  <a:pt x="518602" y="100024"/>
                  <a:pt x="518063" y="99422"/>
                </a:cubicBezTo>
                <a:cubicBezTo>
                  <a:pt x="517828" y="99163"/>
                  <a:pt x="517134" y="98276"/>
                  <a:pt x="516988" y="98109"/>
                </a:cubicBezTo>
                <a:cubicBezTo>
                  <a:pt x="516925" y="98017"/>
                  <a:pt x="516859" y="97921"/>
                  <a:pt x="516795" y="97830"/>
                </a:cubicBezTo>
                <a:cubicBezTo>
                  <a:pt x="515609" y="95296"/>
                  <a:pt x="514956" y="92578"/>
                  <a:pt x="514672" y="89720"/>
                </a:cubicBezTo>
                <a:cubicBezTo>
                  <a:pt x="514567" y="88674"/>
                  <a:pt x="514789" y="88273"/>
                  <a:pt x="515863" y="87981"/>
                </a:cubicBezTo>
                <a:cubicBezTo>
                  <a:pt x="522301" y="86233"/>
                  <a:pt x="526143" y="80456"/>
                  <a:pt x="525399" y="73998"/>
                </a:cubicBezTo>
                <a:cubicBezTo>
                  <a:pt x="524408" y="65394"/>
                  <a:pt x="517448" y="59362"/>
                  <a:pt x="508761" y="59458"/>
                </a:cubicBezTo>
                <a:cubicBezTo>
                  <a:pt x="506253" y="59487"/>
                  <a:pt x="503749" y="59889"/>
                  <a:pt x="501236" y="60077"/>
                </a:cubicBezTo>
                <a:cubicBezTo>
                  <a:pt x="500885" y="60102"/>
                  <a:pt x="500449" y="59981"/>
                  <a:pt x="500157" y="59776"/>
                </a:cubicBezTo>
                <a:cubicBezTo>
                  <a:pt x="498184" y="58383"/>
                  <a:pt x="496324" y="56807"/>
                  <a:pt x="494267" y="55557"/>
                </a:cubicBezTo>
                <a:cubicBezTo>
                  <a:pt x="486934" y="51114"/>
                  <a:pt x="479468" y="46887"/>
                  <a:pt x="472185" y="42364"/>
                </a:cubicBezTo>
                <a:cubicBezTo>
                  <a:pt x="465363" y="38125"/>
                  <a:pt x="458761" y="33535"/>
                  <a:pt x="451969" y="29246"/>
                </a:cubicBezTo>
                <a:cubicBezTo>
                  <a:pt x="440836" y="22223"/>
                  <a:pt x="429144" y="16324"/>
                  <a:pt x="416660" y="12035"/>
                </a:cubicBezTo>
                <a:cubicBezTo>
                  <a:pt x="405344" y="8148"/>
                  <a:pt x="393722" y="5811"/>
                  <a:pt x="381795" y="4970"/>
                </a:cubicBezTo>
                <a:cubicBezTo>
                  <a:pt x="375233" y="4506"/>
                  <a:pt x="368666" y="4122"/>
                  <a:pt x="362101" y="3695"/>
                </a:cubicBezTo>
                <a:cubicBezTo>
                  <a:pt x="355024" y="3235"/>
                  <a:pt x="347954" y="2683"/>
                  <a:pt x="340873" y="2324"/>
                </a:cubicBezTo>
                <a:cubicBezTo>
                  <a:pt x="333448" y="1948"/>
                  <a:pt x="326010" y="1638"/>
                  <a:pt x="318578" y="1504"/>
                </a:cubicBezTo>
                <a:cubicBezTo>
                  <a:pt x="308545" y="1320"/>
                  <a:pt x="298511" y="1312"/>
                  <a:pt x="288474" y="1266"/>
                </a:cubicBezTo>
                <a:cubicBezTo>
                  <a:pt x="278508" y="1224"/>
                  <a:pt x="268542" y="1358"/>
                  <a:pt x="258580" y="1178"/>
                </a:cubicBezTo>
                <a:cubicBezTo>
                  <a:pt x="248826" y="1003"/>
                  <a:pt x="239077" y="535"/>
                  <a:pt x="229324" y="183"/>
                </a:cubicBezTo>
                <a:cubicBezTo>
                  <a:pt x="228647" y="159"/>
                  <a:pt x="227970" y="62"/>
                  <a:pt x="227297" y="0"/>
                </a:cubicBezTo>
                <a:lnTo>
                  <a:pt x="220119" y="0"/>
                </a:lnTo>
                <a:cubicBezTo>
                  <a:pt x="219651" y="62"/>
                  <a:pt x="219187" y="151"/>
                  <a:pt x="218718" y="183"/>
                </a:cubicBezTo>
                <a:cubicBezTo>
                  <a:pt x="215282" y="405"/>
                  <a:pt x="211845" y="565"/>
                  <a:pt x="208414" y="844"/>
                </a:cubicBezTo>
                <a:cubicBezTo>
                  <a:pt x="202268" y="1346"/>
                  <a:pt x="196236" y="2533"/>
                  <a:pt x="190266" y="4046"/>
                </a:cubicBezTo>
                <a:cubicBezTo>
                  <a:pt x="181692" y="6221"/>
                  <a:pt x="173378" y="9176"/>
                  <a:pt x="165184" y="12475"/>
                </a:cubicBezTo>
                <a:cubicBezTo>
                  <a:pt x="153006" y="17379"/>
                  <a:pt x="141154" y="22997"/>
                  <a:pt x="129411" y="28849"/>
                </a:cubicBezTo>
                <a:cubicBezTo>
                  <a:pt x="124478" y="31308"/>
                  <a:pt x="119615" y="33912"/>
                  <a:pt x="114645" y="36295"/>
                </a:cubicBezTo>
                <a:cubicBezTo>
                  <a:pt x="108149" y="39410"/>
                  <a:pt x="101526" y="42265"/>
                  <a:pt x="95051" y="45426"/>
                </a:cubicBezTo>
                <a:cubicBezTo>
                  <a:pt x="82956" y="51329"/>
                  <a:pt x="71363" y="58097"/>
                  <a:pt x="60395" y="65914"/>
                </a:cubicBezTo>
                <a:cubicBezTo>
                  <a:pt x="54755" y="69932"/>
                  <a:pt x="49341" y="74221"/>
                  <a:pt x="44274" y="78940"/>
                </a:cubicBezTo>
                <a:cubicBezTo>
                  <a:pt x="42159" y="80910"/>
                  <a:pt x="40160" y="83004"/>
                  <a:pt x="38104" y="85040"/>
                </a:cubicBezTo>
                <a:cubicBezTo>
                  <a:pt x="37549" y="85588"/>
                  <a:pt x="37030" y="86069"/>
                  <a:pt x="36080" y="85860"/>
                </a:cubicBezTo>
                <a:cubicBezTo>
                  <a:pt x="30466" y="84626"/>
                  <a:pt x="24889" y="83263"/>
                  <a:pt x="19634" y="80877"/>
                </a:cubicBezTo>
                <a:cubicBezTo>
                  <a:pt x="18589" y="80401"/>
                  <a:pt x="17656" y="79585"/>
                  <a:pt x="16800" y="78795"/>
                </a:cubicBezTo>
                <a:cubicBezTo>
                  <a:pt x="15956" y="78013"/>
                  <a:pt x="15361" y="76952"/>
                  <a:pt x="14492" y="76207"/>
                </a:cubicBezTo>
                <a:cubicBezTo>
                  <a:pt x="13084" y="74999"/>
                  <a:pt x="11650" y="73732"/>
                  <a:pt x="10024" y="72884"/>
                </a:cubicBezTo>
                <a:cubicBezTo>
                  <a:pt x="7854" y="71759"/>
                  <a:pt x="5568" y="72812"/>
                  <a:pt x="4736" y="75107"/>
                </a:cubicBezTo>
                <a:cubicBezTo>
                  <a:pt x="4372" y="76115"/>
                  <a:pt x="4181" y="77214"/>
                  <a:pt x="4101" y="78285"/>
                </a:cubicBezTo>
                <a:cubicBezTo>
                  <a:pt x="3996" y="79727"/>
                  <a:pt x="4076" y="81186"/>
                  <a:pt x="4076" y="82670"/>
                </a:cubicBezTo>
                <a:cubicBezTo>
                  <a:pt x="3817" y="82653"/>
                  <a:pt x="3549" y="82620"/>
                  <a:pt x="3282" y="82616"/>
                </a:cubicBezTo>
                <a:cubicBezTo>
                  <a:pt x="1133" y="82594"/>
                  <a:pt x="-146" y="83840"/>
                  <a:pt x="13" y="85989"/>
                </a:cubicBezTo>
                <a:cubicBezTo>
                  <a:pt x="88" y="87022"/>
                  <a:pt x="381" y="88067"/>
                  <a:pt x="753" y="89041"/>
                </a:cubicBezTo>
                <a:cubicBezTo>
                  <a:pt x="1832" y="91884"/>
                  <a:pt x="3513" y="94400"/>
                  <a:pt x="5631" y="96520"/>
                </a:cubicBezTo>
                <a:cubicBezTo>
                  <a:pt x="8951" y="99844"/>
                  <a:pt x="11705" y="103577"/>
                  <a:pt x="14385" y="107403"/>
                </a:cubicBezTo>
                <a:cubicBezTo>
                  <a:pt x="15217" y="108594"/>
                  <a:pt x="16246" y="109672"/>
                  <a:pt x="17303" y="110680"/>
                </a:cubicBezTo>
                <a:cubicBezTo>
                  <a:pt x="20354" y="113589"/>
                  <a:pt x="24117" y="115090"/>
                  <a:pt x="28189" y="115889"/>
                </a:cubicBezTo>
                <a:cubicBezTo>
                  <a:pt x="29940" y="116231"/>
                  <a:pt x="31712" y="116520"/>
                  <a:pt x="32725" y="118238"/>
                </a:cubicBezTo>
                <a:cubicBezTo>
                  <a:pt x="32917" y="118564"/>
                  <a:pt x="32988" y="119007"/>
                  <a:pt x="32980" y="119396"/>
                </a:cubicBezTo>
                <a:cubicBezTo>
                  <a:pt x="32955" y="120654"/>
                  <a:pt x="32679" y="121934"/>
                  <a:pt x="32841" y="123162"/>
                </a:cubicBezTo>
                <a:cubicBezTo>
                  <a:pt x="33230" y="126055"/>
                  <a:pt x="33748" y="128936"/>
                  <a:pt x="34338" y="131795"/>
                </a:cubicBezTo>
                <a:cubicBezTo>
                  <a:pt x="35366" y="136783"/>
                  <a:pt x="36775" y="141706"/>
                  <a:pt x="36922" y="146845"/>
                </a:cubicBezTo>
                <a:cubicBezTo>
                  <a:pt x="37018" y="150281"/>
                  <a:pt x="36616" y="153605"/>
                  <a:pt x="34279" y="156351"/>
                </a:cubicBezTo>
                <a:cubicBezTo>
                  <a:pt x="33313" y="157487"/>
                  <a:pt x="32239" y="158539"/>
                  <a:pt x="30591" y="158677"/>
                </a:cubicBezTo>
                <a:cubicBezTo>
                  <a:pt x="27812" y="158906"/>
                  <a:pt x="26173" y="160390"/>
                  <a:pt x="25758" y="163178"/>
                </a:cubicBezTo>
                <a:cubicBezTo>
                  <a:pt x="25658" y="163848"/>
                  <a:pt x="25286" y="164140"/>
                  <a:pt x="24558" y="164103"/>
                </a:cubicBezTo>
                <a:cubicBezTo>
                  <a:pt x="22773" y="164014"/>
                  <a:pt x="21332" y="164671"/>
                  <a:pt x="20253" y="166152"/>
                </a:cubicBezTo>
                <a:cubicBezTo>
                  <a:pt x="19525" y="167147"/>
                  <a:pt x="18468" y="167665"/>
                  <a:pt x="17230" y="167550"/>
                </a:cubicBezTo>
                <a:cubicBezTo>
                  <a:pt x="15746" y="167418"/>
                  <a:pt x="14270" y="167162"/>
                  <a:pt x="12791" y="166950"/>
                </a:cubicBezTo>
                <a:cubicBezTo>
                  <a:pt x="9375" y="166456"/>
                  <a:pt x="9095" y="167895"/>
                  <a:pt x="9772" y="170474"/>
                </a:cubicBezTo>
                <a:cubicBezTo>
                  <a:pt x="10470" y="173132"/>
                  <a:pt x="11382" y="175731"/>
                  <a:pt x="12130" y="178375"/>
                </a:cubicBezTo>
                <a:cubicBezTo>
                  <a:pt x="12364" y="179201"/>
                  <a:pt x="12481" y="180092"/>
                  <a:pt x="12489" y="180958"/>
                </a:cubicBezTo>
                <a:cubicBezTo>
                  <a:pt x="12523" y="183746"/>
                  <a:pt x="12264" y="186555"/>
                  <a:pt x="12519" y="189323"/>
                </a:cubicBezTo>
                <a:cubicBezTo>
                  <a:pt x="13004" y="194590"/>
                  <a:pt x="16018" y="198139"/>
                  <a:pt x="21783" y="197822"/>
                </a:cubicBezTo>
                <a:cubicBezTo>
                  <a:pt x="23150" y="197746"/>
                  <a:pt x="24283" y="198068"/>
                  <a:pt x="25399" y="198825"/>
                </a:cubicBezTo>
                <a:cubicBezTo>
                  <a:pt x="27188" y="200034"/>
                  <a:pt x="28880" y="201305"/>
                  <a:pt x="29860" y="203402"/>
                </a:cubicBezTo>
                <a:cubicBezTo>
                  <a:pt x="29112" y="204005"/>
                  <a:pt x="28355" y="204576"/>
                  <a:pt x="27631" y="205195"/>
                </a:cubicBezTo>
                <a:cubicBezTo>
                  <a:pt x="26528" y="206136"/>
                  <a:pt x="26373" y="207257"/>
                  <a:pt x="27360" y="208293"/>
                </a:cubicBezTo>
                <a:cubicBezTo>
                  <a:pt x="30002" y="211068"/>
                  <a:pt x="33204" y="212817"/>
                  <a:pt x="37071" y="213183"/>
                </a:cubicBezTo>
                <a:cubicBezTo>
                  <a:pt x="39919" y="213456"/>
                  <a:pt x="42707" y="212941"/>
                  <a:pt x="45495" y="212465"/>
                </a:cubicBezTo>
                <a:cubicBezTo>
                  <a:pt x="50219" y="211663"/>
                  <a:pt x="54951" y="211497"/>
                  <a:pt x="59537" y="213055"/>
                </a:cubicBezTo>
                <a:cubicBezTo>
                  <a:pt x="67923" y="215909"/>
                  <a:pt x="76480" y="217774"/>
                  <a:pt x="85343" y="218212"/>
                </a:cubicBezTo>
                <a:cubicBezTo>
                  <a:pt x="89691" y="218430"/>
                  <a:pt x="94010" y="218208"/>
                  <a:pt x="98303" y="217628"/>
                </a:cubicBezTo>
                <a:cubicBezTo>
                  <a:pt x="104264" y="216822"/>
                  <a:pt x="110000" y="215195"/>
                  <a:pt x="115418" y="212541"/>
                </a:cubicBezTo>
                <a:cubicBezTo>
                  <a:pt x="118207" y="211174"/>
                  <a:pt x="121116" y="210990"/>
                  <a:pt x="123930" y="212123"/>
                </a:cubicBezTo>
                <a:cubicBezTo>
                  <a:pt x="126497" y="213156"/>
                  <a:pt x="128922" y="214569"/>
                  <a:pt x="131367" y="215889"/>
                </a:cubicBezTo>
                <a:cubicBezTo>
                  <a:pt x="134331" y="217490"/>
                  <a:pt x="137320" y="218699"/>
                  <a:pt x="140797" y="217704"/>
                </a:cubicBezTo>
                <a:cubicBezTo>
                  <a:pt x="142763" y="217139"/>
                  <a:pt x="143524" y="217544"/>
                  <a:pt x="144744" y="219304"/>
                </a:cubicBezTo>
                <a:cubicBezTo>
                  <a:pt x="147307" y="222987"/>
                  <a:pt x="147938" y="227201"/>
                  <a:pt x="148047" y="231532"/>
                </a:cubicBezTo>
                <a:cubicBezTo>
                  <a:pt x="148131" y="234738"/>
                  <a:pt x="147955" y="237955"/>
                  <a:pt x="148093" y="241157"/>
                </a:cubicBezTo>
                <a:cubicBezTo>
                  <a:pt x="148222" y="244109"/>
                  <a:pt x="148607" y="247050"/>
                  <a:pt x="148887" y="249998"/>
                </a:cubicBezTo>
                <a:cubicBezTo>
                  <a:pt x="148949" y="250659"/>
                  <a:pt x="149247" y="251369"/>
                  <a:pt x="149084" y="251963"/>
                </a:cubicBezTo>
                <a:cubicBezTo>
                  <a:pt x="147755" y="256837"/>
                  <a:pt x="146421" y="261716"/>
                  <a:pt x="144924" y="266541"/>
                </a:cubicBezTo>
                <a:cubicBezTo>
                  <a:pt x="143728" y="270395"/>
                  <a:pt x="141843" y="273827"/>
                  <a:pt x="138527" y="276399"/>
                </a:cubicBezTo>
                <a:cubicBezTo>
                  <a:pt x="137286" y="277360"/>
                  <a:pt x="136320" y="278794"/>
                  <a:pt x="135530" y="280181"/>
                </a:cubicBezTo>
                <a:cubicBezTo>
                  <a:pt x="134907" y="281275"/>
                  <a:pt x="134360" y="282434"/>
                  <a:pt x="133782" y="283567"/>
                </a:cubicBezTo>
                <a:cubicBezTo>
                  <a:pt x="132043" y="286987"/>
                  <a:pt x="130045" y="290197"/>
                  <a:pt x="127185" y="293171"/>
                </a:cubicBezTo>
                <a:cubicBezTo>
                  <a:pt x="128389" y="293721"/>
                  <a:pt x="129409" y="294382"/>
                  <a:pt x="130526" y="294670"/>
                </a:cubicBezTo>
                <a:cubicBezTo>
                  <a:pt x="137357" y="296431"/>
                  <a:pt x="143991" y="295621"/>
                  <a:pt x="150282" y="292600"/>
                </a:cubicBezTo>
                <a:cubicBezTo>
                  <a:pt x="152160" y="291702"/>
                  <a:pt x="153748" y="291221"/>
                  <a:pt x="155767" y="291920"/>
                </a:cubicBezTo>
                <a:cubicBezTo>
                  <a:pt x="157230" y="292426"/>
                  <a:pt x="158593" y="291866"/>
                  <a:pt x="159467" y="290473"/>
                </a:cubicBezTo>
                <a:cubicBezTo>
                  <a:pt x="159843" y="289871"/>
                  <a:pt x="160295" y="289278"/>
                  <a:pt x="160516" y="288617"/>
                </a:cubicBezTo>
                <a:cubicBezTo>
                  <a:pt x="161111" y="286828"/>
                  <a:pt x="161695" y="285025"/>
                  <a:pt x="162110" y="283190"/>
                </a:cubicBezTo>
                <a:cubicBezTo>
                  <a:pt x="162928" y="279582"/>
                  <a:pt x="163668" y="275957"/>
                  <a:pt x="164367" y="272325"/>
                </a:cubicBezTo>
                <a:cubicBezTo>
                  <a:pt x="165433" y="266790"/>
                  <a:pt x="166908" y="261422"/>
                  <a:pt x="169872" y="256539"/>
                </a:cubicBezTo>
                <a:cubicBezTo>
                  <a:pt x="171490" y="253871"/>
                  <a:pt x="173012" y="251126"/>
                  <a:pt x="173719" y="248032"/>
                </a:cubicBezTo>
                <a:cubicBezTo>
                  <a:pt x="173994" y="246819"/>
                  <a:pt x="174167" y="245582"/>
                  <a:pt x="174388" y="244349"/>
                </a:cubicBezTo>
                <a:cubicBezTo>
                  <a:pt x="174559" y="244331"/>
                  <a:pt x="174693" y="244299"/>
                  <a:pt x="174826" y="244316"/>
                </a:cubicBezTo>
                <a:cubicBezTo>
                  <a:pt x="177339" y="244561"/>
                  <a:pt x="178948" y="246012"/>
                  <a:pt x="179772" y="248292"/>
                </a:cubicBezTo>
                <a:cubicBezTo>
                  <a:pt x="180437" y="250140"/>
                  <a:pt x="180904" y="252059"/>
                  <a:pt x="181444" y="253948"/>
                </a:cubicBezTo>
                <a:cubicBezTo>
                  <a:pt x="182327" y="257046"/>
                  <a:pt x="183605" y="259871"/>
                  <a:pt x="186273" y="261911"/>
                </a:cubicBezTo>
                <a:cubicBezTo>
                  <a:pt x="187502" y="262851"/>
                  <a:pt x="188777" y="263863"/>
                  <a:pt x="189651" y="265108"/>
                </a:cubicBezTo>
                <a:cubicBezTo>
                  <a:pt x="193021" y="269929"/>
                  <a:pt x="197463" y="272877"/>
                  <a:pt x="203334" y="273616"/>
                </a:cubicBezTo>
                <a:cubicBezTo>
                  <a:pt x="203606" y="273650"/>
                  <a:pt x="203860" y="273893"/>
                  <a:pt x="204107" y="274065"/>
                </a:cubicBezTo>
                <a:cubicBezTo>
                  <a:pt x="204859" y="274587"/>
                  <a:pt x="205554" y="275213"/>
                  <a:pt x="206356" y="275635"/>
                </a:cubicBezTo>
                <a:cubicBezTo>
                  <a:pt x="209663" y="277374"/>
                  <a:pt x="212995" y="279068"/>
                  <a:pt x="216339" y="280737"/>
                </a:cubicBezTo>
                <a:cubicBezTo>
                  <a:pt x="216569" y="280849"/>
                  <a:pt x="217105" y="280741"/>
                  <a:pt x="217254" y="280549"/>
                </a:cubicBezTo>
                <a:cubicBezTo>
                  <a:pt x="217835" y="279804"/>
                  <a:pt x="218500" y="279043"/>
                  <a:pt x="218814" y="278178"/>
                </a:cubicBezTo>
                <a:cubicBezTo>
                  <a:pt x="220729" y="272836"/>
                  <a:pt x="219684" y="267923"/>
                  <a:pt x="216318" y="263493"/>
                </a:cubicBezTo>
                <a:cubicBezTo>
                  <a:pt x="215444" y="262338"/>
                  <a:pt x="214161" y="261500"/>
                  <a:pt x="212994" y="260448"/>
                </a:cubicBezTo>
                <a:cubicBezTo>
                  <a:pt x="213362" y="260282"/>
                  <a:pt x="213767" y="260034"/>
                  <a:pt x="214206" y="259906"/>
                </a:cubicBezTo>
                <a:cubicBezTo>
                  <a:pt x="215281" y="259588"/>
                  <a:pt x="216392" y="259392"/>
                  <a:pt x="217446" y="259028"/>
                </a:cubicBezTo>
                <a:cubicBezTo>
                  <a:pt x="218905" y="258530"/>
                  <a:pt x="219327" y="257554"/>
                  <a:pt x="218692" y="256160"/>
                </a:cubicBezTo>
                <a:cubicBezTo>
                  <a:pt x="217663" y="253907"/>
                  <a:pt x="215866" y="252432"/>
                  <a:pt x="213604" y="251554"/>
                </a:cubicBezTo>
                <a:cubicBezTo>
                  <a:pt x="212121" y="250978"/>
                  <a:pt x="210556" y="250601"/>
                  <a:pt x="209060" y="250061"/>
                </a:cubicBezTo>
                <a:cubicBezTo>
                  <a:pt x="208676" y="249922"/>
                  <a:pt x="208337" y="249534"/>
                  <a:pt x="208078" y="249183"/>
                </a:cubicBezTo>
                <a:cubicBezTo>
                  <a:pt x="207213" y="248026"/>
                  <a:pt x="206540" y="246675"/>
                  <a:pt x="205511" y="245693"/>
                </a:cubicBezTo>
                <a:cubicBezTo>
                  <a:pt x="204319" y="244552"/>
                  <a:pt x="202832" y="243723"/>
                  <a:pt x="201477" y="242755"/>
                </a:cubicBezTo>
                <a:cubicBezTo>
                  <a:pt x="200716" y="242207"/>
                  <a:pt x="200110" y="241584"/>
                  <a:pt x="200010" y="240548"/>
                </a:cubicBezTo>
                <a:cubicBezTo>
                  <a:pt x="199721" y="237542"/>
                  <a:pt x="200833" y="235221"/>
                  <a:pt x="203338" y="233573"/>
                </a:cubicBezTo>
                <a:cubicBezTo>
                  <a:pt x="204789" y="232620"/>
                  <a:pt x="206256" y="231692"/>
                  <a:pt x="207748" y="230806"/>
                </a:cubicBezTo>
                <a:cubicBezTo>
                  <a:pt x="211506" y="228578"/>
                  <a:pt x="214666" y="225761"/>
                  <a:pt x="216848" y="221914"/>
                </a:cubicBezTo>
                <a:cubicBezTo>
                  <a:pt x="217727" y="220367"/>
                  <a:pt x="218973" y="219176"/>
                  <a:pt x="220611" y="218440"/>
                </a:cubicBezTo>
                <a:cubicBezTo>
                  <a:pt x="226271" y="215902"/>
                  <a:pt x="231130" y="212198"/>
                  <a:pt x="235707" y="208089"/>
                </a:cubicBezTo>
                <a:cubicBezTo>
                  <a:pt x="236396" y="207470"/>
                  <a:pt x="237032" y="206844"/>
                  <a:pt x="238002" y="206680"/>
                </a:cubicBezTo>
                <a:cubicBezTo>
                  <a:pt x="239578" y="206416"/>
                  <a:pt x="241133" y="206016"/>
                  <a:pt x="242717" y="205844"/>
                </a:cubicBezTo>
                <a:cubicBezTo>
                  <a:pt x="248783" y="205195"/>
                  <a:pt x="254849" y="205506"/>
                  <a:pt x="260894" y="206082"/>
                </a:cubicBezTo>
                <a:cubicBezTo>
                  <a:pt x="265330" y="206508"/>
                  <a:pt x="269753" y="207106"/>
                  <a:pt x="274181" y="207637"/>
                </a:cubicBezTo>
                <a:cubicBezTo>
                  <a:pt x="279958" y="208332"/>
                  <a:pt x="285723" y="209102"/>
                  <a:pt x="291508" y="209720"/>
                </a:cubicBezTo>
                <a:cubicBezTo>
                  <a:pt x="296621" y="210266"/>
                  <a:pt x="301742" y="210776"/>
                  <a:pt x="306875" y="211091"/>
                </a:cubicBezTo>
                <a:cubicBezTo>
                  <a:pt x="313075" y="211467"/>
                  <a:pt x="319283" y="211475"/>
                  <a:pt x="325487" y="210957"/>
                </a:cubicBezTo>
                <a:cubicBezTo>
                  <a:pt x="330545" y="210530"/>
                  <a:pt x="335558" y="209848"/>
                  <a:pt x="340466" y="208542"/>
                </a:cubicBezTo>
                <a:cubicBezTo>
                  <a:pt x="349918" y="206020"/>
                  <a:pt x="359475" y="204215"/>
                  <a:pt x="369273" y="203709"/>
                </a:cubicBezTo>
                <a:cubicBezTo>
                  <a:pt x="376493" y="203332"/>
                  <a:pt x="383645" y="203679"/>
                  <a:pt x="390719" y="205205"/>
                </a:cubicBezTo>
                <a:cubicBezTo>
                  <a:pt x="393946" y="205904"/>
                  <a:pt x="397116" y="206799"/>
                  <a:pt x="399946" y="208599"/>
                </a:cubicBezTo>
                <a:cubicBezTo>
                  <a:pt x="400502" y="208954"/>
                  <a:pt x="400765" y="209359"/>
                  <a:pt x="400836" y="210066"/>
                </a:cubicBezTo>
                <a:cubicBezTo>
                  <a:pt x="401280" y="214397"/>
                  <a:pt x="401710" y="218738"/>
                  <a:pt x="402311" y="223046"/>
                </a:cubicBezTo>
                <a:cubicBezTo>
                  <a:pt x="403068" y="228482"/>
                  <a:pt x="403966" y="233899"/>
                  <a:pt x="403650" y="239411"/>
                </a:cubicBezTo>
                <a:cubicBezTo>
                  <a:pt x="403487" y="242214"/>
                  <a:pt x="402846" y="244908"/>
                  <a:pt x="401425" y="247389"/>
                </a:cubicBezTo>
                <a:cubicBezTo>
                  <a:pt x="397299" y="254590"/>
                  <a:pt x="393160" y="261784"/>
                  <a:pt x="389139" y="269041"/>
                </a:cubicBezTo>
                <a:cubicBezTo>
                  <a:pt x="387229" y="272485"/>
                  <a:pt x="385435" y="276009"/>
                  <a:pt x="384716" y="279951"/>
                </a:cubicBezTo>
                <a:cubicBezTo>
                  <a:pt x="384616" y="280512"/>
                  <a:pt x="384734" y="281160"/>
                  <a:pt x="384494" y="281637"/>
                </a:cubicBezTo>
                <a:cubicBezTo>
                  <a:pt x="383202" y="284217"/>
                  <a:pt x="381881" y="286787"/>
                  <a:pt x="380468" y="289300"/>
                </a:cubicBezTo>
                <a:cubicBezTo>
                  <a:pt x="379762" y="290555"/>
                  <a:pt x="378834" y="291683"/>
                  <a:pt x="377910" y="293000"/>
                </a:cubicBezTo>
                <a:cubicBezTo>
                  <a:pt x="381037" y="293489"/>
                  <a:pt x="383972" y="294010"/>
                  <a:pt x="386928" y="294392"/>
                </a:cubicBezTo>
                <a:cubicBezTo>
                  <a:pt x="390924" y="294905"/>
                  <a:pt x="394941" y="295165"/>
                  <a:pt x="398926" y="294266"/>
                </a:cubicBezTo>
                <a:cubicBezTo>
                  <a:pt x="402484" y="293468"/>
                  <a:pt x="405385" y="291770"/>
                  <a:pt x="406756" y="288142"/>
                </a:cubicBezTo>
                <a:cubicBezTo>
                  <a:pt x="406785" y="288066"/>
                  <a:pt x="406906" y="288024"/>
                  <a:pt x="406931" y="288012"/>
                </a:cubicBezTo>
                <a:cubicBezTo>
                  <a:pt x="407605" y="288480"/>
                  <a:pt x="408202" y="288995"/>
                  <a:pt x="408879" y="289356"/>
                </a:cubicBezTo>
                <a:cubicBezTo>
                  <a:pt x="410732" y="290343"/>
                  <a:pt x="413858" y="289402"/>
                  <a:pt x="413675" y="286480"/>
                </a:cubicBezTo>
                <a:cubicBezTo>
                  <a:pt x="413558" y="284595"/>
                  <a:pt x="413859" y="282676"/>
                  <a:pt x="414038" y="280779"/>
                </a:cubicBezTo>
                <a:cubicBezTo>
                  <a:pt x="414515" y="275770"/>
                  <a:pt x="415739" y="270947"/>
                  <a:pt x="417667" y="266302"/>
                </a:cubicBezTo>
                <a:cubicBezTo>
                  <a:pt x="421091" y="258045"/>
                  <a:pt x="426634" y="251331"/>
                  <a:pt x="433084" y="245303"/>
                </a:cubicBezTo>
                <a:cubicBezTo>
                  <a:pt x="433779" y="244655"/>
                  <a:pt x="434744" y="244224"/>
                  <a:pt x="435660" y="243907"/>
                </a:cubicBezTo>
                <a:cubicBezTo>
                  <a:pt x="437324" y="243334"/>
                  <a:pt x="439046" y="242928"/>
                  <a:pt x="440743" y="242448"/>
                </a:cubicBezTo>
                <a:cubicBezTo>
                  <a:pt x="442671" y="241902"/>
                  <a:pt x="444226" y="240827"/>
                  <a:pt x="445029" y="238954"/>
                </a:cubicBezTo>
                <a:cubicBezTo>
                  <a:pt x="445906" y="236900"/>
                  <a:pt x="446801" y="234828"/>
                  <a:pt x="447379" y="232682"/>
                </a:cubicBezTo>
                <a:cubicBezTo>
                  <a:pt x="447913" y="230704"/>
                  <a:pt x="448043" y="228615"/>
                  <a:pt x="448348" y="226566"/>
                </a:cubicBezTo>
                <a:cubicBezTo>
                  <a:pt x="450643" y="226312"/>
                  <a:pt x="453704" y="227616"/>
                  <a:pt x="455020" y="229543"/>
                </a:cubicBezTo>
                <a:cubicBezTo>
                  <a:pt x="455844" y="230746"/>
                  <a:pt x="456447" y="232105"/>
                  <a:pt x="457306" y="233276"/>
                </a:cubicBezTo>
                <a:cubicBezTo>
                  <a:pt x="458343" y="234689"/>
                  <a:pt x="459551" y="235978"/>
                  <a:pt x="460680" y="237322"/>
                </a:cubicBezTo>
                <a:cubicBezTo>
                  <a:pt x="461412" y="238193"/>
                  <a:pt x="462331" y="238969"/>
                  <a:pt x="462825" y="239960"/>
                </a:cubicBezTo>
                <a:cubicBezTo>
                  <a:pt x="465166" y="244667"/>
                  <a:pt x="465530" y="249830"/>
                  <a:pt x="465880" y="254947"/>
                </a:cubicBezTo>
                <a:cubicBezTo>
                  <a:pt x="466094" y="258107"/>
                  <a:pt x="465890" y="261293"/>
                  <a:pt x="465922" y="264467"/>
                </a:cubicBezTo>
                <a:cubicBezTo>
                  <a:pt x="465960" y="268183"/>
                  <a:pt x="465955" y="271904"/>
                  <a:pt x="466169" y="275612"/>
                </a:cubicBezTo>
                <a:cubicBezTo>
                  <a:pt x="466252" y="277044"/>
                  <a:pt x="466026" y="278316"/>
                  <a:pt x="465379" y="279509"/>
                </a:cubicBezTo>
                <a:cubicBezTo>
                  <a:pt x="463946" y="282134"/>
                  <a:pt x="462437" y="284718"/>
                  <a:pt x="460936" y="287305"/>
                </a:cubicBezTo>
                <a:cubicBezTo>
                  <a:pt x="459748" y="289348"/>
                  <a:pt x="459924" y="289785"/>
                  <a:pt x="462285" y="290173"/>
                </a:cubicBezTo>
                <a:cubicBezTo>
                  <a:pt x="468079" y="291134"/>
                  <a:pt x="473840" y="290887"/>
                  <a:pt x="479487" y="289310"/>
                </a:cubicBezTo>
                <a:cubicBezTo>
                  <a:pt x="483238" y="288265"/>
                  <a:pt x="486657" y="286623"/>
                  <a:pt x="488087" y="282572"/>
                </a:cubicBezTo>
                <a:cubicBezTo>
                  <a:pt x="488802" y="282860"/>
                  <a:pt x="489475" y="283194"/>
                  <a:pt x="490187" y="283401"/>
                </a:cubicBezTo>
                <a:cubicBezTo>
                  <a:pt x="491855" y="283882"/>
                  <a:pt x="492896" y="283163"/>
                  <a:pt x="493121" y="281444"/>
                </a:cubicBezTo>
                <a:cubicBezTo>
                  <a:pt x="493405" y="279248"/>
                  <a:pt x="492903" y="277167"/>
                  <a:pt x="492068" y="275178"/>
                </a:cubicBezTo>
                <a:cubicBezTo>
                  <a:pt x="489241" y="268460"/>
                  <a:pt x="486683" y="261666"/>
                  <a:pt x="485834" y="254360"/>
                </a:cubicBezTo>
                <a:cubicBezTo>
                  <a:pt x="485417" y="250744"/>
                  <a:pt x="485520" y="247160"/>
                  <a:pt x="486465" y="243616"/>
                </a:cubicBezTo>
                <a:cubicBezTo>
                  <a:pt x="487314" y="240434"/>
                  <a:pt x="489020" y="237704"/>
                  <a:pt x="490797" y="234997"/>
                </a:cubicBezTo>
                <a:cubicBezTo>
                  <a:pt x="491625" y="233734"/>
                  <a:pt x="492452" y="232407"/>
                  <a:pt x="492038" y="230820"/>
                </a:cubicBezTo>
                <a:cubicBezTo>
                  <a:pt x="491846" y="230079"/>
                  <a:pt x="492043" y="229632"/>
                  <a:pt x="492441" y="229077"/>
                </a:cubicBezTo>
                <a:cubicBezTo>
                  <a:pt x="494212" y="226585"/>
                  <a:pt x="495217" y="223810"/>
                  <a:pt x="494276" y="220809"/>
                </a:cubicBezTo>
                <a:cubicBezTo>
                  <a:pt x="493577" y="218564"/>
                  <a:pt x="492495" y="216410"/>
                  <a:pt x="491374" y="214333"/>
                </a:cubicBezTo>
                <a:cubicBezTo>
                  <a:pt x="489481" y="210825"/>
                  <a:pt x="487533" y="207354"/>
                  <a:pt x="486880" y="203354"/>
                </a:cubicBezTo>
                <a:cubicBezTo>
                  <a:pt x="486784" y="202758"/>
                  <a:pt x="486759" y="201991"/>
                  <a:pt x="487043" y="201507"/>
                </a:cubicBezTo>
                <a:cubicBezTo>
                  <a:pt x="491010" y="194762"/>
                  <a:pt x="495044" y="188058"/>
                  <a:pt x="499050" y="181336"/>
                </a:cubicBezTo>
                <a:cubicBezTo>
                  <a:pt x="502443" y="175633"/>
                  <a:pt x="505843" y="169905"/>
                  <a:pt x="507799" y="163527"/>
                </a:cubicBezTo>
                <a:cubicBezTo>
                  <a:pt x="509730" y="157234"/>
                  <a:pt x="511278" y="150825"/>
                  <a:pt x="513137" y="144510"/>
                </a:cubicBezTo>
                <a:cubicBezTo>
                  <a:pt x="516022" y="134718"/>
                  <a:pt x="517410" y="124731"/>
                  <a:pt x="517653" y="114573"/>
                </a:cubicBezTo>
                <a:cubicBezTo>
                  <a:pt x="519844" y="115781"/>
                  <a:pt x="522158" y="116734"/>
                  <a:pt x="524547" y="117395"/>
                </a:cubicBezTo>
                <a:cubicBezTo>
                  <a:pt x="527962" y="118339"/>
                  <a:pt x="531527" y="118683"/>
                  <a:pt x="535060" y="118448"/>
                </a:cubicBezTo>
                <a:cubicBezTo>
                  <a:pt x="535676" y="119217"/>
                  <a:pt x="536315" y="119966"/>
                  <a:pt x="536993" y="120693"/>
                </a:cubicBezTo>
                <a:cubicBezTo>
                  <a:pt x="541186" y="125213"/>
                  <a:pt x="546428" y="128598"/>
                  <a:pt x="552247" y="130618"/>
                </a:cubicBezTo>
                <a:cubicBezTo>
                  <a:pt x="563676" y="134585"/>
                  <a:pt x="577218" y="132641"/>
                  <a:pt x="586176" y="124221"/>
                </a:cubicBezTo>
                <a:cubicBezTo>
                  <a:pt x="594336" y="116558"/>
                  <a:pt x="598392" y="104054"/>
                  <a:pt x="594746" y="93247"/>
                </a:cubicBezTo>
                <a:cubicBezTo>
                  <a:pt x="593672" y="90098"/>
                  <a:pt x="590549" y="88049"/>
                  <a:pt x="587184" y="88977"/>
                </a:cubicBezTo>
                <a:close/>
                <a:moveTo>
                  <a:pt x="546670" y="100666"/>
                </a:moveTo>
                <a:cubicBezTo>
                  <a:pt x="546186" y="101126"/>
                  <a:pt x="545693" y="101572"/>
                  <a:pt x="545174" y="101995"/>
                </a:cubicBezTo>
                <a:cubicBezTo>
                  <a:pt x="545048" y="102087"/>
                  <a:pt x="544927" y="102178"/>
                  <a:pt x="544849" y="102236"/>
                </a:cubicBezTo>
                <a:cubicBezTo>
                  <a:pt x="544515" y="102471"/>
                  <a:pt x="544179" y="102705"/>
                  <a:pt x="543833" y="102922"/>
                </a:cubicBezTo>
                <a:cubicBezTo>
                  <a:pt x="542846" y="103549"/>
                  <a:pt x="541826" y="104109"/>
                  <a:pt x="540773" y="104611"/>
                </a:cubicBezTo>
                <a:cubicBezTo>
                  <a:pt x="540584" y="104229"/>
                  <a:pt x="540406" y="103845"/>
                  <a:pt x="540230" y="103461"/>
                </a:cubicBezTo>
                <a:cubicBezTo>
                  <a:pt x="539089" y="100589"/>
                  <a:pt x="538274" y="97608"/>
                  <a:pt x="537797" y="94557"/>
                </a:cubicBezTo>
                <a:cubicBezTo>
                  <a:pt x="537550" y="92304"/>
                  <a:pt x="537500" y="90051"/>
                  <a:pt x="537721" y="87796"/>
                </a:cubicBezTo>
                <a:cubicBezTo>
                  <a:pt x="537968" y="86350"/>
                  <a:pt x="538332" y="84933"/>
                  <a:pt x="538842" y="83557"/>
                </a:cubicBezTo>
                <a:cubicBezTo>
                  <a:pt x="539089" y="83039"/>
                  <a:pt x="539352" y="82533"/>
                  <a:pt x="539658" y="82048"/>
                </a:cubicBezTo>
                <a:cubicBezTo>
                  <a:pt x="539792" y="81835"/>
                  <a:pt x="539929" y="81622"/>
                  <a:pt x="540072" y="81409"/>
                </a:cubicBezTo>
                <a:cubicBezTo>
                  <a:pt x="540151" y="81312"/>
                  <a:pt x="540230" y="81220"/>
                  <a:pt x="540293" y="81154"/>
                </a:cubicBezTo>
                <a:cubicBezTo>
                  <a:pt x="540585" y="80840"/>
                  <a:pt x="540882" y="80535"/>
                  <a:pt x="541205" y="80255"/>
                </a:cubicBezTo>
                <a:cubicBezTo>
                  <a:pt x="541593" y="79996"/>
                  <a:pt x="541995" y="79766"/>
                  <a:pt x="542409" y="79553"/>
                </a:cubicBezTo>
                <a:cubicBezTo>
                  <a:pt x="542797" y="79427"/>
                  <a:pt x="543191" y="79319"/>
                  <a:pt x="543587" y="79236"/>
                </a:cubicBezTo>
                <a:cubicBezTo>
                  <a:pt x="544088" y="79210"/>
                  <a:pt x="544590" y="79210"/>
                  <a:pt x="545092" y="79244"/>
                </a:cubicBezTo>
                <a:cubicBezTo>
                  <a:pt x="545753" y="79382"/>
                  <a:pt x="546397" y="79561"/>
                  <a:pt x="547033" y="79787"/>
                </a:cubicBezTo>
                <a:cubicBezTo>
                  <a:pt x="547572" y="80050"/>
                  <a:pt x="548095" y="80339"/>
                  <a:pt x="548596" y="80669"/>
                </a:cubicBezTo>
                <a:cubicBezTo>
                  <a:pt x="548704" y="80740"/>
                  <a:pt x="548813" y="80816"/>
                  <a:pt x="548921" y="80890"/>
                </a:cubicBezTo>
                <a:cubicBezTo>
                  <a:pt x="549139" y="81075"/>
                  <a:pt x="549352" y="81262"/>
                  <a:pt x="549553" y="81463"/>
                </a:cubicBezTo>
                <a:cubicBezTo>
                  <a:pt x="549858" y="81760"/>
                  <a:pt x="550151" y="82070"/>
                  <a:pt x="550427" y="82391"/>
                </a:cubicBezTo>
                <a:cubicBezTo>
                  <a:pt x="550799" y="82948"/>
                  <a:pt x="551125" y="83521"/>
                  <a:pt x="551417" y="84118"/>
                </a:cubicBezTo>
                <a:cubicBezTo>
                  <a:pt x="551739" y="85012"/>
                  <a:pt x="551982" y="85924"/>
                  <a:pt x="552158" y="86856"/>
                </a:cubicBezTo>
                <a:cubicBezTo>
                  <a:pt x="552255" y="88051"/>
                  <a:pt x="552241" y="89247"/>
                  <a:pt x="552134" y="90439"/>
                </a:cubicBezTo>
                <a:cubicBezTo>
                  <a:pt x="551879" y="91844"/>
                  <a:pt x="551498" y="93210"/>
                  <a:pt x="550996" y="94549"/>
                </a:cubicBezTo>
                <a:cubicBezTo>
                  <a:pt x="550403" y="95823"/>
                  <a:pt x="549709" y="97053"/>
                  <a:pt x="548894" y="98202"/>
                </a:cubicBezTo>
                <a:cubicBezTo>
                  <a:pt x="548810" y="98315"/>
                  <a:pt x="548663" y="98508"/>
                  <a:pt x="548534" y="98675"/>
                </a:cubicBezTo>
                <a:cubicBezTo>
                  <a:pt x="548408" y="98825"/>
                  <a:pt x="548279" y="98976"/>
                  <a:pt x="548149" y="99123"/>
                </a:cubicBezTo>
                <a:cubicBezTo>
                  <a:pt x="547673" y="99654"/>
                  <a:pt x="547190" y="100177"/>
                  <a:pt x="546670" y="100666"/>
                </a:cubicBezTo>
                <a:close/>
              </a:path>
            </a:pathLst>
          </a:custGeom>
          <a:solidFill>
            <a:srgbClr val="C00000"/>
          </a:solidFill>
          <a:ln w="1015" cap="flat">
            <a:noFill/>
            <a:prstDash val="solid"/>
            <a:miter/>
          </a:ln>
        </p:spPr>
        <p:txBody>
          <a:bodyPr rtlCol="0" anchor="ctr"/>
          <a:lstStyle/>
          <a:p>
            <a:endParaRPr lang="es-CO"/>
          </a:p>
        </p:txBody>
      </p:sp>
      <p:sp>
        <p:nvSpPr>
          <p:cNvPr id="8" name="Forma libre: forma 7">
            <a:extLst>
              <a:ext uri="{FF2B5EF4-FFF2-40B4-BE49-F238E27FC236}">
                <a16:creationId xmlns:a16="http://schemas.microsoft.com/office/drawing/2014/main" id="{CD805D98-1D65-4005-B8AD-2BC9E575A2E0}"/>
              </a:ext>
            </a:extLst>
          </p:cNvPr>
          <p:cNvSpPr/>
          <p:nvPr/>
        </p:nvSpPr>
        <p:spPr>
          <a:xfrm>
            <a:off x="6656555" y="2942181"/>
            <a:ext cx="662577" cy="480031"/>
          </a:xfrm>
          <a:custGeom>
            <a:avLst/>
            <a:gdLst>
              <a:gd name="connsiteX0" fmla="*/ 12202 w 716478"/>
              <a:gd name="connsiteY0" fmla="*/ 192696 h 519082"/>
              <a:gd name="connsiteX1" fmla="*/ 16067 w 716478"/>
              <a:gd name="connsiteY1" fmla="*/ 214231 h 519082"/>
              <a:gd name="connsiteX2" fmla="*/ 20399 w 716478"/>
              <a:gd name="connsiteY2" fmla="*/ 262609 h 519082"/>
              <a:gd name="connsiteX3" fmla="*/ 12202 w 716478"/>
              <a:gd name="connsiteY3" fmla="*/ 323801 h 519082"/>
              <a:gd name="connsiteX4" fmla="*/ 15425 w 716478"/>
              <a:gd name="connsiteY4" fmla="*/ 322455 h 519082"/>
              <a:gd name="connsiteX5" fmla="*/ 28474 w 716478"/>
              <a:gd name="connsiteY5" fmla="*/ 342318 h 519082"/>
              <a:gd name="connsiteX6" fmla="*/ 21897 w 716478"/>
              <a:gd name="connsiteY6" fmla="*/ 363463 h 519082"/>
              <a:gd name="connsiteX7" fmla="*/ 28097 w 716478"/>
              <a:gd name="connsiteY7" fmla="*/ 358505 h 519082"/>
              <a:gd name="connsiteX8" fmla="*/ 33528 w 716478"/>
              <a:gd name="connsiteY8" fmla="*/ 390203 h 519082"/>
              <a:gd name="connsiteX9" fmla="*/ 38617 w 716478"/>
              <a:gd name="connsiteY9" fmla="*/ 386002 h 519082"/>
              <a:gd name="connsiteX10" fmla="*/ 41230 w 716478"/>
              <a:gd name="connsiteY10" fmla="*/ 399866 h 519082"/>
              <a:gd name="connsiteX11" fmla="*/ 42949 w 716478"/>
              <a:gd name="connsiteY11" fmla="*/ 399772 h 519082"/>
              <a:gd name="connsiteX12" fmla="*/ 45646 w 716478"/>
              <a:gd name="connsiteY12" fmla="*/ 388883 h 519082"/>
              <a:gd name="connsiteX13" fmla="*/ 48217 w 716478"/>
              <a:gd name="connsiteY13" fmla="*/ 388979 h 519082"/>
              <a:gd name="connsiteX14" fmla="*/ 80513 w 716478"/>
              <a:gd name="connsiteY14" fmla="*/ 505705 h 519082"/>
              <a:gd name="connsiteX15" fmla="*/ 83337 w 716478"/>
              <a:gd name="connsiteY15" fmla="*/ 516178 h 519082"/>
              <a:gd name="connsiteX16" fmla="*/ 145785 w 716478"/>
              <a:gd name="connsiteY16" fmla="*/ 516178 h 519082"/>
              <a:gd name="connsiteX17" fmla="*/ 122998 w 716478"/>
              <a:gd name="connsiteY17" fmla="*/ 489054 h 519082"/>
              <a:gd name="connsiteX18" fmla="*/ 112620 w 716478"/>
              <a:gd name="connsiteY18" fmla="*/ 445160 h 519082"/>
              <a:gd name="connsiteX19" fmla="*/ 108540 w 716478"/>
              <a:gd name="connsiteY19" fmla="*/ 397732 h 519082"/>
              <a:gd name="connsiteX20" fmla="*/ 122582 w 716478"/>
              <a:gd name="connsiteY20" fmla="*/ 354231 h 519082"/>
              <a:gd name="connsiteX21" fmla="*/ 138397 w 716478"/>
              <a:gd name="connsiteY21" fmla="*/ 321041 h 519082"/>
              <a:gd name="connsiteX22" fmla="*/ 150048 w 716478"/>
              <a:gd name="connsiteY22" fmla="*/ 284107 h 519082"/>
              <a:gd name="connsiteX23" fmla="*/ 167408 w 716478"/>
              <a:gd name="connsiteY23" fmla="*/ 280762 h 519082"/>
              <a:gd name="connsiteX24" fmla="*/ 194721 w 716478"/>
              <a:gd name="connsiteY24" fmla="*/ 300440 h 519082"/>
              <a:gd name="connsiteX25" fmla="*/ 234546 w 716478"/>
              <a:gd name="connsiteY25" fmla="*/ 308915 h 519082"/>
              <a:gd name="connsiteX26" fmla="*/ 258200 w 716478"/>
              <a:gd name="connsiteY26" fmla="*/ 312017 h 519082"/>
              <a:gd name="connsiteX27" fmla="*/ 330069 w 716478"/>
              <a:gd name="connsiteY27" fmla="*/ 308741 h 519082"/>
              <a:gd name="connsiteX28" fmla="*/ 350174 w 716478"/>
              <a:gd name="connsiteY28" fmla="*/ 324763 h 519082"/>
              <a:gd name="connsiteX29" fmla="*/ 357297 w 716478"/>
              <a:gd name="connsiteY29" fmla="*/ 373005 h 519082"/>
              <a:gd name="connsiteX30" fmla="*/ 368143 w 716478"/>
              <a:gd name="connsiteY30" fmla="*/ 420558 h 519082"/>
              <a:gd name="connsiteX31" fmla="*/ 374280 w 716478"/>
              <a:gd name="connsiteY31" fmla="*/ 474616 h 519082"/>
              <a:gd name="connsiteX32" fmla="*/ 365768 w 716478"/>
              <a:gd name="connsiteY32" fmla="*/ 485919 h 519082"/>
              <a:gd name="connsiteX33" fmla="*/ 366384 w 716478"/>
              <a:gd name="connsiteY33" fmla="*/ 512747 h 519082"/>
              <a:gd name="connsiteX34" fmla="*/ 411746 w 716478"/>
              <a:gd name="connsiteY34" fmla="*/ 514613 h 519082"/>
              <a:gd name="connsiteX35" fmla="*/ 462076 w 716478"/>
              <a:gd name="connsiteY35" fmla="*/ 517721 h 519082"/>
              <a:gd name="connsiteX36" fmla="*/ 467670 w 716478"/>
              <a:gd name="connsiteY36" fmla="*/ 499704 h 519082"/>
              <a:gd name="connsiteX37" fmla="*/ 456724 w 716478"/>
              <a:gd name="connsiteY37" fmla="*/ 493527 h 519082"/>
              <a:gd name="connsiteX38" fmla="*/ 447486 w 716478"/>
              <a:gd name="connsiteY38" fmla="*/ 484311 h 519082"/>
              <a:gd name="connsiteX39" fmla="*/ 449847 w 716478"/>
              <a:gd name="connsiteY39" fmla="*/ 430080 h 519082"/>
              <a:gd name="connsiteX40" fmla="*/ 466182 w 716478"/>
              <a:gd name="connsiteY40" fmla="*/ 362557 h 519082"/>
              <a:gd name="connsiteX41" fmla="*/ 478732 w 716478"/>
              <a:gd name="connsiteY41" fmla="*/ 341175 h 519082"/>
              <a:gd name="connsiteX42" fmla="*/ 513836 w 716478"/>
              <a:gd name="connsiteY42" fmla="*/ 312244 h 519082"/>
              <a:gd name="connsiteX43" fmla="*/ 514656 w 716478"/>
              <a:gd name="connsiteY43" fmla="*/ 311855 h 519082"/>
              <a:gd name="connsiteX44" fmla="*/ 539519 w 716478"/>
              <a:gd name="connsiteY44" fmla="*/ 281223 h 519082"/>
              <a:gd name="connsiteX45" fmla="*/ 547621 w 716478"/>
              <a:gd name="connsiteY45" fmla="*/ 260142 h 519082"/>
              <a:gd name="connsiteX46" fmla="*/ 587967 w 716478"/>
              <a:gd name="connsiteY46" fmla="*/ 210279 h 519082"/>
              <a:gd name="connsiteX47" fmla="*/ 606716 w 716478"/>
              <a:gd name="connsiteY47" fmla="*/ 202446 h 519082"/>
              <a:gd name="connsiteX48" fmla="*/ 659938 w 716478"/>
              <a:gd name="connsiteY48" fmla="*/ 201778 h 519082"/>
              <a:gd name="connsiteX49" fmla="*/ 662503 w 716478"/>
              <a:gd name="connsiteY49" fmla="*/ 201017 h 519082"/>
              <a:gd name="connsiteX50" fmla="*/ 696635 w 716478"/>
              <a:gd name="connsiteY50" fmla="*/ 194187 h 519082"/>
              <a:gd name="connsiteX51" fmla="*/ 705146 w 716478"/>
              <a:gd name="connsiteY51" fmla="*/ 188163 h 519082"/>
              <a:gd name="connsiteX52" fmla="*/ 701549 w 716478"/>
              <a:gd name="connsiteY52" fmla="*/ 162285 h 519082"/>
              <a:gd name="connsiteX53" fmla="*/ 682754 w 716478"/>
              <a:gd name="connsiteY53" fmla="*/ 129836 h 519082"/>
              <a:gd name="connsiteX54" fmla="*/ 681981 w 716478"/>
              <a:gd name="connsiteY54" fmla="*/ 104631 h 519082"/>
              <a:gd name="connsiteX55" fmla="*/ 688110 w 716478"/>
              <a:gd name="connsiteY55" fmla="*/ 106754 h 519082"/>
              <a:gd name="connsiteX56" fmla="*/ 707217 w 716478"/>
              <a:gd name="connsiteY56" fmla="*/ 91970 h 519082"/>
              <a:gd name="connsiteX57" fmla="*/ 709961 w 716478"/>
              <a:gd name="connsiteY57" fmla="*/ 81939 h 519082"/>
              <a:gd name="connsiteX58" fmla="*/ 701686 w 716478"/>
              <a:gd name="connsiteY58" fmla="*/ 52165 h 519082"/>
              <a:gd name="connsiteX59" fmla="*/ 690881 w 716478"/>
              <a:gd name="connsiteY59" fmla="*/ 50909 h 519082"/>
              <a:gd name="connsiteX60" fmla="*/ 672085 w 716478"/>
              <a:gd name="connsiteY60" fmla="*/ 53244 h 519082"/>
              <a:gd name="connsiteX61" fmla="*/ 662675 w 716478"/>
              <a:gd name="connsiteY61" fmla="*/ 40621 h 519082"/>
              <a:gd name="connsiteX62" fmla="*/ 654277 w 716478"/>
              <a:gd name="connsiteY62" fmla="*/ 27477 h 519082"/>
              <a:gd name="connsiteX63" fmla="*/ 621339 w 716478"/>
              <a:gd name="connsiteY63" fmla="*/ 15243 h 519082"/>
              <a:gd name="connsiteX64" fmla="*/ 626591 w 716478"/>
              <a:gd name="connsiteY64" fmla="*/ 12488 h 519082"/>
              <a:gd name="connsiteX65" fmla="*/ 625646 w 716478"/>
              <a:gd name="connsiteY65" fmla="*/ 9901 h 519082"/>
              <a:gd name="connsiteX66" fmla="*/ 596398 w 716478"/>
              <a:gd name="connsiteY66" fmla="*/ 18802 h 519082"/>
              <a:gd name="connsiteX67" fmla="*/ 586981 w 716478"/>
              <a:gd name="connsiteY67" fmla="*/ 30164 h 519082"/>
              <a:gd name="connsiteX68" fmla="*/ 582376 w 716478"/>
              <a:gd name="connsiteY68" fmla="*/ 33013 h 519082"/>
              <a:gd name="connsiteX69" fmla="*/ 563669 w 716478"/>
              <a:gd name="connsiteY69" fmla="*/ 36934 h 519082"/>
              <a:gd name="connsiteX70" fmla="*/ 553827 w 716478"/>
              <a:gd name="connsiteY70" fmla="*/ 37781 h 519082"/>
              <a:gd name="connsiteX71" fmla="*/ 525395 w 716478"/>
              <a:gd name="connsiteY71" fmla="*/ 45636 h 519082"/>
              <a:gd name="connsiteX72" fmla="*/ 500726 w 716478"/>
              <a:gd name="connsiteY72" fmla="*/ 51030 h 519082"/>
              <a:gd name="connsiteX73" fmla="*/ 445343 w 716478"/>
              <a:gd name="connsiteY73" fmla="*/ 44822 h 519082"/>
              <a:gd name="connsiteX74" fmla="*/ 436542 w 716478"/>
              <a:gd name="connsiteY74" fmla="*/ 42177 h 519082"/>
              <a:gd name="connsiteX75" fmla="*/ 399219 w 716478"/>
              <a:gd name="connsiteY75" fmla="*/ 41920 h 519082"/>
              <a:gd name="connsiteX76" fmla="*/ 374220 w 716478"/>
              <a:gd name="connsiteY76" fmla="*/ 39144 h 519082"/>
              <a:gd name="connsiteX77" fmla="*/ 361718 w 716478"/>
              <a:gd name="connsiteY77" fmla="*/ 37530 h 519082"/>
              <a:gd name="connsiteX78" fmla="*/ 331935 w 716478"/>
              <a:gd name="connsiteY78" fmla="*/ 35133 h 519082"/>
              <a:gd name="connsiteX79" fmla="*/ 310500 w 716478"/>
              <a:gd name="connsiteY79" fmla="*/ 35274 h 519082"/>
              <a:gd name="connsiteX80" fmla="*/ 273530 w 716478"/>
              <a:gd name="connsiteY80" fmla="*/ 34906 h 519082"/>
              <a:gd name="connsiteX81" fmla="*/ 158517 w 716478"/>
              <a:gd name="connsiteY81" fmla="*/ 13261 h 519082"/>
              <a:gd name="connsiteX82" fmla="*/ 137424 w 716478"/>
              <a:gd name="connsiteY82" fmla="*/ 5296 h 519082"/>
              <a:gd name="connsiteX83" fmla="*/ 122756 w 716478"/>
              <a:gd name="connsiteY83" fmla="*/ 2557 h 519082"/>
              <a:gd name="connsiteX84" fmla="*/ 104044 w 716478"/>
              <a:gd name="connsiteY84" fmla="*/ 917 h 519082"/>
              <a:gd name="connsiteX85" fmla="*/ 81401 w 716478"/>
              <a:gd name="connsiteY85" fmla="*/ 8530 h 519082"/>
              <a:gd name="connsiteX86" fmla="*/ 78783 w 716478"/>
              <a:gd name="connsiteY86" fmla="*/ 8335 h 519082"/>
              <a:gd name="connsiteX87" fmla="*/ 53199 w 716478"/>
              <a:gd name="connsiteY87" fmla="*/ 17058 h 519082"/>
              <a:gd name="connsiteX88" fmla="*/ 27264 w 716478"/>
              <a:gd name="connsiteY88" fmla="*/ 24145 h 519082"/>
              <a:gd name="connsiteX89" fmla="*/ 14558 w 716478"/>
              <a:gd name="connsiteY89" fmla="*/ 38861 h 519082"/>
              <a:gd name="connsiteX90" fmla="*/ 12397 w 716478"/>
              <a:gd name="connsiteY90" fmla="*/ 41737 h 519082"/>
              <a:gd name="connsiteX91" fmla="*/ 5325 w 716478"/>
              <a:gd name="connsiteY91" fmla="*/ 66433 h 519082"/>
              <a:gd name="connsiteX92" fmla="*/ 246 w 716478"/>
              <a:gd name="connsiteY92" fmla="*/ 113897 h 519082"/>
              <a:gd name="connsiteX93" fmla="*/ 856 w 716478"/>
              <a:gd name="connsiteY93" fmla="*/ 128277 h 519082"/>
              <a:gd name="connsiteX94" fmla="*/ 12202 w 716478"/>
              <a:gd name="connsiteY94" fmla="*/ 192696 h 519082"/>
              <a:gd name="connsiteX95" fmla="*/ 409327 w 716478"/>
              <a:gd name="connsiteY95" fmla="*/ 431460 h 519082"/>
              <a:gd name="connsiteX96" fmla="*/ 411809 w 716478"/>
              <a:gd name="connsiteY96" fmla="*/ 431339 h 519082"/>
              <a:gd name="connsiteX97" fmla="*/ 415584 w 716478"/>
              <a:gd name="connsiteY97" fmla="*/ 460055 h 519082"/>
              <a:gd name="connsiteX98" fmla="*/ 412119 w 716478"/>
              <a:gd name="connsiteY98" fmla="*/ 490848 h 519082"/>
              <a:gd name="connsiteX99" fmla="*/ 409327 w 716478"/>
              <a:gd name="connsiteY99" fmla="*/ 431460 h 51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16478" h="519082">
                <a:moveTo>
                  <a:pt x="12202" y="192696"/>
                </a:moveTo>
                <a:cubicBezTo>
                  <a:pt x="13480" y="199878"/>
                  <a:pt x="15241" y="207002"/>
                  <a:pt x="16067" y="214231"/>
                </a:cubicBezTo>
                <a:cubicBezTo>
                  <a:pt x="17907" y="230340"/>
                  <a:pt x="21155" y="246586"/>
                  <a:pt x="20399" y="262609"/>
                </a:cubicBezTo>
                <a:cubicBezTo>
                  <a:pt x="19432" y="283093"/>
                  <a:pt x="15088" y="303413"/>
                  <a:pt x="12202" y="323801"/>
                </a:cubicBezTo>
                <a:cubicBezTo>
                  <a:pt x="13275" y="323354"/>
                  <a:pt x="14348" y="322902"/>
                  <a:pt x="15425" y="322455"/>
                </a:cubicBezTo>
                <a:cubicBezTo>
                  <a:pt x="19658" y="328895"/>
                  <a:pt x="23890" y="335335"/>
                  <a:pt x="28474" y="342318"/>
                </a:cubicBezTo>
                <a:cubicBezTo>
                  <a:pt x="26623" y="348274"/>
                  <a:pt x="24442" y="355287"/>
                  <a:pt x="21897" y="363463"/>
                </a:cubicBezTo>
                <a:cubicBezTo>
                  <a:pt x="25031" y="360955"/>
                  <a:pt x="27397" y="359062"/>
                  <a:pt x="28097" y="358505"/>
                </a:cubicBezTo>
                <a:cubicBezTo>
                  <a:pt x="29727" y="368021"/>
                  <a:pt x="31494" y="378321"/>
                  <a:pt x="33528" y="390203"/>
                </a:cubicBezTo>
                <a:cubicBezTo>
                  <a:pt x="36840" y="387475"/>
                  <a:pt x="37871" y="386623"/>
                  <a:pt x="38617" y="386002"/>
                </a:cubicBezTo>
                <a:cubicBezTo>
                  <a:pt x="39484" y="390613"/>
                  <a:pt x="40358" y="395239"/>
                  <a:pt x="41230" y="399866"/>
                </a:cubicBezTo>
                <a:cubicBezTo>
                  <a:pt x="41804" y="399835"/>
                  <a:pt x="42376" y="399803"/>
                  <a:pt x="42949" y="399772"/>
                </a:cubicBezTo>
                <a:cubicBezTo>
                  <a:pt x="43849" y="396145"/>
                  <a:pt x="44748" y="392511"/>
                  <a:pt x="45646" y="388883"/>
                </a:cubicBezTo>
                <a:cubicBezTo>
                  <a:pt x="46503" y="388914"/>
                  <a:pt x="47360" y="388948"/>
                  <a:pt x="48217" y="388979"/>
                </a:cubicBezTo>
                <a:cubicBezTo>
                  <a:pt x="61335" y="428656"/>
                  <a:pt x="77333" y="465695"/>
                  <a:pt x="80513" y="505705"/>
                </a:cubicBezTo>
                <a:cubicBezTo>
                  <a:pt x="80513" y="505705"/>
                  <a:pt x="78211" y="512914"/>
                  <a:pt x="83337" y="516178"/>
                </a:cubicBezTo>
                <a:cubicBezTo>
                  <a:pt x="88463" y="519438"/>
                  <a:pt x="141127" y="519906"/>
                  <a:pt x="145785" y="516178"/>
                </a:cubicBezTo>
                <a:cubicBezTo>
                  <a:pt x="150443" y="512450"/>
                  <a:pt x="134698" y="494091"/>
                  <a:pt x="122998" y="489054"/>
                </a:cubicBezTo>
                <a:cubicBezTo>
                  <a:pt x="119329" y="473845"/>
                  <a:pt x="115028" y="460580"/>
                  <a:pt x="112620" y="445160"/>
                </a:cubicBezTo>
                <a:cubicBezTo>
                  <a:pt x="110176" y="429513"/>
                  <a:pt x="109082" y="413578"/>
                  <a:pt x="108540" y="397732"/>
                </a:cubicBezTo>
                <a:cubicBezTo>
                  <a:pt x="107994" y="381780"/>
                  <a:pt x="113776" y="367706"/>
                  <a:pt x="122582" y="354231"/>
                </a:cubicBezTo>
                <a:cubicBezTo>
                  <a:pt x="129233" y="344053"/>
                  <a:pt x="134033" y="332476"/>
                  <a:pt x="138397" y="321041"/>
                </a:cubicBezTo>
                <a:cubicBezTo>
                  <a:pt x="142992" y="309000"/>
                  <a:pt x="145458" y="296147"/>
                  <a:pt x="150048" y="284107"/>
                </a:cubicBezTo>
                <a:cubicBezTo>
                  <a:pt x="153922" y="273944"/>
                  <a:pt x="158869" y="273766"/>
                  <a:pt x="167408" y="280762"/>
                </a:cubicBezTo>
                <a:cubicBezTo>
                  <a:pt x="176113" y="287902"/>
                  <a:pt x="184594" y="296413"/>
                  <a:pt x="194721" y="300440"/>
                </a:cubicBezTo>
                <a:cubicBezTo>
                  <a:pt x="207154" y="305388"/>
                  <a:pt x="221160" y="306481"/>
                  <a:pt x="234546" y="308915"/>
                </a:cubicBezTo>
                <a:cubicBezTo>
                  <a:pt x="242374" y="310340"/>
                  <a:pt x="250344" y="312227"/>
                  <a:pt x="258200" y="312017"/>
                </a:cubicBezTo>
                <a:cubicBezTo>
                  <a:pt x="282169" y="311377"/>
                  <a:pt x="306101" y="309516"/>
                  <a:pt x="330069" y="308741"/>
                </a:cubicBezTo>
                <a:cubicBezTo>
                  <a:pt x="340847" y="308395"/>
                  <a:pt x="348229" y="314146"/>
                  <a:pt x="350174" y="324763"/>
                </a:cubicBezTo>
                <a:cubicBezTo>
                  <a:pt x="353101" y="340744"/>
                  <a:pt x="353844" y="357159"/>
                  <a:pt x="357297" y="373005"/>
                </a:cubicBezTo>
                <a:cubicBezTo>
                  <a:pt x="360747" y="388819"/>
                  <a:pt x="360136" y="405207"/>
                  <a:pt x="368143" y="420558"/>
                </a:cubicBezTo>
                <a:cubicBezTo>
                  <a:pt x="376765" y="437089"/>
                  <a:pt x="380121" y="455858"/>
                  <a:pt x="374280" y="474616"/>
                </a:cubicBezTo>
                <a:cubicBezTo>
                  <a:pt x="372928" y="478959"/>
                  <a:pt x="369485" y="483343"/>
                  <a:pt x="365768" y="485919"/>
                </a:cubicBezTo>
                <a:cubicBezTo>
                  <a:pt x="365768" y="485919"/>
                  <a:pt x="361409" y="507775"/>
                  <a:pt x="366384" y="512747"/>
                </a:cubicBezTo>
                <a:cubicBezTo>
                  <a:pt x="371357" y="517715"/>
                  <a:pt x="397455" y="515854"/>
                  <a:pt x="411746" y="514613"/>
                </a:cubicBezTo>
                <a:cubicBezTo>
                  <a:pt x="411746" y="514613"/>
                  <a:pt x="447785" y="522069"/>
                  <a:pt x="462076" y="517721"/>
                </a:cubicBezTo>
                <a:cubicBezTo>
                  <a:pt x="476371" y="513372"/>
                  <a:pt x="468910" y="504672"/>
                  <a:pt x="467670" y="499704"/>
                </a:cubicBezTo>
                <a:cubicBezTo>
                  <a:pt x="466423" y="494737"/>
                  <a:pt x="456724" y="493527"/>
                  <a:pt x="456724" y="493527"/>
                </a:cubicBezTo>
                <a:cubicBezTo>
                  <a:pt x="454831" y="489846"/>
                  <a:pt x="448232" y="488211"/>
                  <a:pt x="447486" y="484311"/>
                </a:cubicBezTo>
                <a:cubicBezTo>
                  <a:pt x="444017" y="466109"/>
                  <a:pt x="445126" y="448113"/>
                  <a:pt x="449847" y="430080"/>
                </a:cubicBezTo>
                <a:cubicBezTo>
                  <a:pt x="455715" y="407683"/>
                  <a:pt x="459962" y="384849"/>
                  <a:pt x="466182" y="362557"/>
                </a:cubicBezTo>
                <a:cubicBezTo>
                  <a:pt x="468338" y="354824"/>
                  <a:pt x="473379" y="347353"/>
                  <a:pt x="478732" y="341175"/>
                </a:cubicBezTo>
                <a:cubicBezTo>
                  <a:pt x="488715" y="329657"/>
                  <a:pt x="506307" y="327037"/>
                  <a:pt x="513836" y="312244"/>
                </a:cubicBezTo>
                <a:cubicBezTo>
                  <a:pt x="513946" y="312029"/>
                  <a:pt x="514367" y="311954"/>
                  <a:pt x="514656" y="311855"/>
                </a:cubicBezTo>
                <a:cubicBezTo>
                  <a:pt x="529204" y="306718"/>
                  <a:pt x="535433" y="294998"/>
                  <a:pt x="539519" y="281223"/>
                </a:cubicBezTo>
                <a:cubicBezTo>
                  <a:pt x="541653" y="274026"/>
                  <a:pt x="544751" y="267101"/>
                  <a:pt x="547621" y="260142"/>
                </a:cubicBezTo>
                <a:cubicBezTo>
                  <a:pt x="556106" y="239549"/>
                  <a:pt x="572343" y="225012"/>
                  <a:pt x="587967" y="210279"/>
                </a:cubicBezTo>
                <a:cubicBezTo>
                  <a:pt x="592688" y="205831"/>
                  <a:pt x="600884" y="201584"/>
                  <a:pt x="606716" y="202446"/>
                </a:cubicBezTo>
                <a:cubicBezTo>
                  <a:pt x="624665" y="205097"/>
                  <a:pt x="642235" y="209622"/>
                  <a:pt x="659938" y="201778"/>
                </a:cubicBezTo>
                <a:cubicBezTo>
                  <a:pt x="660759" y="201416"/>
                  <a:pt x="661799" y="200790"/>
                  <a:pt x="662503" y="201017"/>
                </a:cubicBezTo>
                <a:cubicBezTo>
                  <a:pt x="675179" y="205107"/>
                  <a:pt x="686135" y="200769"/>
                  <a:pt x="696635" y="194187"/>
                </a:cubicBezTo>
                <a:cubicBezTo>
                  <a:pt x="699683" y="192274"/>
                  <a:pt x="705188" y="190113"/>
                  <a:pt x="705146" y="188163"/>
                </a:cubicBezTo>
                <a:cubicBezTo>
                  <a:pt x="704956" y="179462"/>
                  <a:pt x="704883" y="170050"/>
                  <a:pt x="701549" y="162285"/>
                </a:cubicBezTo>
                <a:cubicBezTo>
                  <a:pt x="696649" y="150888"/>
                  <a:pt x="688348" y="140998"/>
                  <a:pt x="682754" y="129836"/>
                </a:cubicBezTo>
                <a:cubicBezTo>
                  <a:pt x="678911" y="122170"/>
                  <a:pt x="678805" y="113459"/>
                  <a:pt x="681981" y="104631"/>
                </a:cubicBezTo>
                <a:cubicBezTo>
                  <a:pt x="684662" y="105556"/>
                  <a:pt x="686397" y="106135"/>
                  <a:pt x="688110" y="106754"/>
                </a:cubicBezTo>
                <a:cubicBezTo>
                  <a:pt x="699930" y="111008"/>
                  <a:pt x="708399" y="104204"/>
                  <a:pt x="707217" y="91970"/>
                </a:cubicBezTo>
                <a:cubicBezTo>
                  <a:pt x="706901" y="88705"/>
                  <a:pt x="707999" y="84552"/>
                  <a:pt x="709961" y="81939"/>
                </a:cubicBezTo>
                <a:cubicBezTo>
                  <a:pt x="720633" y="67748"/>
                  <a:pt x="718420" y="58748"/>
                  <a:pt x="701686" y="52165"/>
                </a:cubicBezTo>
                <a:cubicBezTo>
                  <a:pt x="698405" y="50877"/>
                  <a:pt x="694457" y="50662"/>
                  <a:pt x="690881" y="50909"/>
                </a:cubicBezTo>
                <a:cubicBezTo>
                  <a:pt x="684183" y="51372"/>
                  <a:pt x="677539" y="52534"/>
                  <a:pt x="672085" y="53244"/>
                </a:cubicBezTo>
                <a:cubicBezTo>
                  <a:pt x="668489" y="48181"/>
                  <a:pt x="666512" y="42577"/>
                  <a:pt x="662675" y="40621"/>
                </a:cubicBezTo>
                <a:cubicBezTo>
                  <a:pt x="656245" y="37350"/>
                  <a:pt x="652269" y="34034"/>
                  <a:pt x="654277" y="27477"/>
                </a:cubicBezTo>
                <a:cubicBezTo>
                  <a:pt x="643147" y="23345"/>
                  <a:pt x="632764" y="19485"/>
                  <a:pt x="621339" y="15243"/>
                </a:cubicBezTo>
                <a:cubicBezTo>
                  <a:pt x="623930" y="13881"/>
                  <a:pt x="625260" y="13188"/>
                  <a:pt x="626591" y="12488"/>
                </a:cubicBezTo>
                <a:cubicBezTo>
                  <a:pt x="626276" y="11626"/>
                  <a:pt x="625960" y="10764"/>
                  <a:pt x="625646" y="9901"/>
                </a:cubicBezTo>
                <a:cubicBezTo>
                  <a:pt x="615998" y="12835"/>
                  <a:pt x="606350" y="15774"/>
                  <a:pt x="596398" y="18802"/>
                </a:cubicBezTo>
                <a:cubicBezTo>
                  <a:pt x="596619" y="24732"/>
                  <a:pt x="596277" y="30784"/>
                  <a:pt x="586981" y="30164"/>
                </a:cubicBezTo>
                <a:cubicBezTo>
                  <a:pt x="585499" y="30063"/>
                  <a:pt x="583617" y="31726"/>
                  <a:pt x="582376" y="33013"/>
                </a:cubicBezTo>
                <a:cubicBezTo>
                  <a:pt x="576987" y="38596"/>
                  <a:pt x="571546" y="41529"/>
                  <a:pt x="563669" y="36934"/>
                </a:cubicBezTo>
                <a:cubicBezTo>
                  <a:pt x="561313" y="35562"/>
                  <a:pt x="556856" y="36618"/>
                  <a:pt x="553827" y="37781"/>
                </a:cubicBezTo>
                <a:cubicBezTo>
                  <a:pt x="544621" y="41314"/>
                  <a:pt x="536697" y="47014"/>
                  <a:pt x="525395" y="45636"/>
                </a:cubicBezTo>
                <a:cubicBezTo>
                  <a:pt x="517514" y="44679"/>
                  <a:pt x="509023" y="49301"/>
                  <a:pt x="500726" y="51030"/>
                </a:cubicBezTo>
                <a:cubicBezTo>
                  <a:pt x="481626" y="55016"/>
                  <a:pt x="462872" y="55699"/>
                  <a:pt x="445343" y="44822"/>
                </a:cubicBezTo>
                <a:cubicBezTo>
                  <a:pt x="442814" y="43250"/>
                  <a:pt x="439514" y="42251"/>
                  <a:pt x="436542" y="42177"/>
                </a:cubicBezTo>
                <a:cubicBezTo>
                  <a:pt x="424108" y="41882"/>
                  <a:pt x="411649" y="42398"/>
                  <a:pt x="399219" y="41920"/>
                </a:cubicBezTo>
                <a:cubicBezTo>
                  <a:pt x="390860" y="41599"/>
                  <a:pt x="382547" y="40138"/>
                  <a:pt x="374220" y="39144"/>
                </a:cubicBezTo>
                <a:cubicBezTo>
                  <a:pt x="370046" y="38644"/>
                  <a:pt x="365904" y="37840"/>
                  <a:pt x="361718" y="37530"/>
                </a:cubicBezTo>
                <a:cubicBezTo>
                  <a:pt x="351744" y="36794"/>
                  <a:pt x="341245" y="37951"/>
                  <a:pt x="331935" y="35133"/>
                </a:cubicBezTo>
                <a:cubicBezTo>
                  <a:pt x="324223" y="32798"/>
                  <a:pt x="316178" y="33434"/>
                  <a:pt x="310500" y="35274"/>
                </a:cubicBezTo>
                <a:cubicBezTo>
                  <a:pt x="297594" y="39460"/>
                  <a:pt x="285295" y="38455"/>
                  <a:pt x="273530" y="34906"/>
                </a:cubicBezTo>
                <a:cubicBezTo>
                  <a:pt x="235913" y="23555"/>
                  <a:pt x="197264" y="18061"/>
                  <a:pt x="158517" y="13261"/>
                </a:cubicBezTo>
                <a:cubicBezTo>
                  <a:pt x="150337" y="12283"/>
                  <a:pt x="143882" y="9281"/>
                  <a:pt x="137424" y="5296"/>
                </a:cubicBezTo>
                <a:cubicBezTo>
                  <a:pt x="132592" y="2309"/>
                  <a:pt x="128176" y="-1449"/>
                  <a:pt x="122756" y="2557"/>
                </a:cubicBezTo>
                <a:cubicBezTo>
                  <a:pt x="116505" y="947"/>
                  <a:pt x="109365" y="-1275"/>
                  <a:pt x="104044" y="917"/>
                </a:cubicBezTo>
                <a:cubicBezTo>
                  <a:pt x="96626" y="3972"/>
                  <a:pt x="86795" y="-87"/>
                  <a:pt x="81401" y="8530"/>
                </a:cubicBezTo>
                <a:cubicBezTo>
                  <a:pt x="81181" y="8876"/>
                  <a:pt x="79665" y="8519"/>
                  <a:pt x="78783" y="8335"/>
                </a:cubicBezTo>
                <a:cubicBezTo>
                  <a:pt x="68567" y="6211"/>
                  <a:pt x="60349" y="11757"/>
                  <a:pt x="53199" y="17058"/>
                </a:cubicBezTo>
                <a:cubicBezTo>
                  <a:pt x="44961" y="23167"/>
                  <a:pt x="36921" y="26373"/>
                  <a:pt x="27264" y="24145"/>
                </a:cubicBezTo>
                <a:cubicBezTo>
                  <a:pt x="22985" y="29471"/>
                  <a:pt x="23857" y="38477"/>
                  <a:pt x="14558" y="38861"/>
                </a:cubicBezTo>
                <a:cubicBezTo>
                  <a:pt x="13779" y="38892"/>
                  <a:pt x="12717" y="40622"/>
                  <a:pt x="12397" y="41737"/>
                </a:cubicBezTo>
                <a:cubicBezTo>
                  <a:pt x="10005" y="49967"/>
                  <a:pt x="8469" y="58516"/>
                  <a:pt x="5325" y="66433"/>
                </a:cubicBezTo>
                <a:cubicBezTo>
                  <a:pt x="-805" y="81884"/>
                  <a:pt x="1965" y="98094"/>
                  <a:pt x="246" y="113897"/>
                </a:cubicBezTo>
                <a:cubicBezTo>
                  <a:pt x="-269" y="118619"/>
                  <a:pt x="67" y="123571"/>
                  <a:pt x="856" y="128277"/>
                </a:cubicBezTo>
                <a:cubicBezTo>
                  <a:pt x="4479" y="149774"/>
                  <a:pt x="8380" y="171231"/>
                  <a:pt x="12202" y="192696"/>
                </a:cubicBezTo>
                <a:close/>
                <a:moveTo>
                  <a:pt x="409327" y="431460"/>
                </a:moveTo>
                <a:cubicBezTo>
                  <a:pt x="410153" y="431419"/>
                  <a:pt x="410983" y="431381"/>
                  <a:pt x="411809" y="431339"/>
                </a:cubicBezTo>
                <a:cubicBezTo>
                  <a:pt x="413133" y="440908"/>
                  <a:pt x="415194" y="450450"/>
                  <a:pt x="415584" y="460055"/>
                </a:cubicBezTo>
                <a:cubicBezTo>
                  <a:pt x="415979" y="469865"/>
                  <a:pt x="417861" y="480191"/>
                  <a:pt x="412119" y="490848"/>
                </a:cubicBezTo>
                <a:cubicBezTo>
                  <a:pt x="405426" y="470087"/>
                  <a:pt x="402439" y="450887"/>
                  <a:pt x="409327" y="431460"/>
                </a:cubicBezTo>
                <a:close/>
              </a:path>
            </a:pathLst>
          </a:custGeom>
          <a:solidFill>
            <a:srgbClr val="C00000"/>
          </a:solidFill>
          <a:ln w="1285" cap="flat">
            <a:noFill/>
            <a:prstDash val="solid"/>
            <a:miter/>
          </a:ln>
        </p:spPr>
        <p:txBody>
          <a:bodyPr rtlCol="0" anchor="ctr"/>
          <a:lstStyle/>
          <a:p>
            <a:endParaRPr lang="es-CO">
              <a:solidFill>
                <a:srgbClr val="C00000"/>
              </a:solidFill>
            </a:endParaRPr>
          </a:p>
        </p:txBody>
      </p:sp>
    </p:spTree>
    <p:extLst>
      <p:ext uri="{BB962C8B-B14F-4D97-AF65-F5344CB8AC3E}">
        <p14:creationId xmlns:p14="http://schemas.microsoft.com/office/powerpoint/2010/main" val="15259064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exto&#10;&#10;Descripción generada automáticamente con confianza media">
            <a:extLst>
              <a:ext uri="{FF2B5EF4-FFF2-40B4-BE49-F238E27FC236}">
                <a16:creationId xmlns:a16="http://schemas.microsoft.com/office/drawing/2014/main" id="{45A0D25D-3A76-E6FA-DD92-5AA46584EE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370367" y="625525"/>
            <a:ext cx="11451265" cy="589072"/>
          </a:xfrm>
          <a:prstGeom prst="rect">
            <a:avLst/>
          </a:prstGeom>
          <a:noFill/>
        </p:spPr>
        <p:txBody>
          <a:bodyPr wrap="square" numCol="2">
            <a:spAutoFit/>
          </a:bodyPr>
          <a:lstStyle/>
          <a:p>
            <a:pPr marL="1257300" lvl="2" indent="-342900">
              <a:lnSpc>
                <a:spcPct val="150000"/>
              </a:lnSpc>
              <a:buFont typeface="Wingdings" panose="05000000000000000000" pitchFamily="2" charset="2"/>
              <a:buChar char="ü"/>
            </a:pPr>
            <a:r>
              <a:rPr lang="es-ES" sz="2400" b="1" dirty="0">
                <a:solidFill>
                  <a:srgbClr val="D3111A"/>
                </a:solidFill>
                <a:latin typeface="Bio Sans Light" panose="020B0406020202040204" pitchFamily="34" charset="0"/>
              </a:rPr>
              <a:t>Club social</a:t>
            </a:r>
          </a:p>
        </p:txBody>
      </p:sp>
      <p:pic>
        <p:nvPicPr>
          <p:cNvPr id="6" name="Imagen 5" descr="Mujer con raqueta en la mano&#10;&#10;Descripción generada automáticamente">
            <a:extLst>
              <a:ext uri="{FF2B5EF4-FFF2-40B4-BE49-F238E27FC236}">
                <a16:creationId xmlns:a16="http://schemas.microsoft.com/office/drawing/2014/main" id="{2668C51D-87AE-DFAC-39A3-8A2A46354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537" y="1707851"/>
            <a:ext cx="5855663" cy="3896535"/>
          </a:xfrm>
          <a:prstGeom prst="rect">
            <a:avLst/>
          </a:prstGeom>
        </p:spPr>
      </p:pic>
      <p:pic>
        <p:nvPicPr>
          <p:cNvPr id="8" name="Imagen 7" descr="Un joven con un papalote en el pasto&#10;&#10;Descripción generada automáticamente con confianza media">
            <a:extLst>
              <a:ext uri="{FF2B5EF4-FFF2-40B4-BE49-F238E27FC236}">
                <a16:creationId xmlns:a16="http://schemas.microsoft.com/office/drawing/2014/main" id="{2FB712A3-6C87-197F-5273-66109A9717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0367" y="1822789"/>
            <a:ext cx="5500465" cy="3666658"/>
          </a:xfrm>
          <a:prstGeom prst="rect">
            <a:avLst/>
          </a:prstGeom>
        </p:spPr>
      </p:pic>
    </p:spTree>
    <p:extLst>
      <p:ext uri="{BB962C8B-B14F-4D97-AF65-F5344CB8AC3E}">
        <p14:creationId xmlns:p14="http://schemas.microsoft.com/office/powerpoint/2010/main" val="4536524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exto&#10;&#10;Descripción generada automáticamente con confianza media">
            <a:extLst>
              <a:ext uri="{FF2B5EF4-FFF2-40B4-BE49-F238E27FC236}">
                <a16:creationId xmlns:a16="http://schemas.microsoft.com/office/drawing/2014/main" id="{FF2B4024-9E75-5AEC-74C3-7C1E60C494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57024" y="836541"/>
            <a:ext cx="7441809" cy="600677"/>
          </a:xfrm>
          <a:prstGeom prst="rect">
            <a:avLst/>
          </a:prstGeom>
          <a:noFill/>
        </p:spPr>
        <p:txBody>
          <a:bodyPr wrap="square" numCol="2">
            <a:spAutoFit/>
          </a:bodyPr>
          <a:lstStyle/>
          <a:p>
            <a:pPr marL="1257300" lvl="2" indent="-342900">
              <a:lnSpc>
                <a:spcPct val="150000"/>
              </a:lnSpc>
              <a:buFont typeface="Wingdings" panose="05000000000000000000" pitchFamily="2" charset="2"/>
              <a:buChar char="ü"/>
            </a:pPr>
            <a:r>
              <a:rPr lang="es-ES" sz="2400" b="1" dirty="0">
                <a:solidFill>
                  <a:srgbClr val="D3111A"/>
                </a:solidFill>
                <a:latin typeface="Bio Sans Light" panose="020B0406020202040204" pitchFamily="34" charset="0"/>
              </a:rPr>
              <a:t>Planta de </a:t>
            </a:r>
            <a:r>
              <a:rPr lang="es-ES" sz="2400" b="1" dirty="0" err="1">
                <a:solidFill>
                  <a:srgbClr val="D3111A"/>
                </a:solidFill>
                <a:latin typeface="Bio Sans Light" panose="020B0406020202040204" pitchFamily="34" charset="0"/>
              </a:rPr>
              <a:t>úrea</a:t>
            </a:r>
            <a:endParaRPr lang="es-ES" sz="2400" b="1" dirty="0">
              <a:solidFill>
                <a:srgbClr val="D3111A"/>
              </a:solidFill>
              <a:latin typeface="Bio Sans Light" panose="020B0406020202040204" pitchFamily="34" charset="0"/>
            </a:endParaRPr>
          </a:p>
        </p:txBody>
      </p:sp>
      <p:pic>
        <p:nvPicPr>
          <p:cNvPr id="5" name="Imagen 4" descr="Torre de un edificio&#10;&#10;Descripción generada automáticamente">
            <a:extLst>
              <a:ext uri="{FF2B5EF4-FFF2-40B4-BE49-F238E27FC236}">
                <a16:creationId xmlns:a16="http://schemas.microsoft.com/office/drawing/2014/main" id="{3E4C5F79-23FA-A33A-DFC3-152D590FD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592" y="1840122"/>
            <a:ext cx="5801257" cy="3867504"/>
          </a:xfrm>
          <a:prstGeom prst="rect">
            <a:avLst/>
          </a:prstGeom>
        </p:spPr>
      </p:pic>
      <p:pic>
        <p:nvPicPr>
          <p:cNvPr id="7" name="Imagen 6" descr="Imagen que contiene persona, exterior, pasto, mujer&#10;&#10;Descripción generada automáticamente">
            <a:extLst>
              <a:ext uri="{FF2B5EF4-FFF2-40B4-BE49-F238E27FC236}">
                <a16:creationId xmlns:a16="http://schemas.microsoft.com/office/drawing/2014/main" id="{FFBA0CD2-428B-8C3D-6670-2314827646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8873" y="1840122"/>
            <a:ext cx="5558382" cy="3705272"/>
          </a:xfrm>
          <a:prstGeom prst="rect">
            <a:avLst/>
          </a:prstGeom>
        </p:spPr>
      </p:pic>
    </p:spTree>
    <p:extLst>
      <p:ext uri="{BB962C8B-B14F-4D97-AF65-F5344CB8AC3E}">
        <p14:creationId xmlns:p14="http://schemas.microsoft.com/office/powerpoint/2010/main" val="22290177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exto&#10;&#10;Descripción generada automáticamente con confianza media">
            <a:extLst>
              <a:ext uri="{FF2B5EF4-FFF2-40B4-BE49-F238E27FC236}">
                <a16:creationId xmlns:a16="http://schemas.microsoft.com/office/drawing/2014/main" id="{E840B128-5615-3D68-0A44-040F4E4E94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1302696" y="516184"/>
            <a:ext cx="7559950" cy="589072"/>
          </a:xfrm>
          <a:prstGeom prst="rect">
            <a:avLst/>
          </a:prstGeom>
          <a:noFill/>
        </p:spPr>
        <p:txBody>
          <a:bodyPr wrap="square" numCol="1">
            <a:spAutoFit/>
          </a:bodyPr>
          <a:lstStyle/>
          <a:p>
            <a:pPr marL="1257300" lvl="2" indent="-342900">
              <a:lnSpc>
                <a:spcPct val="150000"/>
              </a:lnSpc>
              <a:buFont typeface="Wingdings" panose="05000000000000000000" pitchFamily="2" charset="2"/>
              <a:buChar char="ü"/>
            </a:pPr>
            <a:r>
              <a:rPr lang="es-ES" sz="2400" b="1" dirty="0">
                <a:solidFill>
                  <a:srgbClr val="D3111A"/>
                </a:solidFill>
                <a:latin typeface="Bio Sans Light" panose="020B0406020202040204" pitchFamily="34" charset="0"/>
              </a:rPr>
              <a:t>Tiendas de café Casanare</a:t>
            </a:r>
          </a:p>
        </p:txBody>
      </p:sp>
      <p:pic>
        <p:nvPicPr>
          <p:cNvPr id="3" name="Imagen 2">
            <a:extLst>
              <a:ext uri="{FF2B5EF4-FFF2-40B4-BE49-F238E27FC236}">
                <a16:creationId xmlns:a16="http://schemas.microsoft.com/office/drawing/2014/main" id="{18313303-D8E8-A0C4-65C0-A4F8E0201148}"/>
              </a:ext>
            </a:extLst>
          </p:cNvPr>
          <p:cNvPicPr>
            <a:picLocks noChangeAspect="1"/>
          </p:cNvPicPr>
          <p:nvPr/>
        </p:nvPicPr>
        <p:blipFill rotWithShape="1">
          <a:blip r:embed="rId3"/>
          <a:srcRect l="19411" t="24273" r="29404" b="14689"/>
          <a:stretch/>
        </p:blipFill>
        <p:spPr>
          <a:xfrm>
            <a:off x="507235" y="1621440"/>
            <a:ext cx="5588765" cy="3746973"/>
          </a:xfrm>
          <a:prstGeom prst="rect">
            <a:avLst/>
          </a:prstGeom>
        </p:spPr>
      </p:pic>
      <p:pic>
        <p:nvPicPr>
          <p:cNvPr id="6" name="Imagen 5" descr="Un reloj en la pared&#10;&#10;Descripción generada automáticamente con confianza baja">
            <a:extLst>
              <a:ext uri="{FF2B5EF4-FFF2-40B4-BE49-F238E27FC236}">
                <a16:creationId xmlns:a16="http://schemas.microsoft.com/office/drawing/2014/main" id="{747C2182-A342-80E0-DB0D-DF3BD79BE2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2392" y="1583878"/>
            <a:ext cx="5095092" cy="3818415"/>
          </a:xfrm>
          <a:prstGeom prst="rect">
            <a:avLst/>
          </a:prstGeom>
        </p:spPr>
      </p:pic>
    </p:spTree>
    <p:extLst>
      <p:ext uri="{BB962C8B-B14F-4D97-AF65-F5344CB8AC3E}">
        <p14:creationId xmlns:p14="http://schemas.microsoft.com/office/powerpoint/2010/main" val="14914625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exto&#10;&#10;Descripción generada automáticamente con confianza media">
            <a:extLst>
              <a:ext uri="{FF2B5EF4-FFF2-40B4-BE49-F238E27FC236}">
                <a16:creationId xmlns:a16="http://schemas.microsoft.com/office/drawing/2014/main" id="{63FFA9A5-5161-60B7-1369-208B974F04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370367" y="625525"/>
            <a:ext cx="11451265" cy="589072"/>
          </a:xfrm>
          <a:prstGeom prst="rect">
            <a:avLst/>
          </a:prstGeom>
          <a:noFill/>
        </p:spPr>
        <p:txBody>
          <a:bodyPr wrap="square" numCol="1">
            <a:spAutoFit/>
          </a:bodyPr>
          <a:lstStyle/>
          <a:p>
            <a:pPr marL="1257300" lvl="2" indent="-342900">
              <a:lnSpc>
                <a:spcPct val="150000"/>
              </a:lnSpc>
              <a:buFont typeface="Wingdings" panose="05000000000000000000" pitchFamily="2" charset="2"/>
              <a:buChar char="ü"/>
            </a:pPr>
            <a:r>
              <a:rPr lang="es-ES" sz="2400" b="1" dirty="0">
                <a:solidFill>
                  <a:srgbClr val="D3111A"/>
                </a:solidFill>
                <a:latin typeface="Bio Sans Light" panose="020B0406020202040204" pitchFamily="34" charset="0"/>
              </a:rPr>
              <a:t>Apoyo industria emergente, zapatos, ropa, ladrillos, bebidas, lácteos y otros</a:t>
            </a:r>
          </a:p>
        </p:txBody>
      </p:sp>
      <p:pic>
        <p:nvPicPr>
          <p:cNvPr id="5" name="Imagen 4" descr="Hombre sentado en un escritorio&#10;&#10;Descripción generada automáticamente con confianza media">
            <a:extLst>
              <a:ext uri="{FF2B5EF4-FFF2-40B4-BE49-F238E27FC236}">
                <a16:creationId xmlns:a16="http://schemas.microsoft.com/office/drawing/2014/main" id="{EFAA8FBA-6E8D-5583-2B95-3F3EA49E5E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942" y="2042087"/>
            <a:ext cx="5484780" cy="3658304"/>
          </a:xfrm>
          <a:prstGeom prst="rect">
            <a:avLst/>
          </a:prstGeom>
        </p:spPr>
      </p:pic>
      <p:pic>
        <p:nvPicPr>
          <p:cNvPr id="6" name="Imagen 5" descr="Personas en una cocina&#10;&#10;Descripción generada automáticamente con confianza baja">
            <a:extLst>
              <a:ext uri="{FF2B5EF4-FFF2-40B4-BE49-F238E27FC236}">
                <a16:creationId xmlns:a16="http://schemas.microsoft.com/office/drawing/2014/main" id="{1FF4180E-293E-E293-609E-A2CFAD8D69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7010" y="2042087"/>
            <a:ext cx="4877738" cy="3658304"/>
          </a:xfrm>
          <a:prstGeom prst="rect">
            <a:avLst/>
          </a:prstGeom>
        </p:spPr>
      </p:pic>
    </p:spTree>
    <p:extLst>
      <p:ext uri="{BB962C8B-B14F-4D97-AF65-F5344CB8AC3E}">
        <p14:creationId xmlns:p14="http://schemas.microsoft.com/office/powerpoint/2010/main" val="15850788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exto&#10;&#10;Descripción generada automáticamente con confianza media">
            <a:extLst>
              <a:ext uri="{FF2B5EF4-FFF2-40B4-BE49-F238E27FC236}">
                <a16:creationId xmlns:a16="http://schemas.microsoft.com/office/drawing/2014/main" id="{5DE72E8B-031B-C75A-685F-F7511367BE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163891" y="381457"/>
            <a:ext cx="9024356" cy="594843"/>
          </a:xfrm>
          <a:prstGeom prst="rect">
            <a:avLst/>
          </a:prstGeom>
          <a:noFill/>
        </p:spPr>
        <p:txBody>
          <a:bodyPr wrap="square" numCol="2">
            <a:spAutoFit/>
          </a:bodyPr>
          <a:lstStyle/>
          <a:p>
            <a:pPr marL="1257300" lvl="2" indent="-342900">
              <a:lnSpc>
                <a:spcPct val="150000"/>
              </a:lnSpc>
              <a:buFont typeface="Wingdings" panose="05000000000000000000" pitchFamily="2" charset="2"/>
              <a:buChar char="ü"/>
            </a:pPr>
            <a:r>
              <a:rPr lang="es-ES" sz="2400" b="1" dirty="0">
                <a:solidFill>
                  <a:srgbClr val="D3111A"/>
                </a:solidFill>
                <a:latin typeface="Bio Sans Light" panose="020B0406020202040204" pitchFamily="34" charset="0"/>
              </a:rPr>
              <a:t>Relleno sanitario</a:t>
            </a:r>
          </a:p>
        </p:txBody>
      </p:sp>
      <p:pic>
        <p:nvPicPr>
          <p:cNvPr id="1026" name="Picture 2">
            <a:extLst>
              <a:ext uri="{FF2B5EF4-FFF2-40B4-BE49-F238E27FC236}">
                <a16:creationId xmlns:a16="http://schemas.microsoft.com/office/drawing/2014/main" id="{F6E37F65-5832-7F7E-C4AD-98043BCA7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752" y="976300"/>
            <a:ext cx="8381848" cy="5515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3368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exto&#10;&#10;Descripción generada automáticamente con confianza media">
            <a:extLst>
              <a:ext uri="{FF2B5EF4-FFF2-40B4-BE49-F238E27FC236}">
                <a16:creationId xmlns:a16="http://schemas.microsoft.com/office/drawing/2014/main" id="{14E06F96-8C87-86E9-565F-DA2462F122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748"/>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370367" y="625525"/>
            <a:ext cx="11451265" cy="589072"/>
          </a:xfrm>
          <a:prstGeom prst="rect">
            <a:avLst/>
          </a:prstGeom>
          <a:noFill/>
        </p:spPr>
        <p:txBody>
          <a:bodyPr wrap="square" numCol="2">
            <a:spAutoFit/>
          </a:bodyPr>
          <a:lstStyle/>
          <a:p>
            <a:pPr marL="1257300" lvl="2" indent="-342900">
              <a:lnSpc>
                <a:spcPct val="150000"/>
              </a:lnSpc>
              <a:buFont typeface="Wingdings" panose="05000000000000000000" pitchFamily="2" charset="2"/>
              <a:buChar char="ü"/>
            </a:pPr>
            <a:r>
              <a:rPr lang="es-ES" sz="2400" b="1" dirty="0">
                <a:solidFill>
                  <a:srgbClr val="D3111A"/>
                </a:solidFill>
                <a:latin typeface="Bio Sans Light" panose="020B0406020202040204" pitchFamily="34" charset="0"/>
              </a:rPr>
              <a:t>Apadrinamiento de parques</a:t>
            </a:r>
          </a:p>
        </p:txBody>
      </p:sp>
      <p:pic>
        <p:nvPicPr>
          <p:cNvPr id="3" name="Picture 2" descr="No hay ninguna descripción de la foto disponible.">
            <a:extLst>
              <a:ext uri="{FF2B5EF4-FFF2-40B4-BE49-F238E27FC236}">
                <a16:creationId xmlns:a16="http://schemas.microsoft.com/office/drawing/2014/main" id="{488077AB-5975-AFB7-7A06-CEBF8E11B4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209" y="1931263"/>
            <a:ext cx="5252414" cy="3500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o hay ninguna descripción de la foto disponible.">
            <a:extLst>
              <a:ext uri="{FF2B5EF4-FFF2-40B4-BE49-F238E27FC236}">
                <a16:creationId xmlns:a16="http://schemas.microsoft.com/office/drawing/2014/main" id="{1F75E4FA-2F88-556F-76C0-8BE1D58865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6870" y="1919969"/>
            <a:ext cx="5252415" cy="3500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1420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exto&#10;&#10;Descripción generada automáticamente con confianza media">
            <a:extLst>
              <a:ext uri="{FF2B5EF4-FFF2-40B4-BE49-F238E27FC236}">
                <a16:creationId xmlns:a16="http://schemas.microsoft.com/office/drawing/2014/main" id="{14E06F96-8C87-86E9-565F-DA2462F122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C36F7748-AEE6-5B9C-6A06-6E02C90EE06C}"/>
              </a:ext>
            </a:extLst>
          </p:cNvPr>
          <p:cNvSpPr txBox="1"/>
          <p:nvPr/>
        </p:nvSpPr>
        <p:spPr>
          <a:xfrm>
            <a:off x="222883" y="404299"/>
            <a:ext cx="11451265" cy="600677"/>
          </a:xfrm>
          <a:prstGeom prst="rect">
            <a:avLst/>
          </a:prstGeom>
          <a:noFill/>
        </p:spPr>
        <p:txBody>
          <a:bodyPr wrap="square" numCol="2">
            <a:spAutoFit/>
          </a:bodyPr>
          <a:lstStyle/>
          <a:p>
            <a:pPr marL="1257300" lvl="2" indent="-342900">
              <a:lnSpc>
                <a:spcPct val="150000"/>
              </a:lnSpc>
              <a:buFont typeface="Wingdings" panose="05000000000000000000" pitchFamily="2" charset="2"/>
              <a:buChar char="ü"/>
            </a:pPr>
            <a:r>
              <a:rPr lang="es-ES" sz="2400" b="1" dirty="0">
                <a:solidFill>
                  <a:srgbClr val="D3111A"/>
                </a:solidFill>
                <a:latin typeface="Bio Sans Light" panose="020B0406020202040204" pitchFamily="34" charset="0"/>
              </a:rPr>
              <a:t>Árboles para Yopal</a:t>
            </a:r>
          </a:p>
        </p:txBody>
      </p:sp>
      <p:pic>
        <p:nvPicPr>
          <p:cNvPr id="5" name="Imagen 4" descr="Dibujo de un parque&#10;&#10;Descripción generada automáticamente con confianza baja">
            <a:extLst>
              <a:ext uri="{FF2B5EF4-FFF2-40B4-BE49-F238E27FC236}">
                <a16:creationId xmlns:a16="http://schemas.microsoft.com/office/drawing/2014/main" id="{6412D01E-9D18-AFAE-FA2A-C317BBC91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387" y="1152514"/>
            <a:ext cx="8957187" cy="5029671"/>
          </a:xfrm>
          <a:prstGeom prst="rect">
            <a:avLst/>
          </a:prstGeom>
        </p:spPr>
      </p:pic>
    </p:spTree>
    <p:extLst>
      <p:ext uri="{BB962C8B-B14F-4D97-AF65-F5344CB8AC3E}">
        <p14:creationId xmlns:p14="http://schemas.microsoft.com/office/powerpoint/2010/main" val="42223107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Texto&#10;&#10;Descripción generada automáticamente con confianza media">
            <a:extLst>
              <a:ext uri="{FF2B5EF4-FFF2-40B4-BE49-F238E27FC236}">
                <a16:creationId xmlns:a16="http://schemas.microsoft.com/office/drawing/2014/main" id="{BD7DAE12-AE93-47FD-B8F7-C6957FE463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31F8F63F-EF5A-BBB9-50BD-C42404C5DCB0}"/>
              </a:ext>
            </a:extLst>
          </p:cNvPr>
          <p:cNvSpPr txBox="1"/>
          <p:nvPr/>
        </p:nvSpPr>
        <p:spPr>
          <a:xfrm>
            <a:off x="3330678" y="2330244"/>
            <a:ext cx="5887064" cy="1569660"/>
          </a:xfrm>
          <a:prstGeom prst="rect">
            <a:avLst/>
          </a:prstGeom>
          <a:noFill/>
        </p:spPr>
        <p:txBody>
          <a:bodyPr wrap="square" rtlCol="0">
            <a:spAutoFit/>
          </a:bodyPr>
          <a:lstStyle/>
          <a:p>
            <a:r>
              <a:rPr lang="es-MX" sz="9600" b="1" dirty="0"/>
              <a:t>¡GRACIAS!</a:t>
            </a:r>
            <a:endParaRPr lang="es-CO" sz="9600" b="1" dirty="0"/>
          </a:p>
        </p:txBody>
      </p:sp>
    </p:spTree>
    <p:extLst>
      <p:ext uri="{BB962C8B-B14F-4D97-AF65-F5344CB8AC3E}">
        <p14:creationId xmlns:p14="http://schemas.microsoft.com/office/powerpoint/2010/main" val="3434393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Texto&#10;&#10;Descripción generada automáticamente con confianza media">
            <a:extLst>
              <a:ext uri="{FF2B5EF4-FFF2-40B4-BE49-F238E27FC236}">
                <a16:creationId xmlns:a16="http://schemas.microsoft.com/office/drawing/2014/main" id="{278734F5-407F-E8EA-41A1-8251A44317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CuadroTexto 29">
            <a:extLst>
              <a:ext uri="{FF2B5EF4-FFF2-40B4-BE49-F238E27FC236}">
                <a16:creationId xmlns:a16="http://schemas.microsoft.com/office/drawing/2014/main" id="{D24F11E0-5B56-49AF-A893-9A52B5BD3448}"/>
              </a:ext>
            </a:extLst>
          </p:cNvPr>
          <p:cNvSpPr txBox="1"/>
          <p:nvPr/>
        </p:nvSpPr>
        <p:spPr>
          <a:xfrm>
            <a:off x="1507542" y="1208309"/>
            <a:ext cx="2318244" cy="400110"/>
          </a:xfrm>
          <a:prstGeom prst="rect">
            <a:avLst/>
          </a:prstGeom>
          <a:noFill/>
        </p:spPr>
        <p:txBody>
          <a:bodyPr wrap="square" rtlCol="0">
            <a:spAutoFit/>
          </a:bodyPr>
          <a:lstStyle/>
          <a:p>
            <a:pPr algn="ctr"/>
            <a:r>
              <a:rPr lang="es-CO" sz="2000" b="1" dirty="0">
                <a:solidFill>
                  <a:srgbClr val="343434"/>
                </a:solidFill>
                <a:latin typeface="Arial" panose="020B0604020202020204" pitchFamily="34" charset="0"/>
                <a:ea typeface="Arimo" panose="020B0604020202020204" pitchFamily="34" charset="0"/>
                <a:cs typeface="Arial" panose="020B0604020202020204" pitchFamily="34" charset="0"/>
              </a:rPr>
              <a:t>$</a:t>
            </a:r>
            <a:r>
              <a:rPr lang="es-CO" sz="2000" b="1" dirty="0">
                <a:solidFill>
                  <a:schemeClr val="tx1">
                    <a:lumMod val="85000"/>
                    <a:lumOff val="15000"/>
                  </a:schemeClr>
                </a:solidFill>
                <a:latin typeface="Arial" panose="020B0604020202020204" pitchFamily="34" charset="0"/>
                <a:ea typeface="Arimo" panose="020B0604020202020204" pitchFamily="34" charset="0"/>
                <a:cs typeface="Arial" panose="020B0604020202020204" pitchFamily="34" charset="0"/>
              </a:rPr>
              <a:t>5.707</a:t>
            </a:r>
            <a:r>
              <a:rPr lang="es-CO" sz="1050" b="1" dirty="0">
                <a:solidFill>
                  <a:schemeClr val="tx1">
                    <a:lumMod val="85000"/>
                    <a:lumOff val="15000"/>
                  </a:schemeClr>
                </a:solidFill>
                <a:latin typeface="Arial" panose="020B0604020202020204" pitchFamily="34" charset="0"/>
                <a:ea typeface="Arimo" panose="020B0604020202020204" pitchFamily="34" charset="0"/>
                <a:cs typeface="Arial" panose="020B0604020202020204" pitchFamily="34" charset="0"/>
              </a:rPr>
              <a:t>miles de millones</a:t>
            </a:r>
            <a:endParaRPr lang="es-CO" sz="1050" b="1" dirty="0">
              <a:solidFill>
                <a:srgbClr val="343434"/>
              </a:solidFill>
              <a:latin typeface="Arial" panose="020B0604020202020204" pitchFamily="34" charset="0"/>
              <a:ea typeface="Arimo" panose="020B0604020202020204" pitchFamily="34" charset="0"/>
              <a:cs typeface="Arial" panose="020B0604020202020204" pitchFamily="34" charset="0"/>
            </a:endParaRPr>
          </a:p>
        </p:txBody>
      </p:sp>
      <p:sp>
        <p:nvSpPr>
          <p:cNvPr id="32" name="CuadroTexto 31">
            <a:extLst>
              <a:ext uri="{FF2B5EF4-FFF2-40B4-BE49-F238E27FC236}">
                <a16:creationId xmlns:a16="http://schemas.microsoft.com/office/drawing/2014/main" id="{4B0881A8-0F92-41AD-8BC8-574ACB0F6E5C}"/>
              </a:ext>
            </a:extLst>
          </p:cNvPr>
          <p:cNvSpPr txBox="1"/>
          <p:nvPr/>
        </p:nvSpPr>
        <p:spPr>
          <a:xfrm>
            <a:off x="238122" y="1219332"/>
            <a:ext cx="1512329" cy="784830"/>
          </a:xfrm>
          <a:prstGeom prst="rect">
            <a:avLst/>
          </a:prstGeom>
          <a:noFill/>
        </p:spPr>
        <p:txBody>
          <a:bodyPr wrap="square" rtlCol="0">
            <a:spAutoFit/>
          </a:bodyPr>
          <a:lstStyle/>
          <a:p>
            <a:pPr algn="ctr"/>
            <a:r>
              <a:rPr lang="es-CO" sz="2000" b="1" dirty="0">
                <a:solidFill>
                  <a:schemeClr val="tx1">
                    <a:lumMod val="85000"/>
                    <a:lumOff val="15000"/>
                  </a:schemeClr>
                </a:solidFill>
                <a:latin typeface="Arial" panose="020B0604020202020204" pitchFamily="34" charset="0"/>
                <a:ea typeface="Arimo" panose="020B0604020202020204" pitchFamily="34" charset="0"/>
                <a:cs typeface="Arial" panose="020B0604020202020204" pitchFamily="34" charset="0"/>
              </a:rPr>
              <a:t>12.097</a:t>
            </a:r>
          </a:p>
          <a:p>
            <a:pPr algn="ctr"/>
            <a:r>
              <a:rPr lang="es-CO" sz="1200" dirty="0">
                <a:solidFill>
                  <a:schemeClr val="tx1">
                    <a:lumMod val="85000"/>
                    <a:lumOff val="15000"/>
                  </a:schemeClr>
                </a:solidFill>
                <a:latin typeface="Arial" panose="020B0604020202020204" pitchFamily="34" charset="0"/>
                <a:ea typeface="Arimo" panose="020B0604020202020204" pitchFamily="34" charset="0"/>
                <a:cs typeface="Arial" panose="020B0604020202020204" pitchFamily="34" charset="0"/>
              </a:rPr>
              <a:t>Total empresas</a:t>
            </a:r>
          </a:p>
          <a:p>
            <a:pPr algn="ctr"/>
            <a:r>
              <a:rPr lang="es-ES" sz="1200" dirty="0">
                <a:solidFill>
                  <a:schemeClr val="tx1">
                    <a:lumMod val="85000"/>
                    <a:lumOff val="15000"/>
                  </a:schemeClr>
                </a:solidFill>
                <a:latin typeface="Arial" panose="020B0604020202020204" pitchFamily="34" charset="0"/>
                <a:ea typeface="Arimo" panose="020B0604020202020204" pitchFamily="34" charset="0"/>
                <a:cs typeface="Arial" panose="020B0604020202020204" pitchFamily="34" charset="0"/>
              </a:rPr>
              <a:t>2</a:t>
            </a:r>
            <a:r>
              <a:rPr lang="es-CO" sz="1200" dirty="0">
                <a:solidFill>
                  <a:schemeClr val="tx1">
                    <a:lumMod val="85000"/>
                    <a:lumOff val="15000"/>
                  </a:schemeClr>
                </a:solidFill>
                <a:latin typeface="Arial" panose="020B0604020202020204" pitchFamily="34" charset="0"/>
                <a:ea typeface="Arimo" panose="020B0604020202020204" pitchFamily="34" charset="0"/>
                <a:cs typeface="Arial" panose="020B0604020202020204" pitchFamily="34" charset="0"/>
              </a:rPr>
              <a:t>022</a:t>
            </a:r>
          </a:p>
        </p:txBody>
      </p:sp>
      <p:sp>
        <p:nvSpPr>
          <p:cNvPr id="36" name="CuadroTexto 35">
            <a:extLst>
              <a:ext uri="{FF2B5EF4-FFF2-40B4-BE49-F238E27FC236}">
                <a16:creationId xmlns:a16="http://schemas.microsoft.com/office/drawing/2014/main" id="{9C6EA3D3-20D4-4205-95CD-BA9F6018C80A}"/>
              </a:ext>
            </a:extLst>
          </p:cNvPr>
          <p:cNvSpPr txBox="1"/>
          <p:nvPr/>
        </p:nvSpPr>
        <p:spPr>
          <a:xfrm>
            <a:off x="1077077" y="3770759"/>
            <a:ext cx="3115386" cy="307777"/>
          </a:xfrm>
          <a:prstGeom prst="rect">
            <a:avLst/>
          </a:prstGeom>
          <a:solidFill>
            <a:srgbClr val="C00000"/>
          </a:solidFill>
        </p:spPr>
        <p:txBody>
          <a:bodyPr wrap="square" rtlCol="0">
            <a:spAutoFit/>
          </a:bodyPr>
          <a:lstStyle/>
          <a:p>
            <a:pPr algn="ctr"/>
            <a:r>
              <a:rPr lang="es-ES" sz="1400" dirty="0">
                <a:solidFill>
                  <a:schemeClr val="bg1"/>
                </a:solidFill>
                <a:latin typeface="Arial" panose="020B0604020202020204" pitchFamily="34" charset="0"/>
                <a:ea typeface="Arimo" panose="020B0604020202020204" pitchFamily="34" charset="0"/>
                <a:cs typeface="Arial" panose="020B0604020202020204" pitchFamily="34" charset="0"/>
              </a:rPr>
              <a:t>Histórico</a:t>
            </a:r>
            <a:r>
              <a:rPr lang="es-ES" sz="1400" b="1" dirty="0">
                <a:solidFill>
                  <a:schemeClr val="bg1"/>
                </a:solidFill>
                <a:latin typeface="Arial" panose="020B0604020202020204" pitchFamily="34" charset="0"/>
                <a:ea typeface="Arimo" panose="020B0604020202020204" pitchFamily="34" charset="0"/>
                <a:cs typeface="Arial" panose="020B0604020202020204" pitchFamily="34" charset="0"/>
              </a:rPr>
              <a:t> Tejido Empresarial</a:t>
            </a:r>
          </a:p>
        </p:txBody>
      </p:sp>
      <p:sp>
        <p:nvSpPr>
          <p:cNvPr id="45" name="CuadroTexto 44">
            <a:extLst>
              <a:ext uri="{FF2B5EF4-FFF2-40B4-BE49-F238E27FC236}">
                <a16:creationId xmlns:a16="http://schemas.microsoft.com/office/drawing/2014/main" id="{87BE9DB5-892E-4A79-92DD-826D8C391ED3}"/>
              </a:ext>
            </a:extLst>
          </p:cNvPr>
          <p:cNvSpPr txBox="1"/>
          <p:nvPr/>
        </p:nvSpPr>
        <p:spPr>
          <a:xfrm>
            <a:off x="7296413" y="5965748"/>
            <a:ext cx="2675522" cy="246221"/>
          </a:xfrm>
          <a:prstGeom prst="rect">
            <a:avLst/>
          </a:prstGeom>
          <a:noFill/>
        </p:spPr>
        <p:txBody>
          <a:bodyPr wrap="square" rtlCol="0">
            <a:spAutoFit/>
          </a:bodyPr>
          <a:lstStyle/>
          <a:p>
            <a:pPr algn="ctr"/>
            <a:r>
              <a:rPr lang="es-CO" sz="1000" dirty="0">
                <a:solidFill>
                  <a:srgbClr val="252525"/>
                </a:solidFill>
                <a:latin typeface="Arial" panose="020B0604020202020204" pitchFamily="34" charset="0"/>
                <a:ea typeface="Arimo" panose="020B0604020202020204" pitchFamily="34" charset="0"/>
                <a:cs typeface="Arial" panose="020B0604020202020204" pitchFamily="34" charset="0"/>
              </a:rPr>
              <a:t>Fuente: Cámara de Comercio de Casanare</a:t>
            </a:r>
          </a:p>
        </p:txBody>
      </p:sp>
      <p:sp>
        <p:nvSpPr>
          <p:cNvPr id="2" name="CuadroTexto 1"/>
          <p:cNvSpPr txBox="1"/>
          <p:nvPr/>
        </p:nvSpPr>
        <p:spPr>
          <a:xfrm>
            <a:off x="1860202" y="1509947"/>
            <a:ext cx="1666258" cy="461665"/>
          </a:xfrm>
          <a:prstGeom prst="rect">
            <a:avLst/>
          </a:prstGeom>
          <a:noFill/>
        </p:spPr>
        <p:txBody>
          <a:bodyPr wrap="square" rtlCol="0">
            <a:spAutoFit/>
          </a:bodyPr>
          <a:lstStyle/>
          <a:p>
            <a:pPr algn="ctr"/>
            <a:r>
              <a:rPr lang="es-CO" sz="1200" dirty="0">
                <a:latin typeface="Arial" panose="020B0604020202020204" pitchFamily="34" charset="0"/>
                <a:ea typeface="Ebrima" panose="02000000000000000000" pitchFamily="2" charset="0"/>
                <a:cs typeface="Arial" panose="020B0604020202020204" pitchFamily="34" charset="0"/>
              </a:rPr>
              <a:t>Total activos</a:t>
            </a:r>
          </a:p>
          <a:p>
            <a:pPr algn="ctr"/>
            <a:r>
              <a:rPr lang="es-ES" sz="1200" dirty="0">
                <a:latin typeface="Arial" panose="020B0604020202020204" pitchFamily="34" charset="0"/>
                <a:ea typeface="Ebrima" panose="02000000000000000000" pitchFamily="2" charset="0"/>
                <a:cs typeface="Arial" panose="020B0604020202020204" pitchFamily="34" charset="0"/>
              </a:rPr>
              <a:t>2</a:t>
            </a:r>
            <a:r>
              <a:rPr lang="es-CO" sz="1200" dirty="0">
                <a:latin typeface="Arial" panose="020B0604020202020204" pitchFamily="34" charset="0"/>
                <a:ea typeface="Ebrima" panose="02000000000000000000" pitchFamily="2" charset="0"/>
                <a:cs typeface="Arial" panose="020B0604020202020204" pitchFamily="34" charset="0"/>
              </a:rPr>
              <a:t>022</a:t>
            </a:r>
          </a:p>
        </p:txBody>
      </p:sp>
      <p:sp>
        <p:nvSpPr>
          <p:cNvPr id="82" name="CuadroTexto 81">
            <a:extLst>
              <a:ext uri="{FF2B5EF4-FFF2-40B4-BE49-F238E27FC236}">
                <a16:creationId xmlns:a16="http://schemas.microsoft.com/office/drawing/2014/main" id="{6A36E405-11F6-4F75-8EFC-C27A65D16E57}"/>
              </a:ext>
            </a:extLst>
          </p:cNvPr>
          <p:cNvSpPr txBox="1"/>
          <p:nvPr/>
        </p:nvSpPr>
        <p:spPr>
          <a:xfrm>
            <a:off x="1486204" y="2998582"/>
            <a:ext cx="1307300" cy="523220"/>
          </a:xfrm>
          <a:prstGeom prst="rect">
            <a:avLst/>
          </a:prstGeom>
          <a:noFill/>
        </p:spPr>
        <p:txBody>
          <a:bodyPr wrap="square" rtlCol="0">
            <a:spAutoFit/>
          </a:bodyPr>
          <a:lstStyle/>
          <a:p>
            <a:pPr algn="ctr"/>
            <a:r>
              <a:rPr lang="es-ES" sz="1400" dirty="0">
                <a:latin typeface="Arial" panose="020B0604020202020204" pitchFamily="34" charset="0"/>
                <a:cs typeface="Arial" panose="020B0604020202020204" pitchFamily="34" charset="0"/>
              </a:rPr>
              <a:t>Persona Natural</a:t>
            </a:r>
            <a:endParaRPr lang="es-CO" sz="1400" dirty="0">
              <a:latin typeface="Arial" panose="020B0604020202020204" pitchFamily="34" charset="0"/>
              <a:cs typeface="Arial" panose="020B0604020202020204" pitchFamily="34" charset="0"/>
            </a:endParaRPr>
          </a:p>
        </p:txBody>
      </p:sp>
      <p:sp>
        <p:nvSpPr>
          <p:cNvPr id="83" name="CuadroTexto 82">
            <a:extLst>
              <a:ext uri="{FF2B5EF4-FFF2-40B4-BE49-F238E27FC236}">
                <a16:creationId xmlns:a16="http://schemas.microsoft.com/office/drawing/2014/main" id="{EE89C044-46F6-4A9C-B3E4-AE5B8705CAEB}"/>
              </a:ext>
            </a:extLst>
          </p:cNvPr>
          <p:cNvSpPr txBox="1"/>
          <p:nvPr/>
        </p:nvSpPr>
        <p:spPr>
          <a:xfrm>
            <a:off x="3483377" y="3007506"/>
            <a:ext cx="1389193" cy="523220"/>
          </a:xfrm>
          <a:prstGeom prst="rect">
            <a:avLst/>
          </a:prstGeom>
          <a:noFill/>
        </p:spPr>
        <p:txBody>
          <a:bodyPr wrap="square" rtlCol="0">
            <a:spAutoFit/>
          </a:bodyPr>
          <a:lstStyle/>
          <a:p>
            <a:pPr algn="ctr"/>
            <a:r>
              <a:rPr lang="es-ES" sz="1400" dirty="0">
                <a:latin typeface="Arial" panose="020B0604020202020204" pitchFamily="34" charset="0"/>
                <a:cs typeface="Arial" panose="020B0604020202020204" pitchFamily="34" charset="0"/>
              </a:rPr>
              <a:t>Persona Jurídica</a:t>
            </a:r>
            <a:endParaRPr lang="es-CO" sz="1400" dirty="0">
              <a:latin typeface="Arial" panose="020B0604020202020204" pitchFamily="34" charset="0"/>
              <a:cs typeface="Arial" panose="020B0604020202020204" pitchFamily="34" charset="0"/>
            </a:endParaRPr>
          </a:p>
        </p:txBody>
      </p:sp>
      <p:graphicFrame>
        <p:nvGraphicFramePr>
          <p:cNvPr id="68" name="Gráfico 67">
            <a:extLst>
              <a:ext uri="{FF2B5EF4-FFF2-40B4-BE49-F238E27FC236}">
                <a16:creationId xmlns:a16="http://schemas.microsoft.com/office/drawing/2014/main" id="{E6D8C91D-F421-4D78-BE39-EFB9B30E14B0}"/>
              </a:ext>
            </a:extLst>
          </p:cNvPr>
          <p:cNvGraphicFramePr/>
          <p:nvPr>
            <p:extLst>
              <p:ext uri="{D42A27DB-BD31-4B8C-83A1-F6EECF244321}">
                <p14:modId xmlns:p14="http://schemas.microsoft.com/office/powerpoint/2010/main" val="2334907952"/>
              </p:ext>
            </p:extLst>
          </p:nvPr>
        </p:nvGraphicFramePr>
        <p:xfrm>
          <a:off x="434176" y="4224318"/>
          <a:ext cx="4647859" cy="2150609"/>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ángulo 7">
            <a:extLst>
              <a:ext uri="{FF2B5EF4-FFF2-40B4-BE49-F238E27FC236}">
                <a16:creationId xmlns:a16="http://schemas.microsoft.com/office/drawing/2014/main" id="{64F688FD-C432-433E-BB95-756C9590583C}"/>
              </a:ext>
            </a:extLst>
          </p:cNvPr>
          <p:cNvSpPr/>
          <p:nvPr/>
        </p:nvSpPr>
        <p:spPr>
          <a:xfrm>
            <a:off x="5690037" y="788541"/>
            <a:ext cx="1024662" cy="27572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Arial" panose="020B0604020202020204" pitchFamily="34" charset="0"/>
                <a:cs typeface="Arial" panose="020B0604020202020204" pitchFamily="34" charset="0"/>
              </a:rPr>
              <a:t>Micro</a:t>
            </a:r>
            <a:endParaRPr lang="es-CO" sz="1400" dirty="0">
              <a:latin typeface="Arial" panose="020B0604020202020204" pitchFamily="34" charset="0"/>
              <a:cs typeface="Arial" panose="020B0604020202020204" pitchFamily="34" charset="0"/>
            </a:endParaRPr>
          </a:p>
        </p:txBody>
      </p:sp>
      <p:sp>
        <p:nvSpPr>
          <p:cNvPr id="33" name="Rectángulo 32">
            <a:extLst>
              <a:ext uri="{FF2B5EF4-FFF2-40B4-BE49-F238E27FC236}">
                <a16:creationId xmlns:a16="http://schemas.microsoft.com/office/drawing/2014/main" id="{6D23D45F-6D64-4769-8093-4B752BC30430}"/>
              </a:ext>
            </a:extLst>
          </p:cNvPr>
          <p:cNvSpPr/>
          <p:nvPr/>
        </p:nvSpPr>
        <p:spPr>
          <a:xfrm>
            <a:off x="7201055" y="788541"/>
            <a:ext cx="1024662" cy="27572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Arial" panose="020B0604020202020204" pitchFamily="34" charset="0"/>
                <a:cs typeface="Arial" panose="020B0604020202020204" pitchFamily="34" charset="0"/>
              </a:rPr>
              <a:t>Pequeña</a:t>
            </a:r>
            <a:endParaRPr lang="es-CO" sz="1400" dirty="0">
              <a:latin typeface="Arial" panose="020B0604020202020204" pitchFamily="34" charset="0"/>
              <a:cs typeface="Arial" panose="020B0604020202020204" pitchFamily="34" charset="0"/>
            </a:endParaRPr>
          </a:p>
        </p:txBody>
      </p:sp>
      <p:sp>
        <p:nvSpPr>
          <p:cNvPr id="34" name="Rectángulo 33">
            <a:extLst>
              <a:ext uri="{FF2B5EF4-FFF2-40B4-BE49-F238E27FC236}">
                <a16:creationId xmlns:a16="http://schemas.microsoft.com/office/drawing/2014/main" id="{6E085558-5304-46EC-A69A-2DDD9FA95496}"/>
              </a:ext>
            </a:extLst>
          </p:cNvPr>
          <p:cNvSpPr/>
          <p:nvPr/>
        </p:nvSpPr>
        <p:spPr>
          <a:xfrm>
            <a:off x="8712073" y="788541"/>
            <a:ext cx="1024662" cy="27572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Arial" panose="020B0604020202020204" pitchFamily="34" charset="0"/>
                <a:cs typeface="Arial" panose="020B0604020202020204" pitchFamily="34" charset="0"/>
              </a:rPr>
              <a:t>Mediana</a:t>
            </a:r>
            <a:endParaRPr lang="es-CO" sz="1400" dirty="0">
              <a:latin typeface="Arial" panose="020B0604020202020204" pitchFamily="34" charset="0"/>
              <a:cs typeface="Arial" panose="020B0604020202020204" pitchFamily="34" charset="0"/>
            </a:endParaRPr>
          </a:p>
        </p:txBody>
      </p:sp>
      <p:sp>
        <p:nvSpPr>
          <p:cNvPr id="35" name="Rectángulo 34">
            <a:extLst>
              <a:ext uri="{FF2B5EF4-FFF2-40B4-BE49-F238E27FC236}">
                <a16:creationId xmlns:a16="http://schemas.microsoft.com/office/drawing/2014/main" id="{D6F8CE47-5044-4E0C-88C7-CB94152FCCFC}"/>
              </a:ext>
            </a:extLst>
          </p:cNvPr>
          <p:cNvSpPr/>
          <p:nvPr/>
        </p:nvSpPr>
        <p:spPr>
          <a:xfrm>
            <a:off x="10223091" y="788541"/>
            <a:ext cx="1024662" cy="27572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latin typeface="Arial" panose="020B0604020202020204" pitchFamily="34" charset="0"/>
                <a:cs typeface="Arial" panose="020B0604020202020204" pitchFamily="34" charset="0"/>
              </a:rPr>
              <a:t>Grande</a:t>
            </a:r>
            <a:endParaRPr lang="es-CO" sz="1400"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C0F70F3C-0895-4C31-ABB6-D934B662B3F8}"/>
              </a:ext>
            </a:extLst>
          </p:cNvPr>
          <p:cNvSpPr txBox="1"/>
          <p:nvPr/>
        </p:nvSpPr>
        <p:spPr>
          <a:xfrm>
            <a:off x="5775155" y="404306"/>
            <a:ext cx="954364" cy="400110"/>
          </a:xfrm>
          <a:prstGeom prst="rect">
            <a:avLst/>
          </a:prstGeom>
          <a:noFill/>
        </p:spPr>
        <p:txBody>
          <a:bodyPr wrap="none" rtlCol="0">
            <a:spAutoFit/>
          </a:bodyPr>
          <a:lstStyle/>
          <a:p>
            <a:pPr algn="ctr"/>
            <a:r>
              <a:rPr lang="es-ES" sz="2000" b="1" dirty="0">
                <a:latin typeface="Arial" panose="020B0604020202020204" pitchFamily="34" charset="0"/>
                <a:cs typeface="Arial" panose="020B0604020202020204" pitchFamily="34" charset="0"/>
              </a:rPr>
              <a:t>11.356</a:t>
            </a:r>
            <a:endParaRPr lang="es-CO" sz="2000" b="1" dirty="0">
              <a:latin typeface="Arial" panose="020B0604020202020204" pitchFamily="34" charset="0"/>
              <a:cs typeface="Arial" panose="020B0604020202020204" pitchFamily="34" charset="0"/>
            </a:endParaRPr>
          </a:p>
        </p:txBody>
      </p:sp>
      <p:sp>
        <p:nvSpPr>
          <p:cNvPr id="37" name="CuadroTexto 36">
            <a:extLst>
              <a:ext uri="{FF2B5EF4-FFF2-40B4-BE49-F238E27FC236}">
                <a16:creationId xmlns:a16="http://schemas.microsoft.com/office/drawing/2014/main" id="{C07DD99E-5DA9-45E2-83E3-352960B5C61C}"/>
              </a:ext>
            </a:extLst>
          </p:cNvPr>
          <p:cNvSpPr txBox="1"/>
          <p:nvPr/>
        </p:nvSpPr>
        <p:spPr>
          <a:xfrm>
            <a:off x="5708485" y="1113789"/>
            <a:ext cx="987770" cy="276999"/>
          </a:xfrm>
          <a:prstGeom prst="rect">
            <a:avLst/>
          </a:prstGeom>
          <a:noFill/>
        </p:spPr>
        <p:txBody>
          <a:bodyPr wrap="none" rtlCol="0">
            <a:spAutoFit/>
          </a:bodyPr>
          <a:lstStyle/>
          <a:p>
            <a:pPr algn="ctr"/>
            <a:r>
              <a:rPr lang="es-ES" sz="1200" dirty="0" err="1">
                <a:latin typeface="Arial" panose="020B0604020202020204" pitchFamily="34" charset="0"/>
                <a:cs typeface="Arial" panose="020B0604020202020204" pitchFamily="34" charset="0"/>
              </a:rPr>
              <a:t>Part</a:t>
            </a:r>
            <a:r>
              <a:rPr lang="es-ES" sz="1200" dirty="0">
                <a:latin typeface="Arial" panose="020B0604020202020204" pitchFamily="34" charset="0"/>
                <a:cs typeface="Arial" panose="020B0604020202020204" pitchFamily="34" charset="0"/>
              </a:rPr>
              <a:t>. 93,9%</a:t>
            </a:r>
            <a:endParaRPr lang="es-CO" sz="1200" dirty="0">
              <a:latin typeface="Arial" panose="020B0604020202020204" pitchFamily="34" charset="0"/>
              <a:cs typeface="Arial" panose="020B0604020202020204" pitchFamily="34" charset="0"/>
            </a:endParaRPr>
          </a:p>
        </p:txBody>
      </p:sp>
      <p:sp>
        <p:nvSpPr>
          <p:cNvPr id="38" name="CuadroTexto 37">
            <a:extLst>
              <a:ext uri="{FF2B5EF4-FFF2-40B4-BE49-F238E27FC236}">
                <a16:creationId xmlns:a16="http://schemas.microsoft.com/office/drawing/2014/main" id="{BAD7ABF3-F548-4219-A0B6-5A8BC6F818CB}"/>
              </a:ext>
            </a:extLst>
          </p:cNvPr>
          <p:cNvSpPr txBox="1"/>
          <p:nvPr/>
        </p:nvSpPr>
        <p:spPr>
          <a:xfrm>
            <a:off x="7386548" y="404306"/>
            <a:ext cx="612668" cy="400110"/>
          </a:xfrm>
          <a:prstGeom prst="rect">
            <a:avLst/>
          </a:prstGeom>
          <a:noFill/>
        </p:spPr>
        <p:txBody>
          <a:bodyPr wrap="none" rtlCol="0">
            <a:spAutoFit/>
          </a:bodyPr>
          <a:lstStyle/>
          <a:p>
            <a:pPr algn="ctr"/>
            <a:r>
              <a:rPr lang="es-ES" sz="2000" b="1" dirty="0">
                <a:latin typeface="Arial" panose="020B0604020202020204" pitchFamily="34" charset="0"/>
                <a:cs typeface="Arial" panose="020B0604020202020204" pitchFamily="34" charset="0"/>
              </a:rPr>
              <a:t>567</a:t>
            </a:r>
            <a:endParaRPr lang="es-CO" sz="2000" b="1" dirty="0">
              <a:latin typeface="Arial" panose="020B0604020202020204" pitchFamily="34" charset="0"/>
              <a:cs typeface="Arial" panose="020B0604020202020204" pitchFamily="34" charset="0"/>
            </a:endParaRPr>
          </a:p>
        </p:txBody>
      </p:sp>
      <p:sp>
        <p:nvSpPr>
          <p:cNvPr id="39" name="CuadroTexto 38">
            <a:extLst>
              <a:ext uri="{FF2B5EF4-FFF2-40B4-BE49-F238E27FC236}">
                <a16:creationId xmlns:a16="http://schemas.microsoft.com/office/drawing/2014/main" id="{22E723D8-4D50-4613-8700-FBC5C200178B}"/>
              </a:ext>
            </a:extLst>
          </p:cNvPr>
          <p:cNvSpPr txBox="1"/>
          <p:nvPr/>
        </p:nvSpPr>
        <p:spPr>
          <a:xfrm>
            <a:off x="7263894" y="1112994"/>
            <a:ext cx="902811" cy="276999"/>
          </a:xfrm>
          <a:prstGeom prst="rect">
            <a:avLst/>
          </a:prstGeom>
          <a:noFill/>
        </p:spPr>
        <p:txBody>
          <a:bodyPr wrap="none" rtlCol="0">
            <a:spAutoFit/>
          </a:bodyPr>
          <a:lstStyle/>
          <a:p>
            <a:pPr algn="ctr"/>
            <a:r>
              <a:rPr lang="es-ES" sz="1200" dirty="0" err="1">
                <a:latin typeface="Arial" panose="020B0604020202020204" pitchFamily="34" charset="0"/>
                <a:cs typeface="Arial" panose="020B0604020202020204" pitchFamily="34" charset="0"/>
              </a:rPr>
              <a:t>Part</a:t>
            </a:r>
            <a:r>
              <a:rPr lang="es-ES" sz="1200" dirty="0">
                <a:latin typeface="Arial" panose="020B0604020202020204" pitchFamily="34" charset="0"/>
                <a:cs typeface="Arial" panose="020B0604020202020204" pitchFamily="34" charset="0"/>
              </a:rPr>
              <a:t>. 4,7%</a:t>
            </a:r>
            <a:endParaRPr lang="es-CO" sz="1200" dirty="0">
              <a:latin typeface="Arial" panose="020B0604020202020204" pitchFamily="34" charset="0"/>
              <a:cs typeface="Arial" panose="020B0604020202020204" pitchFamily="34" charset="0"/>
            </a:endParaRPr>
          </a:p>
        </p:txBody>
      </p:sp>
      <p:sp>
        <p:nvSpPr>
          <p:cNvPr id="40" name="CuadroTexto 39">
            <a:extLst>
              <a:ext uri="{FF2B5EF4-FFF2-40B4-BE49-F238E27FC236}">
                <a16:creationId xmlns:a16="http://schemas.microsoft.com/office/drawing/2014/main" id="{FE12FC9C-1A6F-4641-AB6F-F0F7282E42D9}"/>
              </a:ext>
            </a:extLst>
          </p:cNvPr>
          <p:cNvSpPr txBox="1"/>
          <p:nvPr/>
        </p:nvSpPr>
        <p:spPr>
          <a:xfrm>
            <a:off x="8858764" y="404306"/>
            <a:ext cx="612668" cy="400110"/>
          </a:xfrm>
          <a:prstGeom prst="rect">
            <a:avLst/>
          </a:prstGeom>
          <a:noFill/>
        </p:spPr>
        <p:txBody>
          <a:bodyPr wrap="none" rtlCol="0">
            <a:spAutoFit/>
          </a:bodyPr>
          <a:lstStyle/>
          <a:p>
            <a:pPr algn="ctr"/>
            <a:r>
              <a:rPr lang="es-ES" sz="2000" b="1" dirty="0">
                <a:latin typeface="Arial" panose="020B0604020202020204" pitchFamily="34" charset="0"/>
                <a:cs typeface="Arial" panose="020B0604020202020204" pitchFamily="34" charset="0"/>
              </a:rPr>
              <a:t>104</a:t>
            </a:r>
            <a:endParaRPr lang="es-CO" sz="2000" b="1" dirty="0">
              <a:latin typeface="Arial" panose="020B0604020202020204" pitchFamily="34" charset="0"/>
              <a:cs typeface="Arial" panose="020B0604020202020204" pitchFamily="34" charset="0"/>
            </a:endParaRPr>
          </a:p>
        </p:txBody>
      </p:sp>
      <p:sp>
        <p:nvSpPr>
          <p:cNvPr id="41" name="CuadroTexto 40">
            <a:extLst>
              <a:ext uri="{FF2B5EF4-FFF2-40B4-BE49-F238E27FC236}">
                <a16:creationId xmlns:a16="http://schemas.microsoft.com/office/drawing/2014/main" id="{4CB238A0-6778-472D-A7EE-22C5F6FAFB2E}"/>
              </a:ext>
            </a:extLst>
          </p:cNvPr>
          <p:cNvSpPr txBox="1"/>
          <p:nvPr/>
        </p:nvSpPr>
        <p:spPr>
          <a:xfrm>
            <a:off x="8772998" y="1074780"/>
            <a:ext cx="902811" cy="276999"/>
          </a:xfrm>
          <a:prstGeom prst="rect">
            <a:avLst/>
          </a:prstGeom>
          <a:noFill/>
        </p:spPr>
        <p:txBody>
          <a:bodyPr wrap="square" rtlCol="0">
            <a:spAutoFit/>
          </a:bodyPr>
          <a:lstStyle/>
          <a:p>
            <a:r>
              <a:rPr lang="es-ES" sz="1200" dirty="0" err="1">
                <a:latin typeface="Arial" panose="020B0604020202020204" pitchFamily="34" charset="0"/>
                <a:cs typeface="Arial" panose="020B0604020202020204" pitchFamily="34" charset="0"/>
              </a:rPr>
              <a:t>Part</a:t>
            </a:r>
            <a:r>
              <a:rPr lang="es-ES" sz="1200" dirty="0">
                <a:latin typeface="Arial" panose="020B0604020202020204" pitchFamily="34" charset="0"/>
                <a:cs typeface="Arial" panose="020B0604020202020204" pitchFamily="34" charset="0"/>
              </a:rPr>
              <a:t>. 0,9%</a:t>
            </a:r>
            <a:endParaRPr lang="es-CO" sz="1200" dirty="0">
              <a:latin typeface="Arial" panose="020B0604020202020204" pitchFamily="34" charset="0"/>
              <a:cs typeface="Arial" panose="020B0604020202020204" pitchFamily="34" charset="0"/>
            </a:endParaRPr>
          </a:p>
        </p:txBody>
      </p:sp>
      <p:sp>
        <p:nvSpPr>
          <p:cNvPr id="42" name="CuadroTexto 41">
            <a:extLst>
              <a:ext uri="{FF2B5EF4-FFF2-40B4-BE49-F238E27FC236}">
                <a16:creationId xmlns:a16="http://schemas.microsoft.com/office/drawing/2014/main" id="{A05D6056-7582-4DBD-AD62-1FF1A3DA4997}"/>
              </a:ext>
            </a:extLst>
          </p:cNvPr>
          <p:cNvSpPr txBox="1"/>
          <p:nvPr/>
        </p:nvSpPr>
        <p:spPr>
          <a:xfrm>
            <a:off x="10496710" y="404306"/>
            <a:ext cx="470000" cy="400110"/>
          </a:xfrm>
          <a:prstGeom prst="rect">
            <a:avLst/>
          </a:prstGeom>
          <a:noFill/>
        </p:spPr>
        <p:txBody>
          <a:bodyPr wrap="none" rtlCol="0">
            <a:spAutoFit/>
          </a:bodyPr>
          <a:lstStyle/>
          <a:p>
            <a:pPr algn="ctr"/>
            <a:r>
              <a:rPr lang="es-ES" sz="2000" b="1" dirty="0">
                <a:latin typeface="Arial" panose="020B0604020202020204" pitchFamily="34" charset="0"/>
                <a:cs typeface="Arial" panose="020B0604020202020204" pitchFamily="34" charset="0"/>
              </a:rPr>
              <a:t>70</a:t>
            </a:r>
            <a:endParaRPr lang="es-CO" sz="2000" b="1" dirty="0">
              <a:latin typeface="Arial" panose="020B0604020202020204" pitchFamily="34" charset="0"/>
              <a:cs typeface="Arial" panose="020B0604020202020204" pitchFamily="34" charset="0"/>
            </a:endParaRPr>
          </a:p>
        </p:txBody>
      </p:sp>
      <p:sp>
        <p:nvSpPr>
          <p:cNvPr id="43" name="CuadroTexto 42">
            <a:extLst>
              <a:ext uri="{FF2B5EF4-FFF2-40B4-BE49-F238E27FC236}">
                <a16:creationId xmlns:a16="http://schemas.microsoft.com/office/drawing/2014/main" id="{1D83A3A7-FAD7-48E6-A7EE-553B3E0CE094}"/>
              </a:ext>
            </a:extLst>
          </p:cNvPr>
          <p:cNvSpPr txBox="1"/>
          <p:nvPr/>
        </p:nvSpPr>
        <p:spPr>
          <a:xfrm>
            <a:off x="10302461" y="1047660"/>
            <a:ext cx="902812" cy="276999"/>
          </a:xfrm>
          <a:prstGeom prst="rect">
            <a:avLst/>
          </a:prstGeom>
          <a:noFill/>
        </p:spPr>
        <p:txBody>
          <a:bodyPr wrap="none" rtlCol="0">
            <a:spAutoFit/>
          </a:bodyPr>
          <a:lstStyle/>
          <a:p>
            <a:pPr algn="r"/>
            <a:r>
              <a:rPr lang="es-ES" sz="1200" dirty="0" err="1">
                <a:latin typeface="Arial" panose="020B0604020202020204" pitchFamily="34" charset="0"/>
                <a:cs typeface="Arial" panose="020B0604020202020204" pitchFamily="34" charset="0"/>
              </a:rPr>
              <a:t>Part</a:t>
            </a:r>
            <a:r>
              <a:rPr lang="es-ES" sz="1200" dirty="0">
                <a:latin typeface="Arial" panose="020B0604020202020204" pitchFamily="34" charset="0"/>
                <a:cs typeface="Arial" panose="020B0604020202020204" pitchFamily="34" charset="0"/>
              </a:rPr>
              <a:t>. 0,6%</a:t>
            </a:r>
            <a:endParaRPr lang="es-CO" sz="1200" dirty="0">
              <a:latin typeface="Arial" panose="020B0604020202020204" pitchFamily="34" charset="0"/>
              <a:cs typeface="Arial" panose="020B0604020202020204" pitchFamily="34" charset="0"/>
            </a:endParaRPr>
          </a:p>
        </p:txBody>
      </p:sp>
      <p:sp>
        <p:nvSpPr>
          <p:cNvPr id="44" name="CuadroTexto 43">
            <a:extLst>
              <a:ext uri="{FF2B5EF4-FFF2-40B4-BE49-F238E27FC236}">
                <a16:creationId xmlns:a16="http://schemas.microsoft.com/office/drawing/2014/main" id="{37D9D517-D24D-46E4-AB15-6BE512545ABD}"/>
              </a:ext>
            </a:extLst>
          </p:cNvPr>
          <p:cNvSpPr txBox="1"/>
          <p:nvPr/>
        </p:nvSpPr>
        <p:spPr>
          <a:xfrm>
            <a:off x="6202367" y="1818136"/>
            <a:ext cx="4863614" cy="523220"/>
          </a:xfrm>
          <a:prstGeom prst="rect">
            <a:avLst/>
          </a:prstGeom>
          <a:solidFill>
            <a:srgbClr val="C00000"/>
          </a:solidFill>
        </p:spPr>
        <p:txBody>
          <a:bodyPr wrap="square" rtlCol="0">
            <a:spAutoFit/>
          </a:bodyPr>
          <a:lstStyle/>
          <a:p>
            <a:pPr algn="ctr"/>
            <a:r>
              <a:rPr lang="es-CO" sz="1400" spc="300" dirty="0">
                <a:solidFill>
                  <a:schemeClr val="bg1"/>
                </a:solidFill>
                <a:latin typeface="Arial" panose="020B0604020202020204" pitchFamily="34" charset="0"/>
                <a:ea typeface="Microsoft JhengHei" panose="020B0604030504040204" pitchFamily="34" charset="-120"/>
                <a:cs typeface="Arial" panose="020B0604020202020204" pitchFamily="34" charset="0"/>
              </a:rPr>
              <a:t>PRINCIPALES ACTIVIDADES ECONÓMICAS</a:t>
            </a:r>
          </a:p>
        </p:txBody>
      </p:sp>
      <p:sp>
        <p:nvSpPr>
          <p:cNvPr id="14" name="Rectángulo 13">
            <a:extLst>
              <a:ext uri="{FF2B5EF4-FFF2-40B4-BE49-F238E27FC236}">
                <a16:creationId xmlns:a16="http://schemas.microsoft.com/office/drawing/2014/main" id="{182F0BA3-8308-4495-9BB1-FEC56EDBD0FA}"/>
              </a:ext>
            </a:extLst>
          </p:cNvPr>
          <p:cNvSpPr/>
          <p:nvPr/>
        </p:nvSpPr>
        <p:spPr>
          <a:xfrm>
            <a:off x="5968755" y="2706526"/>
            <a:ext cx="2584222" cy="646331"/>
          </a:xfrm>
          <a:prstGeom prst="rect">
            <a:avLst/>
          </a:prstGeom>
        </p:spPr>
        <p:txBody>
          <a:bodyPr wrap="square">
            <a:spAutoFit/>
          </a:bodyPr>
          <a:lstStyle/>
          <a:p>
            <a:pPr fontAlgn="b"/>
            <a:r>
              <a:rPr lang="es-ES" sz="1200" dirty="0">
                <a:latin typeface="Arial" panose="020B0604020202020204" pitchFamily="34" charset="0"/>
                <a:cs typeface="Arial" panose="020B0604020202020204" pitchFamily="34" charset="0"/>
              </a:rPr>
              <a:t>Comercio al por mayor y al por menor; reparación de vehículos automotores y motocicletas</a:t>
            </a:r>
            <a:endParaRPr lang="es-ES" sz="1200" dirty="0">
              <a:solidFill>
                <a:srgbClr val="000000"/>
              </a:solidFill>
              <a:latin typeface="Arial" panose="020B0604020202020204" pitchFamily="34" charset="0"/>
              <a:cs typeface="Arial" panose="020B0604020202020204" pitchFamily="34" charset="0"/>
            </a:endParaRPr>
          </a:p>
        </p:txBody>
      </p:sp>
      <p:sp>
        <p:nvSpPr>
          <p:cNvPr id="15" name="Rectángulo 14">
            <a:extLst>
              <a:ext uri="{FF2B5EF4-FFF2-40B4-BE49-F238E27FC236}">
                <a16:creationId xmlns:a16="http://schemas.microsoft.com/office/drawing/2014/main" id="{53A86E0F-4EAC-49F1-8F80-1FB79F1B18C7}"/>
              </a:ext>
            </a:extLst>
          </p:cNvPr>
          <p:cNvSpPr/>
          <p:nvPr/>
        </p:nvSpPr>
        <p:spPr>
          <a:xfrm>
            <a:off x="9316183" y="2677748"/>
            <a:ext cx="2882520" cy="307777"/>
          </a:xfrm>
          <a:prstGeom prst="rect">
            <a:avLst/>
          </a:prstGeom>
        </p:spPr>
        <p:txBody>
          <a:bodyPr wrap="none">
            <a:spAutoFit/>
          </a:bodyPr>
          <a:lstStyle/>
          <a:p>
            <a:pPr fontAlgn="b"/>
            <a:r>
              <a:rPr lang="es-ES" sz="1400" dirty="0">
                <a:latin typeface="Arial" panose="020B0604020202020204" pitchFamily="34" charset="0"/>
                <a:cs typeface="Arial" panose="020B0604020202020204" pitchFamily="34" charset="0"/>
              </a:rPr>
              <a:t>Alojamiento y servicios de comida</a:t>
            </a:r>
            <a:endParaRPr lang="es-ES" sz="1400" dirty="0">
              <a:solidFill>
                <a:srgbClr val="000000"/>
              </a:solidFill>
              <a:latin typeface="Arial" panose="020B0604020202020204" pitchFamily="34" charset="0"/>
              <a:cs typeface="Arial" panose="020B0604020202020204" pitchFamily="34" charset="0"/>
            </a:endParaRPr>
          </a:p>
        </p:txBody>
      </p:sp>
      <p:sp>
        <p:nvSpPr>
          <p:cNvPr id="16" name="Rectángulo 15">
            <a:extLst>
              <a:ext uri="{FF2B5EF4-FFF2-40B4-BE49-F238E27FC236}">
                <a16:creationId xmlns:a16="http://schemas.microsoft.com/office/drawing/2014/main" id="{F90DA5F2-1682-4E48-AB79-55BF65929591}"/>
              </a:ext>
            </a:extLst>
          </p:cNvPr>
          <p:cNvSpPr/>
          <p:nvPr/>
        </p:nvSpPr>
        <p:spPr>
          <a:xfrm>
            <a:off x="5968755" y="3565375"/>
            <a:ext cx="1959130" cy="523220"/>
          </a:xfrm>
          <a:prstGeom prst="rect">
            <a:avLst/>
          </a:prstGeom>
        </p:spPr>
        <p:txBody>
          <a:bodyPr wrap="square">
            <a:spAutoFit/>
          </a:bodyPr>
          <a:lstStyle/>
          <a:p>
            <a:pPr fontAlgn="b"/>
            <a:r>
              <a:rPr lang="es-CO" sz="1400" dirty="0">
                <a:latin typeface="Arial" panose="020B0604020202020204" pitchFamily="34" charset="0"/>
                <a:cs typeface="Arial" panose="020B0604020202020204" pitchFamily="34" charset="0"/>
              </a:rPr>
              <a:t>Industrias manufactureras</a:t>
            </a:r>
            <a:endParaRPr lang="es-CO" sz="1400" dirty="0">
              <a:solidFill>
                <a:srgbClr val="000000"/>
              </a:solidFill>
              <a:latin typeface="Arial" panose="020B0604020202020204" pitchFamily="34" charset="0"/>
              <a:cs typeface="Arial" panose="020B0604020202020204" pitchFamily="34" charset="0"/>
            </a:endParaRPr>
          </a:p>
        </p:txBody>
      </p:sp>
      <p:sp>
        <p:nvSpPr>
          <p:cNvPr id="17" name="Rectángulo 16">
            <a:extLst>
              <a:ext uri="{FF2B5EF4-FFF2-40B4-BE49-F238E27FC236}">
                <a16:creationId xmlns:a16="http://schemas.microsoft.com/office/drawing/2014/main" id="{47293D10-36C6-409D-9166-21059A6292D0}"/>
              </a:ext>
            </a:extLst>
          </p:cNvPr>
          <p:cNvSpPr/>
          <p:nvPr/>
        </p:nvSpPr>
        <p:spPr>
          <a:xfrm>
            <a:off x="9328766" y="3537779"/>
            <a:ext cx="2598775" cy="523220"/>
          </a:xfrm>
          <a:prstGeom prst="rect">
            <a:avLst/>
          </a:prstGeom>
        </p:spPr>
        <p:txBody>
          <a:bodyPr wrap="square">
            <a:spAutoFit/>
          </a:bodyPr>
          <a:lstStyle/>
          <a:p>
            <a:pPr fontAlgn="b"/>
            <a:r>
              <a:rPr lang="es-ES" sz="1400" dirty="0">
                <a:solidFill>
                  <a:srgbClr val="000000"/>
                </a:solidFill>
                <a:latin typeface="Arial" panose="020B0604020202020204" pitchFamily="34" charset="0"/>
                <a:cs typeface="Arial" panose="020B0604020202020204" pitchFamily="34" charset="0"/>
              </a:rPr>
              <a:t>Actividades profesionales, científicas y técnicas</a:t>
            </a:r>
            <a:endParaRPr lang="es-CO" sz="1400" dirty="0">
              <a:solidFill>
                <a:srgbClr val="000000"/>
              </a:solidFill>
              <a:latin typeface="Arial" panose="020B0604020202020204" pitchFamily="34" charset="0"/>
              <a:cs typeface="Arial" panose="020B0604020202020204" pitchFamily="34" charset="0"/>
            </a:endParaRPr>
          </a:p>
        </p:txBody>
      </p:sp>
      <p:sp>
        <p:nvSpPr>
          <p:cNvPr id="18" name="Rectángulo 17">
            <a:extLst>
              <a:ext uri="{FF2B5EF4-FFF2-40B4-BE49-F238E27FC236}">
                <a16:creationId xmlns:a16="http://schemas.microsoft.com/office/drawing/2014/main" id="{A45AE2BE-DB6A-419C-B382-E0DDF2A90DC6}"/>
              </a:ext>
            </a:extLst>
          </p:cNvPr>
          <p:cNvSpPr/>
          <p:nvPr/>
        </p:nvSpPr>
        <p:spPr>
          <a:xfrm>
            <a:off x="5968755" y="4309839"/>
            <a:ext cx="1959130" cy="307777"/>
          </a:xfrm>
          <a:prstGeom prst="rect">
            <a:avLst/>
          </a:prstGeom>
        </p:spPr>
        <p:txBody>
          <a:bodyPr wrap="square">
            <a:spAutoFit/>
          </a:bodyPr>
          <a:lstStyle/>
          <a:p>
            <a:pPr fontAlgn="b"/>
            <a:r>
              <a:rPr lang="es-ES" sz="1400" dirty="0">
                <a:latin typeface="Arial" panose="020B0604020202020204" pitchFamily="34" charset="0"/>
                <a:cs typeface="Arial" panose="020B0604020202020204" pitchFamily="34" charset="0"/>
              </a:rPr>
              <a:t>Construcción</a:t>
            </a:r>
            <a:endParaRPr lang="es-ES" sz="1400" dirty="0">
              <a:solidFill>
                <a:srgbClr val="000000"/>
              </a:solidFill>
              <a:latin typeface="Arial" panose="020B0604020202020204" pitchFamily="34" charset="0"/>
              <a:cs typeface="Arial" panose="020B0604020202020204" pitchFamily="34" charset="0"/>
            </a:endParaRPr>
          </a:p>
        </p:txBody>
      </p:sp>
      <p:sp>
        <p:nvSpPr>
          <p:cNvPr id="20" name="Rectángulo 19">
            <a:extLst>
              <a:ext uri="{FF2B5EF4-FFF2-40B4-BE49-F238E27FC236}">
                <a16:creationId xmlns:a16="http://schemas.microsoft.com/office/drawing/2014/main" id="{77061282-EB13-4EC5-9C47-BE30801C08D5}"/>
              </a:ext>
            </a:extLst>
          </p:cNvPr>
          <p:cNvSpPr/>
          <p:nvPr/>
        </p:nvSpPr>
        <p:spPr>
          <a:xfrm>
            <a:off x="9376062" y="4296247"/>
            <a:ext cx="2381762" cy="523220"/>
          </a:xfrm>
          <a:prstGeom prst="rect">
            <a:avLst/>
          </a:prstGeom>
        </p:spPr>
        <p:txBody>
          <a:bodyPr wrap="square">
            <a:spAutoFit/>
          </a:bodyPr>
          <a:lstStyle/>
          <a:p>
            <a:pPr fontAlgn="b"/>
            <a:r>
              <a:rPr lang="es-ES" sz="1400" dirty="0">
                <a:latin typeface="Arial" panose="020B0604020202020204" pitchFamily="34" charset="0"/>
                <a:cs typeface="Arial" panose="020B0604020202020204" pitchFamily="34" charset="0"/>
              </a:rPr>
              <a:t>Transporte y almacenamiento</a:t>
            </a:r>
            <a:endParaRPr lang="es-ES" sz="1400" dirty="0">
              <a:solidFill>
                <a:srgbClr val="000000"/>
              </a:solidFill>
              <a:latin typeface="Arial" panose="020B0604020202020204" pitchFamily="34" charset="0"/>
              <a:cs typeface="Arial" panose="020B0604020202020204" pitchFamily="34" charset="0"/>
            </a:endParaRPr>
          </a:p>
        </p:txBody>
      </p:sp>
      <p:sp>
        <p:nvSpPr>
          <p:cNvPr id="22" name="Rectángulo 21">
            <a:extLst>
              <a:ext uri="{FF2B5EF4-FFF2-40B4-BE49-F238E27FC236}">
                <a16:creationId xmlns:a16="http://schemas.microsoft.com/office/drawing/2014/main" id="{001E3C63-82AD-4A71-8CFB-1E635FDAB709}"/>
              </a:ext>
            </a:extLst>
          </p:cNvPr>
          <p:cNvSpPr/>
          <p:nvPr/>
        </p:nvSpPr>
        <p:spPr>
          <a:xfrm>
            <a:off x="5449668" y="2753859"/>
            <a:ext cx="646332" cy="369332"/>
          </a:xfrm>
          <a:prstGeom prst="rect">
            <a:avLst/>
          </a:prstGeom>
        </p:spPr>
        <p:txBody>
          <a:bodyPr wrap="none">
            <a:spAutoFit/>
          </a:bodyPr>
          <a:lstStyle/>
          <a:p>
            <a:pPr algn="r" fontAlgn="b"/>
            <a:r>
              <a:rPr lang="es-CO" b="1" dirty="0">
                <a:latin typeface="Arial" panose="020B0604020202020204" pitchFamily="34" charset="0"/>
                <a:cs typeface="Arial" panose="020B0604020202020204" pitchFamily="34" charset="0"/>
              </a:rPr>
              <a:t>39%</a:t>
            </a:r>
          </a:p>
        </p:txBody>
      </p:sp>
      <p:sp>
        <p:nvSpPr>
          <p:cNvPr id="23" name="Rectángulo 22">
            <a:extLst>
              <a:ext uri="{FF2B5EF4-FFF2-40B4-BE49-F238E27FC236}">
                <a16:creationId xmlns:a16="http://schemas.microsoft.com/office/drawing/2014/main" id="{A41B550C-67B1-421F-B8A1-71B902BCCC9F}"/>
              </a:ext>
            </a:extLst>
          </p:cNvPr>
          <p:cNvSpPr/>
          <p:nvPr/>
        </p:nvSpPr>
        <p:spPr>
          <a:xfrm>
            <a:off x="8752164" y="2673891"/>
            <a:ext cx="646332" cy="369332"/>
          </a:xfrm>
          <a:prstGeom prst="rect">
            <a:avLst/>
          </a:prstGeom>
        </p:spPr>
        <p:txBody>
          <a:bodyPr wrap="none">
            <a:spAutoFit/>
          </a:bodyPr>
          <a:lstStyle/>
          <a:p>
            <a:pPr algn="r" fontAlgn="b"/>
            <a:r>
              <a:rPr lang="es-CO" b="1" dirty="0">
                <a:latin typeface="Arial" panose="020B0604020202020204" pitchFamily="34" charset="0"/>
                <a:cs typeface="Arial" panose="020B0604020202020204" pitchFamily="34" charset="0"/>
              </a:rPr>
              <a:t>14%</a:t>
            </a:r>
          </a:p>
        </p:txBody>
      </p:sp>
      <p:sp>
        <p:nvSpPr>
          <p:cNvPr id="24" name="Rectángulo 23">
            <a:extLst>
              <a:ext uri="{FF2B5EF4-FFF2-40B4-BE49-F238E27FC236}">
                <a16:creationId xmlns:a16="http://schemas.microsoft.com/office/drawing/2014/main" id="{B315BD39-F5A0-4D55-B1A6-FA106732829D}"/>
              </a:ext>
            </a:extLst>
          </p:cNvPr>
          <p:cNvSpPr/>
          <p:nvPr/>
        </p:nvSpPr>
        <p:spPr>
          <a:xfrm>
            <a:off x="5577909" y="3518740"/>
            <a:ext cx="518091" cy="369332"/>
          </a:xfrm>
          <a:prstGeom prst="rect">
            <a:avLst/>
          </a:prstGeom>
        </p:spPr>
        <p:txBody>
          <a:bodyPr wrap="none">
            <a:spAutoFit/>
          </a:bodyPr>
          <a:lstStyle/>
          <a:p>
            <a:pPr algn="r" fontAlgn="b"/>
            <a:r>
              <a:rPr lang="es-CO" b="1" dirty="0">
                <a:latin typeface="Arial" panose="020B0604020202020204" pitchFamily="34" charset="0"/>
                <a:cs typeface="Arial" panose="020B0604020202020204" pitchFamily="34" charset="0"/>
              </a:rPr>
              <a:t>8%</a:t>
            </a:r>
          </a:p>
        </p:txBody>
      </p:sp>
      <p:sp>
        <p:nvSpPr>
          <p:cNvPr id="26" name="Rectángulo 25">
            <a:extLst>
              <a:ext uri="{FF2B5EF4-FFF2-40B4-BE49-F238E27FC236}">
                <a16:creationId xmlns:a16="http://schemas.microsoft.com/office/drawing/2014/main" id="{E4B220F3-DF0B-45E5-91B3-40446058C37B}"/>
              </a:ext>
            </a:extLst>
          </p:cNvPr>
          <p:cNvSpPr/>
          <p:nvPr/>
        </p:nvSpPr>
        <p:spPr>
          <a:xfrm>
            <a:off x="8880405" y="3515896"/>
            <a:ext cx="518091" cy="369332"/>
          </a:xfrm>
          <a:prstGeom prst="rect">
            <a:avLst/>
          </a:prstGeom>
        </p:spPr>
        <p:txBody>
          <a:bodyPr wrap="none">
            <a:spAutoFit/>
          </a:bodyPr>
          <a:lstStyle/>
          <a:p>
            <a:pPr algn="r" fontAlgn="b"/>
            <a:r>
              <a:rPr lang="es-CO" b="1" dirty="0">
                <a:latin typeface="Arial" panose="020B0604020202020204" pitchFamily="34" charset="0"/>
                <a:cs typeface="Arial" panose="020B0604020202020204" pitchFamily="34" charset="0"/>
              </a:rPr>
              <a:t>7%</a:t>
            </a:r>
          </a:p>
        </p:txBody>
      </p:sp>
      <p:sp>
        <p:nvSpPr>
          <p:cNvPr id="46" name="Rectángulo 45">
            <a:extLst>
              <a:ext uri="{FF2B5EF4-FFF2-40B4-BE49-F238E27FC236}">
                <a16:creationId xmlns:a16="http://schemas.microsoft.com/office/drawing/2014/main" id="{AE89FC0D-D58E-4CD7-9CD0-4EAA4B9A79E5}"/>
              </a:ext>
            </a:extLst>
          </p:cNvPr>
          <p:cNvSpPr/>
          <p:nvPr/>
        </p:nvSpPr>
        <p:spPr>
          <a:xfrm>
            <a:off x="5577909" y="4304673"/>
            <a:ext cx="518091" cy="369332"/>
          </a:xfrm>
          <a:prstGeom prst="rect">
            <a:avLst/>
          </a:prstGeom>
        </p:spPr>
        <p:txBody>
          <a:bodyPr wrap="none">
            <a:spAutoFit/>
          </a:bodyPr>
          <a:lstStyle/>
          <a:p>
            <a:pPr algn="r" fontAlgn="b"/>
            <a:r>
              <a:rPr lang="es-CO" b="1" dirty="0">
                <a:latin typeface="Arial" panose="020B0604020202020204" pitchFamily="34" charset="0"/>
                <a:cs typeface="Arial" panose="020B0604020202020204" pitchFamily="34" charset="0"/>
              </a:rPr>
              <a:t>7%</a:t>
            </a:r>
          </a:p>
        </p:txBody>
      </p:sp>
      <p:sp>
        <p:nvSpPr>
          <p:cNvPr id="47" name="Rectángulo 46">
            <a:extLst>
              <a:ext uri="{FF2B5EF4-FFF2-40B4-BE49-F238E27FC236}">
                <a16:creationId xmlns:a16="http://schemas.microsoft.com/office/drawing/2014/main" id="{8761D691-4701-4734-B3B6-70F9E31F8C56}"/>
              </a:ext>
            </a:extLst>
          </p:cNvPr>
          <p:cNvSpPr/>
          <p:nvPr/>
        </p:nvSpPr>
        <p:spPr>
          <a:xfrm>
            <a:off x="8880405" y="4266352"/>
            <a:ext cx="518091" cy="369332"/>
          </a:xfrm>
          <a:prstGeom prst="rect">
            <a:avLst/>
          </a:prstGeom>
        </p:spPr>
        <p:txBody>
          <a:bodyPr wrap="none">
            <a:spAutoFit/>
          </a:bodyPr>
          <a:lstStyle/>
          <a:p>
            <a:pPr algn="r" fontAlgn="b"/>
            <a:r>
              <a:rPr lang="es-CO" b="1" dirty="0">
                <a:latin typeface="Arial" panose="020B0604020202020204" pitchFamily="34" charset="0"/>
                <a:cs typeface="Arial" panose="020B0604020202020204" pitchFamily="34" charset="0"/>
              </a:rPr>
              <a:t>4%</a:t>
            </a:r>
          </a:p>
        </p:txBody>
      </p:sp>
      <p:sp>
        <p:nvSpPr>
          <p:cNvPr id="48" name="Rectángulo 47">
            <a:extLst>
              <a:ext uri="{FF2B5EF4-FFF2-40B4-BE49-F238E27FC236}">
                <a16:creationId xmlns:a16="http://schemas.microsoft.com/office/drawing/2014/main" id="{7C5FD009-5DCA-49FE-8B98-636688B63A9C}"/>
              </a:ext>
            </a:extLst>
          </p:cNvPr>
          <p:cNvSpPr/>
          <p:nvPr/>
        </p:nvSpPr>
        <p:spPr>
          <a:xfrm>
            <a:off x="5577909" y="5124813"/>
            <a:ext cx="518091" cy="369332"/>
          </a:xfrm>
          <a:prstGeom prst="rect">
            <a:avLst/>
          </a:prstGeom>
        </p:spPr>
        <p:txBody>
          <a:bodyPr wrap="none">
            <a:spAutoFit/>
          </a:bodyPr>
          <a:lstStyle/>
          <a:p>
            <a:pPr algn="r" fontAlgn="b"/>
            <a:r>
              <a:rPr lang="es-CO" b="1" dirty="0">
                <a:latin typeface="Arial" panose="020B0604020202020204" pitchFamily="34" charset="0"/>
                <a:cs typeface="Arial" panose="020B0604020202020204" pitchFamily="34" charset="0"/>
              </a:rPr>
              <a:t>4%</a:t>
            </a:r>
          </a:p>
        </p:txBody>
      </p:sp>
      <p:sp>
        <p:nvSpPr>
          <p:cNvPr id="50" name="14 CuadroTexto">
            <a:extLst>
              <a:ext uri="{FF2B5EF4-FFF2-40B4-BE49-F238E27FC236}">
                <a16:creationId xmlns:a16="http://schemas.microsoft.com/office/drawing/2014/main" id="{F282CAC3-9700-40AA-A589-2461680A7F78}"/>
              </a:ext>
            </a:extLst>
          </p:cNvPr>
          <p:cNvSpPr txBox="1"/>
          <p:nvPr/>
        </p:nvSpPr>
        <p:spPr>
          <a:xfrm>
            <a:off x="481972" y="385894"/>
            <a:ext cx="4001223" cy="553998"/>
          </a:xfrm>
          <a:prstGeom prst="rect">
            <a:avLst/>
          </a:prstGeom>
          <a:noFill/>
        </p:spPr>
        <p:txBody>
          <a:bodyPr wrap="square">
            <a:spAutoFit/>
          </a:bodyPr>
          <a:lstStyle/>
          <a:p>
            <a:pPr eaLnBrk="1" hangingPunct="1">
              <a:defRPr/>
            </a:pPr>
            <a:r>
              <a:rPr lang="es-CO" sz="3000" b="1" dirty="0">
                <a:solidFill>
                  <a:srgbClr val="C00000"/>
                </a:solidFill>
                <a:latin typeface="Arial" panose="020B0604020202020204" pitchFamily="34" charset="0"/>
                <a:ea typeface="Ebrima" panose="02000000000000000000" pitchFamily="2" charset="0"/>
                <a:cs typeface="Arial" panose="020B0604020202020204" pitchFamily="34" charset="0"/>
              </a:rPr>
              <a:t>Tejido empresarial</a:t>
            </a:r>
          </a:p>
        </p:txBody>
      </p:sp>
      <p:sp>
        <p:nvSpPr>
          <p:cNvPr id="49" name="Rectángulo 48">
            <a:extLst>
              <a:ext uri="{FF2B5EF4-FFF2-40B4-BE49-F238E27FC236}">
                <a16:creationId xmlns:a16="http://schemas.microsoft.com/office/drawing/2014/main" id="{41BE0DE6-CBF1-423A-862C-CD640F8FD687}"/>
              </a:ext>
            </a:extLst>
          </p:cNvPr>
          <p:cNvSpPr/>
          <p:nvPr/>
        </p:nvSpPr>
        <p:spPr>
          <a:xfrm>
            <a:off x="650814" y="2391136"/>
            <a:ext cx="4064511" cy="46166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1" name="Rectángulo 50">
            <a:extLst>
              <a:ext uri="{FF2B5EF4-FFF2-40B4-BE49-F238E27FC236}">
                <a16:creationId xmlns:a16="http://schemas.microsoft.com/office/drawing/2014/main" id="{398F4AB8-3088-4944-B98F-601B37A72B21}"/>
              </a:ext>
            </a:extLst>
          </p:cNvPr>
          <p:cNvSpPr/>
          <p:nvPr/>
        </p:nvSpPr>
        <p:spPr>
          <a:xfrm>
            <a:off x="650814" y="2391135"/>
            <a:ext cx="2926800" cy="4616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2" name="CuadroTexto 51">
            <a:extLst>
              <a:ext uri="{FF2B5EF4-FFF2-40B4-BE49-F238E27FC236}">
                <a16:creationId xmlns:a16="http://schemas.microsoft.com/office/drawing/2014/main" id="{9E928B85-417F-4992-AA32-69C7BAD9B111}"/>
              </a:ext>
            </a:extLst>
          </p:cNvPr>
          <p:cNvSpPr txBox="1"/>
          <p:nvPr/>
        </p:nvSpPr>
        <p:spPr>
          <a:xfrm>
            <a:off x="2132403" y="2426538"/>
            <a:ext cx="595035" cy="338554"/>
          </a:xfrm>
          <a:prstGeom prst="rect">
            <a:avLst/>
          </a:prstGeom>
          <a:noFill/>
        </p:spPr>
        <p:txBody>
          <a:bodyPr wrap="none" rtlCol="0">
            <a:spAutoFit/>
          </a:bodyPr>
          <a:lstStyle/>
          <a:p>
            <a:r>
              <a:rPr lang="es-ES" sz="1600" dirty="0">
                <a:solidFill>
                  <a:schemeClr val="bg1"/>
                </a:solidFill>
                <a:latin typeface="Arial" panose="020B0604020202020204" pitchFamily="34" charset="0"/>
                <a:cs typeface="Arial" panose="020B0604020202020204" pitchFamily="34" charset="0"/>
              </a:rPr>
              <a:t>72%</a:t>
            </a:r>
            <a:endParaRPr lang="es-CO" sz="1600" dirty="0">
              <a:solidFill>
                <a:schemeClr val="bg1"/>
              </a:solidFill>
              <a:latin typeface="Arial" panose="020B0604020202020204" pitchFamily="34" charset="0"/>
              <a:cs typeface="Arial" panose="020B0604020202020204" pitchFamily="34" charset="0"/>
            </a:endParaRPr>
          </a:p>
        </p:txBody>
      </p:sp>
      <p:sp>
        <p:nvSpPr>
          <p:cNvPr id="53" name="CuadroTexto 52">
            <a:extLst>
              <a:ext uri="{FF2B5EF4-FFF2-40B4-BE49-F238E27FC236}">
                <a16:creationId xmlns:a16="http://schemas.microsoft.com/office/drawing/2014/main" id="{8C29A29F-3970-47B5-B0A1-744B937381F4}"/>
              </a:ext>
            </a:extLst>
          </p:cNvPr>
          <p:cNvSpPr txBox="1"/>
          <p:nvPr/>
        </p:nvSpPr>
        <p:spPr>
          <a:xfrm>
            <a:off x="3948184" y="2450773"/>
            <a:ext cx="595035" cy="338554"/>
          </a:xfrm>
          <a:prstGeom prst="rect">
            <a:avLst/>
          </a:prstGeom>
          <a:noFill/>
        </p:spPr>
        <p:txBody>
          <a:bodyPr wrap="none" rtlCol="0">
            <a:spAutoFit/>
          </a:bodyPr>
          <a:lstStyle/>
          <a:p>
            <a:r>
              <a:rPr lang="es-ES" sz="1600" dirty="0">
                <a:solidFill>
                  <a:schemeClr val="bg1"/>
                </a:solidFill>
                <a:latin typeface="Arial" panose="020B0604020202020204" pitchFamily="34" charset="0"/>
                <a:cs typeface="Arial" panose="020B0604020202020204" pitchFamily="34" charset="0"/>
              </a:rPr>
              <a:t>28%</a:t>
            </a:r>
            <a:endParaRPr lang="es-CO" sz="1600" dirty="0">
              <a:solidFill>
                <a:schemeClr val="bg1"/>
              </a:solidFill>
              <a:latin typeface="Arial" panose="020B0604020202020204" pitchFamily="34" charset="0"/>
              <a:cs typeface="Arial" panose="020B0604020202020204" pitchFamily="34" charset="0"/>
            </a:endParaRPr>
          </a:p>
        </p:txBody>
      </p:sp>
      <p:sp>
        <p:nvSpPr>
          <p:cNvPr id="54" name="Rectángulo 53">
            <a:extLst>
              <a:ext uri="{FF2B5EF4-FFF2-40B4-BE49-F238E27FC236}">
                <a16:creationId xmlns:a16="http://schemas.microsoft.com/office/drawing/2014/main" id="{D1B22314-CE45-4843-9600-08BCA7CA6617}"/>
              </a:ext>
            </a:extLst>
          </p:cNvPr>
          <p:cNvSpPr/>
          <p:nvPr/>
        </p:nvSpPr>
        <p:spPr>
          <a:xfrm>
            <a:off x="6002031" y="5161319"/>
            <a:ext cx="2563522" cy="307777"/>
          </a:xfrm>
          <a:prstGeom prst="rect">
            <a:avLst/>
          </a:prstGeom>
        </p:spPr>
        <p:txBody>
          <a:bodyPr wrap="none">
            <a:spAutoFit/>
          </a:bodyPr>
          <a:lstStyle/>
          <a:p>
            <a:pPr fontAlgn="b"/>
            <a:r>
              <a:rPr lang="es-ES" sz="1400" dirty="0">
                <a:solidFill>
                  <a:srgbClr val="000000"/>
                </a:solidFill>
                <a:latin typeface="Arial" panose="020B0604020202020204" pitchFamily="34" charset="0"/>
                <a:cs typeface="Arial" panose="020B0604020202020204" pitchFamily="34" charset="0"/>
              </a:rPr>
              <a:t>Otras actividades de servicios</a:t>
            </a:r>
            <a:endParaRPr lang="es-CO" sz="1400" dirty="0">
              <a:solidFill>
                <a:srgbClr val="000000"/>
              </a:solidFill>
              <a:latin typeface="Arial" panose="020B0604020202020204" pitchFamily="34" charset="0"/>
              <a:cs typeface="Arial" panose="020B0604020202020204" pitchFamily="34" charset="0"/>
            </a:endParaRPr>
          </a:p>
        </p:txBody>
      </p:sp>
      <p:sp>
        <p:nvSpPr>
          <p:cNvPr id="55" name="CuadroTexto 54">
            <a:extLst>
              <a:ext uri="{FF2B5EF4-FFF2-40B4-BE49-F238E27FC236}">
                <a16:creationId xmlns:a16="http://schemas.microsoft.com/office/drawing/2014/main" id="{0A9E4039-8135-4438-B72A-C2426B6D91C8}"/>
              </a:ext>
            </a:extLst>
          </p:cNvPr>
          <p:cNvSpPr txBox="1"/>
          <p:nvPr/>
        </p:nvSpPr>
        <p:spPr>
          <a:xfrm>
            <a:off x="3659880" y="1147232"/>
            <a:ext cx="1512329" cy="769441"/>
          </a:xfrm>
          <a:prstGeom prst="rect">
            <a:avLst/>
          </a:prstGeom>
          <a:noFill/>
        </p:spPr>
        <p:txBody>
          <a:bodyPr wrap="square" rtlCol="0">
            <a:spAutoFit/>
          </a:bodyPr>
          <a:lstStyle/>
          <a:p>
            <a:pPr algn="ctr"/>
            <a:r>
              <a:rPr lang="es-CO" sz="2000" b="1" dirty="0">
                <a:solidFill>
                  <a:schemeClr val="tx1">
                    <a:lumMod val="85000"/>
                    <a:lumOff val="15000"/>
                  </a:schemeClr>
                </a:solidFill>
                <a:latin typeface="Arial" panose="020B0604020202020204" pitchFamily="34" charset="0"/>
                <a:ea typeface="Arimo" panose="020B0604020202020204" pitchFamily="34" charset="0"/>
                <a:cs typeface="Arial" panose="020B0604020202020204" pitchFamily="34" charset="0"/>
              </a:rPr>
              <a:t>76.827</a:t>
            </a:r>
          </a:p>
          <a:p>
            <a:pPr algn="ctr"/>
            <a:r>
              <a:rPr lang="es-CO" sz="1200" dirty="0">
                <a:solidFill>
                  <a:schemeClr val="tx1">
                    <a:lumMod val="85000"/>
                    <a:lumOff val="15000"/>
                  </a:schemeClr>
                </a:solidFill>
                <a:latin typeface="Arial" panose="020B0604020202020204" pitchFamily="34" charset="0"/>
                <a:ea typeface="Arimo" panose="020B0604020202020204" pitchFamily="34" charset="0"/>
                <a:cs typeface="Arial" panose="020B0604020202020204" pitchFamily="34" charset="0"/>
              </a:rPr>
              <a:t>Total personas ocupadas </a:t>
            </a:r>
            <a:r>
              <a:rPr lang="es-ES" sz="1200" dirty="0">
                <a:solidFill>
                  <a:schemeClr val="tx1">
                    <a:lumMod val="85000"/>
                    <a:lumOff val="15000"/>
                  </a:schemeClr>
                </a:solidFill>
                <a:latin typeface="Arial" panose="020B0604020202020204" pitchFamily="34" charset="0"/>
                <a:ea typeface="Arimo" panose="020B0604020202020204" pitchFamily="34" charset="0"/>
                <a:cs typeface="Arial" panose="020B0604020202020204" pitchFamily="34" charset="0"/>
              </a:rPr>
              <a:t>2</a:t>
            </a:r>
            <a:r>
              <a:rPr lang="es-CO" sz="1200" dirty="0">
                <a:solidFill>
                  <a:schemeClr val="tx1">
                    <a:lumMod val="85000"/>
                    <a:lumOff val="15000"/>
                  </a:schemeClr>
                </a:solidFill>
                <a:latin typeface="Arial" panose="020B0604020202020204" pitchFamily="34" charset="0"/>
                <a:ea typeface="Arimo" panose="020B0604020202020204" pitchFamily="34" charset="0"/>
                <a:cs typeface="Arial" panose="020B0604020202020204" pitchFamily="34" charset="0"/>
              </a:rPr>
              <a:t>022</a:t>
            </a:r>
          </a:p>
        </p:txBody>
      </p:sp>
      <p:cxnSp>
        <p:nvCxnSpPr>
          <p:cNvPr id="56" name="Conector recto 55">
            <a:extLst>
              <a:ext uri="{FF2B5EF4-FFF2-40B4-BE49-F238E27FC236}">
                <a16:creationId xmlns:a16="http://schemas.microsoft.com/office/drawing/2014/main" id="{29D2D554-C22B-497D-842F-C5A3C4021701}"/>
              </a:ext>
            </a:extLst>
          </p:cNvPr>
          <p:cNvCxnSpPr/>
          <p:nvPr/>
        </p:nvCxnSpPr>
        <p:spPr>
          <a:xfrm>
            <a:off x="1697662" y="1147232"/>
            <a:ext cx="0" cy="767795"/>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C9572C42-46C3-4667-925D-2610725BB2F8}"/>
              </a:ext>
            </a:extLst>
          </p:cNvPr>
          <p:cNvCxnSpPr/>
          <p:nvPr/>
        </p:nvCxnSpPr>
        <p:spPr>
          <a:xfrm>
            <a:off x="3681142" y="1147231"/>
            <a:ext cx="0" cy="76779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712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Imagen 13" descr="Texto&#10;&#10;Descripción generada automáticamente con confianza media">
            <a:extLst>
              <a:ext uri="{FF2B5EF4-FFF2-40B4-BE49-F238E27FC236}">
                <a16:creationId xmlns:a16="http://schemas.microsoft.com/office/drawing/2014/main" id="{B8CAA61D-89B6-6718-E72F-6FA74B32BF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2" name="14 CuadroTexto">
            <a:extLst>
              <a:ext uri="{FF2B5EF4-FFF2-40B4-BE49-F238E27FC236}">
                <a16:creationId xmlns:a16="http://schemas.microsoft.com/office/drawing/2014/main" id="{73FECB90-14DB-488B-BBBA-6725B3EE0BC8}"/>
              </a:ext>
            </a:extLst>
          </p:cNvPr>
          <p:cNvSpPr txBox="1"/>
          <p:nvPr/>
        </p:nvSpPr>
        <p:spPr>
          <a:xfrm>
            <a:off x="1998166" y="347096"/>
            <a:ext cx="8432930" cy="553998"/>
          </a:xfrm>
          <a:prstGeom prst="rect">
            <a:avLst/>
          </a:prstGeom>
          <a:noFill/>
        </p:spPr>
        <p:txBody>
          <a:bodyPr wrap="square">
            <a:spAutoFit/>
          </a:bodyPr>
          <a:lstStyle/>
          <a:p>
            <a:pPr eaLnBrk="1" hangingPunct="1">
              <a:defRPr/>
            </a:pPr>
            <a:r>
              <a:rPr lang="es-CO" sz="3000" b="1" dirty="0">
                <a:solidFill>
                  <a:srgbClr val="C00000"/>
                </a:solidFill>
                <a:latin typeface="Arial" panose="020B0604020202020204" pitchFamily="34" charset="0"/>
                <a:ea typeface="Ebrima" panose="02000000000000000000" pitchFamily="2" charset="0"/>
                <a:cs typeface="Arial" panose="020B0604020202020204" pitchFamily="34" charset="0"/>
              </a:rPr>
              <a:t>Inventario empresarial 2023 | # de empresas</a:t>
            </a:r>
          </a:p>
        </p:txBody>
      </p:sp>
      <p:grpSp>
        <p:nvGrpSpPr>
          <p:cNvPr id="13" name="Grupo 12">
            <a:extLst>
              <a:ext uri="{FF2B5EF4-FFF2-40B4-BE49-F238E27FC236}">
                <a16:creationId xmlns:a16="http://schemas.microsoft.com/office/drawing/2014/main" id="{D38AC1D0-0E50-453A-A313-00CCD2B28930}"/>
              </a:ext>
            </a:extLst>
          </p:cNvPr>
          <p:cNvGrpSpPr/>
          <p:nvPr/>
        </p:nvGrpSpPr>
        <p:grpSpPr>
          <a:xfrm>
            <a:off x="3594576" y="2726364"/>
            <a:ext cx="2034352" cy="1387838"/>
            <a:chOff x="7307711" y="3666762"/>
            <a:chExt cx="1831652" cy="1387838"/>
          </a:xfrm>
        </p:grpSpPr>
        <p:sp>
          <p:nvSpPr>
            <p:cNvPr id="67" name="Rectángulo redondeado 89">
              <a:extLst>
                <a:ext uri="{FF2B5EF4-FFF2-40B4-BE49-F238E27FC236}">
                  <a16:creationId xmlns:a16="http://schemas.microsoft.com/office/drawing/2014/main" id="{F0CBB601-DA21-401D-8376-628B6856B14A}"/>
                </a:ext>
              </a:extLst>
            </p:cNvPr>
            <p:cNvSpPr/>
            <p:nvPr/>
          </p:nvSpPr>
          <p:spPr>
            <a:xfrm>
              <a:off x="7307711" y="4237355"/>
              <a:ext cx="1831652" cy="817245"/>
            </a:xfrm>
            <a:prstGeom prst="roundRect">
              <a:avLst/>
            </a:prstGeom>
            <a:noFill/>
            <a:ln>
              <a:noFill/>
            </a:ln>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Metalmecánicas</a:t>
              </a:r>
            </a:p>
          </p:txBody>
        </p:sp>
        <p:pic>
          <p:nvPicPr>
            <p:cNvPr id="68" name="Imagen 67">
              <a:extLst>
                <a:ext uri="{FF2B5EF4-FFF2-40B4-BE49-F238E27FC236}">
                  <a16:creationId xmlns:a16="http://schemas.microsoft.com/office/drawing/2014/main" id="{6235B896-E24A-4278-9CAA-E3E23A822DFB}"/>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940831" y="3666762"/>
              <a:ext cx="565413" cy="565413"/>
            </a:xfrm>
            <a:prstGeom prst="rect">
              <a:avLst/>
            </a:prstGeom>
          </p:spPr>
        </p:pic>
      </p:grpSp>
      <p:grpSp>
        <p:nvGrpSpPr>
          <p:cNvPr id="21" name="Grupo 20">
            <a:extLst>
              <a:ext uri="{FF2B5EF4-FFF2-40B4-BE49-F238E27FC236}">
                <a16:creationId xmlns:a16="http://schemas.microsoft.com/office/drawing/2014/main" id="{99B8F607-172D-42FC-839A-D19EC37FB717}"/>
              </a:ext>
            </a:extLst>
          </p:cNvPr>
          <p:cNvGrpSpPr/>
          <p:nvPr/>
        </p:nvGrpSpPr>
        <p:grpSpPr>
          <a:xfrm>
            <a:off x="3568542" y="4463875"/>
            <a:ext cx="2086421" cy="1382552"/>
            <a:chOff x="11879532" y="857024"/>
            <a:chExt cx="2086421" cy="1382552"/>
          </a:xfrm>
        </p:grpSpPr>
        <p:sp>
          <p:nvSpPr>
            <p:cNvPr id="65" name="Rectángulo redondeado 89">
              <a:extLst>
                <a:ext uri="{FF2B5EF4-FFF2-40B4-BE49-F238E27FC236}">
                  <a16:creationId xmlns:a16="http://schemas.microsoft.com/office/drawing/2014/main" id="{08AB7ED0-4198-4194-B48C-189073EA95D7}"/>
                </a:ext>
              </a:extLst>
            </p:cNvPr>
            <p:cNvSpPr/>
            <p:nvPr/>
          </p:nvSpPr>
          <p:spPr>
            <a:xfrm>
              <a:off x="11879532" y="1422331"/>
              <a:ext cx="2086421" cy="817245"/>
            </a:xfrm>
            <a:prstGeom prst="roundRect">
              <a:avLst/>
            </a:prstGeom>
            <a:noFill/>
            <a:ln>
              <a:noFill/>
            </a:ln>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rPr>
                <a:t>6</a:t>
              </a:r>
              <a:endParaRPr kumimoji="0" lang="es-CO" sz="28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Confección</a:t>
              </a:r>
            </a:p>
          </p:txBody>
        </p:sp>
        <p:pic>
          <p:nvPicPr>
            <p:cNvPr id="66" name="Imagen 65">
              <a:extLst>
                <a:ext uri="{FF2B5EF4-FFF2-40B4-BE49-F238E27FC236}">
                  <a16:creationId xmlns:a16="http://schemas.microsoft.com/office/drawing/2014/main" id="{C6D94E42-13FF-492D-989F-F079611EA0AD}"/>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647174" y="857024"/>
              <a:ext cx="551135" cy="551135"/>
            </a:xfrm>
            <a:prstGeom prst="rect">
              <a:avLst/>
            </a:prstGeom>
          </p:spPr>
        </p:pic>
      </p:grpSp>
      <p:grpSp>
        <p:nvGrpSpPr>
          <p:cNvPr id="22" name="Grupo 21">
            <a:extLst>
              <a:ext uri="{FF2B5EF4-FFF2-40B4-BE49-F238E27FC236}">
                <a16:creationId xmlns:a16="http://schemas.microsoft.com/office/drawing/2014/main" id="{9213E5A0-B441-4359-858A-30AF33878553}"/>
              </a:ext>
            </a:extLst>
          </p:cNvPr>
          <p:cNvGrpSpPr/>
          <p:nvPr/>
        </p:nvGrpSpPr>
        <p:grpSpPr>
          <a:xfrm>
            <a:off x="847736" y="4371155"/>
            <a:ext cx="2277790" cy="1354725"/>
            <a:chOff x="7561371" y="2832146"/>
            <a:chExt cx="2277790" cy="1354725"/>
          </a:xfrm>
        </p:grpSpPr>
        <p:sp>
          <p:nvSpPr>
            <p:cNvPr id="63" name="CuadroTexto 60">
              <a:extLst>
                <a:ext uri="{FF2B5EF4-FFF2-40B4-BE49-F238E27FC236}">
                  <a16:creationId xmlns:a16="http://schemas.microsoft.com/office/drawing/2014/main" id="{1F0B4E7B-087B-4C60-B25F-2EEB268FA8E1}"/>
                </a:ext>
              </a:extLst>
            </p:cNvPr>
            <p:cNvSpPr txBox="1"/>
            <p:nvPr/>
          </p:nvSpPr>
          <p:spPr>
            <a:xfrm>
              <a:off x="7561371" y="3448207"/>
              <a:ext cx="2277790" cy="738664"/>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icrosoft Tai Le" panose="020B0502040204020203" pitchFamily="34" charset="0"/>
                </a:rPr>
                <a:t>7</a:t>
              </a:r>
              <a:endParaRPr kumimoji="0" lang="es-CO" sz="2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icrosoft Tai L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Fábricas del calzado</a:t>
              </a:r>
            </a:p>
          </p:txBody>
        </p:sp>
        <p:pic>
          <p:nvPicPr>
            <p:cNvPr id="64" name="Imagen 63">
              <a:extLst>
                <a:ext uri="{FF2B5EF4-FFF2-40B4-BE49-F238E27FC236}">
                  <a16:creationId xmlns:a16="http://schemas.microsoft.com/office/drawing/2014/main" id="{B1F0996F-F508-4B4A-99F8-734A7EBEDC04}"/>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358722" y="2832146"/>
              <a:ext cx="644418" cy="643160"/>
            </a:xfrm>
            <a:prstGeom prst="rect">
              <a:avLst/>
            </a:prstGeom>
          </p:spPr>
        </p:pic>
      </p:grpSp>
      <p:grpSp>
        <p:nvGrpSpPr>
          <p:cNvPr id="24" name="Grupo 23">
            <a:extLst>
              <a:ext uri="{FF2B5EF4-FFF2-40B4-BE49-F238E27FC236}">
                <a16:creationId xmlns:a16="http://schemas.microsoft.com/office/drawing/2014/main" id="{4C65ED61-6181-4F37-B1AF-55ABD9275139}"/>
              </a:ext>
            </a:extLst>
          </p:cNvPr>
          <p:cNvGrpSpPr/>
          <p:nvPr/>
        </p:nvGrpSpPr>
        <p:grpSpPr>
          <a:xfrm>
            <a:off x="6452147" y="4484697"/>
            <a:ext cx="2046226" cy="1299544"/>
            <a:chOff x="5161197" y="1041050"/>
            <a:chExt cx="2046226" cy="1299544"/>
          </a:xfrm>
        </p:grpSpPr>
        <p:sp>
          <p:nvSpPr>
            <p:cNvPr id="59" name="Rectángulo redondeado 89">
              <a:extLst>
                <a:ext uri="{FF2B5EF4-FFF2-40B4-BE49-F238E27FC236}">
                  <a16:creationId xmlns:a16="http://schemas.microsoft.com/office/drawing/2014/main" id="{814F8B8E-451D-415F-8CFE-BC20CDD19C58}"/>
                </a:ext>
              </a:extLst>
            </p:cNvPr>
            <p:cNvSpPr/>
            <p:nvPr/>
          </p:nvSpPr>
          <p:spPr>
            <a:xfrm>
              <a:off x="5161197" y="2000075"/>
              <a:ext cx="2046226" cy="340519"/>
            </a:xfrm>
            <a:prstGeom prst="roundRect">
              <a:avLst/>
            </a:prstGeom>
            <a:noFill/>
            <a:ln>
              <a:noFill/>
            </a:ln>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Molinos de arroz</a:t>
              </a:r>
            </a:p>
          </p:txBody>
        </p:sp>
        <p:sp>
          <p:nvSpPr>
            <p:cNvPr id="60" name="Rectángulo 59">
              <a:extLst>
                <a:ext uri="{FF2B5EF4-FFF2-40B4-BE49-F238E27FC236}">
                  <a16:creationId xmlns:a16="http://schemas.microsoft.com/office/drawing/2014/main" id="{456FFD63-421D-4815-A21A-860F00FEC685}"/>
                </a:ext>
              </a:extLst>
            </p:cNvPr>
            <p:cNvSpPr/>
            <p:nvPr/>
          </p:nvSpPr>
          <p:spPr>
            <a:xfrm>
              <a:off x="5934501" y="1604871"/>
              <a:ext cx="423514" cy="523220"/>
            </a:xfrm>
            <a:prstGeom prst="rect">
              <a:avLst/>
            </a:prstGeom>
          </p:spPr>
          <p:txBody>
            <a:bodyPr wrap="non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rPr>
                <a:t>6</a:t>
              </a:r>
              <a:endParaRPr kumimoji="0" lang="es-CO" sz="28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endParaRPr>
            </a:p>
          </p:txBody>
        </p:sp>
        <p:pic>
          <p:nvPicPr>
            <p:cNvPr id="62" name="Imagen 61">
              <a:extLst>
                <a:ext uri="{FF2B5EF4-FFF2-40B4-BE49-F238E27FC236}">
                  <a16:creationId xmlns:a16="http://schemas.microsoft.com/office/drawing/2014/main" id="{A9A2FCAE-34FF-4B64-9A98-1389DCA739EB}"/>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837436" y="1041050"/>
              <a:ext cx="535298" cy="535298"/>
            </a:xfrm>
            <a:prstGeom prst="rect">
              <a:avLst/>
            </a:prstGeom>
          </p:spPr>
        </p:pic>
      </p:grpSp>
      <p:grpSp>
        <p:nvGrpSpPr>
          <p:cNvPr id="25" name="Grupo 24">
            <a:extLst>
              <a:ext uri="{FF2B5EF4-FFF2-40B4-BE49-F238E27FC236}">
                <a16:creationId xmlns:a16="http://schemas.microsoft.com/office/drawing/2014/main" id="{324DDEB0-65ED-4877-944F-FACB405898F2}"/>
              </a:ext>
            </a:extLst>
          </p:cNvPr>
          <p:cNvGrpSpPr/>
          <p:nvPr/>
        </p:nvGrpSpPr>
        <p:grpSpPr>
          <a:xfrm>
            <a:off x="6559434" y="2683492"/>
            <a:ext cx="1831652" cy="1444153"/>
            <a:chOff x="7442896" y="917578"/>
            <a:chExt cx="1831652" cy="1444153"/>
          </a:xfrm>
        </p:grpSpPr>
        <p:sp>
          <p:nvSpPr>
            <p:cNvPr id="57" name="Rectángulo redondeado 89">
              <a:extLst>
                <a:ext uri="{FF2B5EF4-FFF2-40B4-BE49-F238E27FC236}">
                  <a16:creationId xmlns:a16="http://schemas.microsoft.com/office/drawing/2014/main" id="{EAD20AF2-03E5-44DA-841B-84176EC67FF9}"/>
                </a:ext>
              </a:extLst>
            </p:cNvPr>
            <p:cNvSpPr/>
            <p:nvPr/>
          </p:nvSpPr>
          <p:spPr>
            <a:xfrm>
              <a:off x="7442896" y="1306123"/>
              <a:ext cx="1831652" cy="1055608"/>
            </a:xfrm>
            <a:prstGeom prst="roundRect">
              <a:avLst/>
            </a:prstGeom>
            <a:noFill/>
            <a:ln>
              <a:noFill/>
            </a:ln>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a:solidFill>
                    <a:prstClr val="black"/>
                  </a:solidFill>
                  <a:latin typeface="Arial Black" panose="020B0A04020102020204" pitchFamily="34" charset="0"/>
                  <a:ea typeface="Microsoft JhengHei" panose="020B0604030504040204" pitchFamily="34" charset="-120"/>
                  <a:cs typeface="Microsoft Tai Le" panose="020B0502040204020203" pitchFamily="34" charset="0"/>
                </a:rPr>
                <a:t>10</a:t>
              </a:r>
              <a:endParaRPr kumimoji="0" lang="es-ES" sz="28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Procesadoras de alimentos</a:t>
              </a:r>
              <a:endPar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pic>
          <p:nvPicPr>
            <p:cNvPr id="58" name="Imagen 57">
              <a:extLst>
                <a:ext uri="{FF2B5EF4-FFF2-40B4-BE49-F238E27FC236}">
                  <a16:creationId xmlns:a16="http://schemas.microsoft.com/office/drawing/2014/main" id="{DADECEFC-1DD9-4858-AC18-C1E2699E061E}"/>
                </a:ext>
              </a:extLst>
            </p:cNvPr>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178209" y="917578"/>
              <a:ext cx="459240" cy="459240"/>
            </a:xfrm>
            <a:prstGeom prst="rect">
              <a:avLst/>
            </a:prstGeom>
          </p:spPr>
        </p:pic>
      </p:grpSp>
      <p:grpSp>
        <p:nvGrpSpPr>
          <p:cNvPr id="27" name="Grupo 26">
            <a:extLst>
              <a:ext uri="{FF2B5EF4-FFF2-40B4-BE49-F238E27FC236}">
                <a16:creationId xmlns:a16="http://schemas.microsoft.com/office/drawing/2014/main" id="{336ACFE3-6AD3-40AF-A59C-ACBFF4B796D2}"/>
              </a:ext>
            </a:extLst>
          </p:cNvPr>
          <p:cNvGrpSpPr/>
          <p:nvPr/>
        </p:nvGrpSpPr>
        <p:grpSpPr>
          <a:xfrm>
            <a:off x="9170551" y="4473728"/>
            <a:ext cx="2069635" cy="1352394"/>
            <a:chOff x="858959" y="4468312"/>
            <a:chExt cx="2069635" cy="1352394"/>
          </a:xfrm>
        </p:grpSpPr>
        <p:sp>
          <p:nvSpPr>
            <p:cNvPr id="54" name="Rectángulo 53">
              <a:extLst>
                <a:ext uri="{FF2B5EF4-FFF2-40B4-BE49-F238E27FC236}">
                  <a16:creationId xmlns:a16="http://schemas.microsoft.com/office/drawing/2014/main" id="{760A1497-2867-4D82-B005-C8817EDC064C}"/>
                </a:ext>
              </a:extLst>
            </p:cNvPr>
            <p:cNvSpPr/>
            <p:nvPr/>
          </p:nvSpPr>
          <p:spPr>
            <a:xfrm>
              <a:off x="858959" y="5512929"/>
              <a:ext cx="2069635" cy="307777"/>
            </a:xfrm>
            <a:prstGeom prst="rect">
              <a:avLst/>
            </a:prstGeom>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400" dirty="0">
                  <a:latin typeface="Arial" panose="020B0604020202020204" pitchFamily="34" charset="0"/>
                  <a:cs typeface="Arial" panose="020B0604020202020204" pitchFamily="34" charset="0"/>
                </a:rPr>
                <a:t>Ladrilleras</a:t>
              </a:r>
              <a:endParaRPr lang="es-CO" sz="1400" dirty="0">
                <a:latin typeface="Arial" panose="020B0604020202020204" pitchFamily="34" charset="0"/>
                <a:cs typeface="Arial" panose="020B0604020202020204" pitchFamily="34" charset="0"/>
              </a:endParaRPr>
            </a:p>
          </p:txBody>
        </p:sp>
        <p:sp>
          <p:nvSpPr>
            <p:cNvPr id="55" name="Rectángulo 54">
              <a:extLst>
                <a:ext uri="{FF2B5EF4-FFF2-40B4-BE49-F238E27FC236}">
                  <a16:creationId xmlns:a16="http://schemas.microsoft.com/office/drawing/2014/main" id="{0BA4F9BB-4F6E-49DF-8A33-664786F03B49}"/>
                </a:ext>
              </a:extLst>
            </p:cNvPr>
            <p:cNvSpPr/>
            <p:nvPr/>
          </p:nvSpPr>
          <p:spPr>
            <a:xfrm>
              <a:off x="1682020" y="5026429"/>
              <a:ext cx="423514" cy="523220"/>
            </a:xfrm>
            <a:prstGeom prst="rect">
              <a:avLst/>
            </a:prstGeom>
          </p:spPr>
          <p:txBody>
            <a:bodyPr wrap="non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2800" b="1" dirty="0">
                  <a:latin typeface="Arial Black" panose="020B0A04020102020204" pitchFamily="34" charset="0"/>
                  <a:ea typeface="Microsoft JhengHei" panose="020B0604030504040204" pitchFamily="34" charset="-120"/>
                  <a:cs typeface="Arial" panose="020B0604020202020204" pitchFamily="34" charset="0"/>
                </a:rPr>
                <a:t>4</a:t>
              </a:r>
              <a:endParaRPr lang="es-CO" sz="2800" b="1" dirty="0">
                <a:latin typeface="Arial Black" panose="020B0A04020102020204" pitchFamily="34" charset="0"/>
                <a:ea typeface="Microsoft JhengHei" panose="020B0604030504040204" pitchFamily="34" charset="-120"/>
                <a:cs typeface="Arial" panose="020B0604020202020204" pitchFamily="34" charset="0"/>
              </a:endParaRPr>
            </a:p>
          </p:txBody>
        </p:sp>
        <p:pic>
          <p:nvPicPr>
            <p:cNvPr id="56" name="Imagen 55">
              <a:extLst>
                <a:ext uri="{FF2B5EF4-FFF2-40B4-BE49-F238E27FC236}">
                  <a16:creationId xmlns:a16="http://schemas.microsoft.com/office/drawing/2014/main" id="{05736693-F003-4CDC-8CA5-29B9516F9E36}"/>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620731" y="4468312"/>
              <a:ext cx="558117" cy="558117"/>
            </a:xfrm>
            <a:prstGeom prst="rect">
              <a:avLst/>
            </a:prstGeom>
          </p:spPr>
        </p:pic>
      </p:grpSp>
      <p:grpSp>
        <p:nvGrpSpPr>
          <p:cNvPr id="28" name="Grupo 27">
            <a:extLst>
              <a:ext uri="{FF2B5EF4-FFF2-40B4-BE49-F238E27FC236}">
                <a16:creationId xmlns:a16="http://schemas.microsoft.com/office/drawing/2014/main" id="{5D2E09BF-079D-4740-B132-A6CBBCCA16A3}"/>
              </a:ext>
            </a:extLst>
          </p:cNvPr>
          <p:cNvGrpSpPr/>
          <p:nvPr/>
        </p:nvGrpSpPr>
        <p:grpSpPr>
          <a:xfrm>
            <a:off x="9066473" y="1011573"/>
            <a:ext cx="2277790" cy="1478747"/>
            <a:chOff x="8708191" y="4845575"/>
            <a:chExt cx="2277790" cy="1478747"/>
          </a:xfrm>
        </p:grpSpPr>
        <p:sp>
          <p:nvSpPr>
            <p:cNvPr id="52" name="CuadroTexto 55">
              <a:extLst>
                <a:ext uri="{FF2B5EF4-FFF2-40B4-BE49-F238E27FC236}">
                  <a16:creationId xmlns:a16="http://schemas.microsoft.com/office/drawing/2014/main" id="{0D614AEA-7E27-46DE-927A-4F29CD2C3609}"/>
                </a:ext>
              </a:extLst>
            </p:cNvPr>
            <p:cNvSpPr txBox="1"/>
            <p:nvPr/>
          </p:nvSpPr>
          <p:spPr>
            <a:xfrm>
              <a:off x="8708191" y="5370215"/>
              <a:ext cx="2277790" cy="954107"/>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icrosoft Tai Le" panose="020B0502040204020203" pitchFamily="34" charset="0"/>
                </a:rPr>
                <a:t>12</a:t>
              </a:r>
              <a:endParaRPr kumimoji="0" lang="es-CO" sz="2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icrosoft Tai L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Industria de bebidas NO alcohólicas</a:t>
              </a:r>
            </a:p>
          </p:txBody>
        </p:sp>
        <p:pic>
          <p:nvPicPr>
            <p:cNvPr id="53" name="Imagen 52">
              <a:extLst>
                <a:ext uri="{FF2B5EF4-FFF2-40B4-BE49-F238E27FC236}">
                  <a16:creationId xmlns:a16="http://schemas.microsoft.com/office/drawing/2014/main" id="{3AD8BC87-A259-4548-A2C5-295520A70A66}"/>
                </a:ext>
              </a:extLst>
            </p:cNvPr>
            <p:cNvPicPr>
              <a:picLocks noChangeAspect="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608756" y="4845575"/>
              <a:ext cx="505001" cy="505001"/>
            </a:xfrm>
            <a:prstGeom prst="rect">
              <a:avLst/>
            </a:prstGeom>
          </p:spPr>
        </p:pic>
      </p:grpSp>
      <p:grpSp>
        <p:nvGrpSpPr>
          <p:cNvPr id="30" name="Grupo 29">
            <a:extLst>
              <a:ext uri="{FF2B5EF4-FFF2-40B4-BE49-F238E27FC236}">
                <a16:creationId xmlns:a16="http://schemas.microsoft.com/office/drawing/2014/main" id="{8E2F9E00-64EA-4F04-9414-BAE817E6B5F2}"/>
              </a:ext>
            </a:extLst>
          </p:cNvPr>
          <p:cNvGrpSpPr/>
          <p:nvPr/>
        </p:nvGrpSpPr>
        <p:grpSpPr>
          <a:xfrm>
            <a:off x="6452147" y="1058928"/>
            <a:ext cx="2046226" cy="1267513"/>
            <a:chOff x="7664659" y="1117286"/>
            <a:chExt cx="2046226" cy="1267513"/>
          </a:xfrm>
        </p:grpSpPr>
        <p:sp>
          <p:nvSpPr>
            <p:cNvPr id="50" name="Rectángulo redondeado 89">
              <a:extLst>
                <a:ext uri="{FF2B5EF4-FFF2-40B4-BE49-F238E27FC236}">
                  <a16:creationId xmlns:a16="http://schemas.microsoft.com/office/drawing/2014/main" id="{56A931A2-093B-4525-AE83-3EDDF5741804}"/>
                </a:ext>
              </a:extLst>
            </p:cNvPr>
            <p:cNvSpPr/>
            <p:nvPr/>
          </p:nvSpPr>
          <p:spPr>
            <a:xfrm>
              <a:off x="7664659" y="1567554"/>
              <a:ext cx="2046226" cy="817245"/>
            </a:xfrm>
            <a:prstGeom prst="roundRect">
              <a:avLst/>
            </a:prstGeom>
            <a:noFill/>
            <a:ln>
              <a:noFill/>
            </a:ln>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2800" b="1" dirty="0">
                  <a:latin typeface="Arial Black" panose="020B0A04020102020204" pitchFamily="34" charset="0"/>
                  <a:ea typeface="Microsoft JhengHei" panose="020B0604030504040204" pitchFamily="34" charset="-120"/>
                  <a:cs typeface="Microsoft Tai Le" panose="020B0502040204020203" pitchFamily="34" charset="0"/>
                </a:rPr>
                <a:t>21</a:t>
              </a:r>
              <a:endParaRPr lang="es-CO" sz="2800" dirty="0">
                <a:latin typeface="Bio Sans Light" panose="020B0406020202040204" pitchFamily="34" charset="0"/>
              </a:endParaRPr>
            </a:p>
            <a:p>
              <a:pPr algn="ctr"/>
              <a:r>
                <a:rPr lang="es-CO" sz="1400" dirty="0">
                  <a:latin typeface="Arial" panose="020B0604020202020204" pitchFamily="34" charset="0"/>
                  <a:cs typeface="Arial" panose="020B0604020202020204" pitchFamily="34" charset="0"/>
                </a:rPr>
                <a:t>Fabricas de muebles</a:t>
              </a:r>
            </a:p>
          </p:txBody>
        </p:sp>
        <p:pic>
          <p:nvPicPr>
            <p:cNvPr id="51" name="Imagen 50">
              <a:extLst>
                <a:ext uri="{FF2B5EF4-FFF2-40B4-BE49-F238E27FC236}">
                  <a16:creationId xmlns:a16="http://schemas.microsoft.com/office/drawing/2014/main" id="{A1FB9F37-0B84-4EA0-806E-A456E50B8DC7}"/>
                </a:ext>
              </a:extLst>
            </p:cNvPr>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389814" y="1117286"/>
              <a:ext cx="538745" cy="538745"/>
            </a:xfrm>
            <a:prstGeom prst="rect">
              <a:avLst/>
            </a:prstGeom>
          </p:spPr>
        </p:pic>
      </p:grpSp>
      <p:grpSp>
        <p:nvGrpSpPr>
          <p:cNvPr id="31" name="Grupo 30">
            <a:extLst>
              <a:ext uri="{FF2B5EF4-FFF2-40B4-BE49-F238E27FC236}">
                <a16:creationId xmlns:a16="http://schemas.microsoft.com/office/drawing/2014/main" id="{7FBD5C5C-251F-4C14-9B26-609A0F4B9E69}"/>
              </a:ext>
            </a:extLst>
          </p:cNvPr>
          <p:cNvGrpSpPr/>
          <p:nvPr/>
        </p:nvGrpSpPr>
        <p:grpSpPr>
          <a:xfrm>
            <a:off x="9284943" y="2792665"/>
            <a:ext cx="1840851" cy="1378718"/>
            <a:chOff x="3109618" y="2874055"/>
            <a:chExt cx="1840851" cy="1378718"/>
          </a:xfrm>
        </p:grpSpPr>
        <p:sp>
          <p:nvSpPr>
            <p:cNvPr id="47" name="Rectángulo redondeado 89">
              <a:extLst>
                <a:ext uri="{FF2B5EF4-FFF2-40B4-BE49-F238E27FC236}">
                  <a16:creationId xmlns:a16="http://schemas.microsoft.com/office/drawing/2014/main" id="{21695F28-E26A-41A1-AA32-97AF9BEE6D3B}"/>
                </a:ext>
              </a:extLst>
            </p:cNvPr>
            <p:cNvSpPr/>
            <p:nvPr/>
          </p:nvSpPr>
          <p:spPr>
            <a:xfrm>
              <a:off x="3109618" y="3435528"/>
              <a:ext cx="1840851" cy="817245"/>
            </a:xfrm>
            <a:prstGeom prst="roundRect">
              <a:avLst/>
            </a:prstGeom>
            <a:noFill/>
            <a:ln>
              <a:noFill/>
            </a:ln>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rPr>
                <a:t>9</a:t>
              </a:r>
              <a:endParaRPr kumimoji="0" lang="es-CO" sz="2800" b="1" i="0" u="none" strike="noStrike" kern="1200" cap="none" spc="0" normalizeH="0" baseline="0" noProof="0" dirty="0">
                <a:ln>
                  <a:noFill/>
                </a:ln>
                <a:solidFill>
                  <a:prstClr val="black"/>
                </a:solidFill>
                <a:effectLst/>
                <a:uLnTx/>
                <a:uFillTx/>
                <a:latin typeface="Arial Black" panose="020B0A04020102020204" pitchFamily="34" charset="0"/>
                <a:ea typeface="Microsoft JhengHei" panose="020B0604030504040204" pitchFamily="34" charset="-120"/>
                <a:cs typeface="Microsoft Tai L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rPr>
                <a:t>Empresa de lácteos</a:t>
              </a:r>
            </a:p>
          </p:txBody>
        </p:sp>
        <p:pic>
          <p:nvPicPr>
            <p:cNvPr id="48" name="Imagen 47">
              <a:extLst>
                <a:ext uri="{FF2B5EF4-FFF2-40B4-BE49-F238E27FC236}">
                  <a16:creationId xmlns:a16="http://schemas.microsoft.com/office/drawing/2014/main" id="{6378E915-F902-4FD5-808E-8711B840096B}"/>
                </a:ext>
              </a:extLst>
            </p:cNvPr>
            <p:cNvPicPr>
              <a:picLocks noChangeAspect="1"/>
            </p:cNvPicPr>
            <p:nvPr/>
          </p:nvPicPr>
          <p:blipFill>
            <a:blip r:embed="rId1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753045" y="2874055"/>
              <a:ext cx="553999" cy="553999"/>
            </a:xfrm>
            <a:prstGeom prst="rect">
              <a:avLst/>
            </a:prstGeom>
          </p:spPr>
        </p:pic>
      </p:grpSp>
      <p:grpSp>
        <p:nvGrpSpPr>
          <p:cNvPr id="32" name="Grupo 31">
            <a:extLst>
              <a:ext uri="{FF2B5EF4-FFF2-40B4-BE49-F238E27FC236}">
                <a16:creationId xmlns:a16="http://schemas.microsoft.com/office/drawing/2014/main" id="{DFEFCBB8-5111-4B35-96B1-ECB99C76727C}"/>
              </a:ext>
            </a:extLst>
          </p:cNvPr>
          <p:cNvGrpSpPr/>
          <p:nvPr/>
        </p:nvGrpSpPr>
        <p:grpSpPr>
          <a:xfrm>
            <a:off x="847736" y="2687024"/>
            <a:ext cx="2277790" cy="1432159"/>
            <a:chOff x="1086003" y="4746633"/>
            <a:chExt cx="2277790" cy="1432159"/>
          </a:xfrm>
        </p:grpSpPr>
        <p:sp>
          <p:nvSpPr>
            <p:cNvPr id="45" name="CuadroTexto 69">
              <a:extLst>
                <a:ext uri="{FF2B5EF4-FFF2-40B4-BE49-F238E27FC236}">
                  <a16:creationId xmlns:a16="http://schemas.microsoft.com/office/drawing/2014/main" id="{5A20CCA8-A819-4826-AEE8-D002DFF1B3D4}"/>
                </a:ext>
              </a:extLst>
            </p:cNvPr>
            <p:cNvSpPr txBox="1"/>
            <p:nvPr/>
          </p:nvSpPr>
          <p:spPr>
            <a:xfrm>
              <a:off x="1086003" y="5224685"/>
              <a:ext cx="2277790" cy="954107"/>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icrosoft Tai Le" panose="020B0502040204020203" pitchFamily="34" charset="0"/>
                </a:rPr>
                <a:t>12</a:t>
              </a:r>
              <a:endParaRPr kumimoji="0" lang="es-CO" sz="2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icrosoft Tai L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Empresas de Productos Cárnicos.</a:t>
              </a:r>
            </a:p>
          </p:txBody>
        </p:sp>
        <p:pic>
          <p:nvPicPr>
            <p:cNvPr id="46" name="Imagen 45">
              <a:extLst>
                <a:ext uri="{FF2B5EF4-FFF2-40B4-BE49-F238E27FC236}">
                  <a16:creationId xmlns:a16="http://schemas.microsoft.com/office/drawing/2014/main" id="{804B5329-76BB-4669-BAC0-28606D46B6EA}"/>
                </a:ext>
              </a:extLst>
            </p:cNvPr>
            <p:cNvPicPr>
              <a:picLocks noChangeAspect="1"/>
            </p:cNvPicPr>
            <p:nvPr/>
          </p:nvPicPr>
          <p:blipFill>
            <a:blip r:embed="rId1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09041" y="4746633"/>
              <a:ext cx="462784" cy="462784"/>
            </a:xfrm>
            <a:prstGeom prst="rect">
              <a:avLst/>
            </a:prstGeom>
          </p:spPr>
        </p:pic>
      </p:grpSp>
      <p:grpSp>
        <p:nvGrpSpPr>
          <p:cNvPr id="33" name="Grupo 32">
            <a:extLst>
              <a:ext uri="{FF2B5EF4-FFF2-40B4-BE49-F238E27FC236}">
                <a16:creationId xmlns:a16="http://schemas.microsoft.com/office/drawing/2014/main" id="{EBDFA7D5-DAF9-4FB2-A83E-15989F219B57}"/>
              </a:ext>
            </a:extLst>
          </p:cNvPr>
          <p:cNvGrpSpPr/>
          <p:nvPr/>
        </p:nvGrpSpPr>
        <p:grpSpPr>
          <a:xfrm>
            <a:off x="1198740" y="1022294"/>
            <a:ext cx="2069635" cy="1201890"/>
            <a:chOff x="9661912" y="2975745"/>
            <a:chExt cx="2069635" cy="1201890"/>
          </a:xfrm>
        </p:grpSpPr>
        <p:sp>
          <p:nvSpPr>
            <p:cNvPr id="40" name="Rectángulo 39">
              <a:extLst>
                <a:ext uri="{FF2B5EF4-FFF2-40B4-BE49-F238E27FC236}">
                  <a16:creationId xmlns:a16="http://schemas.microsoft.com/office/drawing/2014/main" id="{23D7A72B-9B66-4693-B865-3DF2022D996A}"/>
                </a:ext>
              </a:extLst>
            </p:cNvPr>
            <p:cNvSpPr/>
            <p:nvPr/>
          </p:nvSpPr>
          <p:spPr>
            <a:xfrm>
              <a:off x="9661912" y="3869858"/>
              <a:ext cx="2069635" cy="307777"/>
            </a:xfrm>
            <a:prstGeom prst="rect">
              <a:avLst/>
            </a:prstGeom>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O" sz="1400" dirty="0">
                  <a:latin typeface="Arial" panose="020B0604020202020204" pitchFamily="34" charset="0"/>
                  <a:cs typeface="Arial" panose="020B0604020202020204" pitchFamily="34" charset="0"/>
                </a:rPr>
                <a:t>Refinadora de petróleo</a:t>
              </a:r>
            </a:p>
          </p:txBody>
        </p:sp>
        <p:sp>
          <p:nvSpPr>
            <p:cNvPr id="41" name="Rectángulo 40">
              <a:extLst>
                <a:ext uri="{FF2B5EF4-FFF2-40B4-BE49-F238E27FC236}">
                  <a16:creationId xmlns:a16="http://schemas.microsoft.com/office/drawing/2014/main" id="{47231310-FCBC-426A-B679-0FABD540119B}"/>
                </a:ext>
              </a:extLst>
            </p:cNvPr>
            <p:cNvSpPr/>
            <p:nvPr/>
          </p:nvSpPr>
          <p:spPr>
            <a:xfrm>
              <a:off x="10484972" y="3496581"/>
              <a:ext cx="423514" cy="523220"/>
            </a:xfrm>
            <a:prstGeom prst="rect">
              <a:avLst/>
            </a:prstGeom>
          </p:spPr>
          <p:txBody>
            <a:bodyPr wrap="non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2800" b="1" dirty="0">
                  <a:latin typeface="Arial Black" panose="020B0A04020102020204" pitchFamily="34" charset="0"/>
                  <a:ea typeface="Microsoft JhengHei" panose="020B0604030504040204" pitchFamily="34" charset="-120"/>
                  <a:cs typeface="Arial" panose="020B0604020202020204" pitchFamily="34" charset="0"/>
                </a:rPr>
                <a:t>1</a:t>
              </a:r>
              <a:endParaRPr lang="es-CO" sz="2800" b="1" dirty="0">
                <a:latin typeface="Arial Black" panose="020B0A04020102020204" pitchFamily="34" charset="0"/>
                <a:ea typeface="Microsoft JhengHei" panose="020B0604030504040204" pitchFamily="34" charset="-120"/>
                <a:cs typeface="Arial" panose="020B0604020202020204" pitchFamily="34" charset="0"/>
              </a:endParaRPr>
            </a:p>
          </p:txBody>
        </p:sp>
        <p:pic>
          <p:nvPicPr>
            <p:cNvPr id="44" name="Imagen 43">
              <a:extLst>
                <a:ext uri="{FF2B5EF4-FFF2-40B4-BE49-F238E27FC236}">
                  <a16:creationId xmlns:a16="http://schemas.microsoft.com/office/drawing/2014/main" id="{06DA1D1B-36EF-4D69-9FEC-D664CC1A62D7}"/>
                </a:ext>
              </a:extLst>
            </p:cNvPr>
            <p:cNvPicPr>
              <a:picLocks noChangeAspect="1"/>
            </p:cNvPicPr>
            <p:nvPr/>
          </p:nvPicPr>
          <p:blipFill>
            <a:blip r:embed="rId1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358555" y="2975745"/>
              <a:ext cx="585901" cy="585901"/>
            </a:xfrm>
            <a:prstGeom prst="rect">
              <a:avLst/>
            </a:prstGeom>
          </p:spPr>
        </p:pic>
      </p:grpSp>
      <p:grpSp>
        <p:nvGrpSpPr>
          <p:cNvPr id="35" name="Grupo 34">
            <a:extLst>
              <a:ext uri="{FF2B5EF4-FFF2-40B4-BE49-F238E27FC236}">
                <a16:creationId xmlns:a16="http://schemas.microsoft.com/office/drawing/2014/main" id="{351B260B-43D5-416C-AC97-9B141C7F6AFE}"/>
              </a:ext>
            </a:extLst>
          </p:cNvPr>
          <p:cNvGrpSpPr/>
          <p:nvPr/>
        </p:nvGrpSpPr>
        <p:grpSpPr>
          <a:xfrm>
            <a:off x="3515154" y="1011573"/>
            <a:ext cx="2277790" cy="1439611"/>
            <a:chOff x="2518352" y="1125980"/>
            <a:chExt cx="2277790" cy="1439611"/>
          </a:xfrm>
        </p:grpSpPr>
        <p:sp>
          <p:nvSpPr>
            <p:cNvPr id="36" name="CuadroTexto 51">
              <a:extLst>
                <a:ext uri="{FF2B5EF4-FFF2-40B4-BE49-F238E27FC236}">
                  <a16:creationId xmlns:a16="http://schemas.microsoft.com/office/drawing/2014/main" id="{CD99C4DA-2F03-41EB-A1A3-C9028C9EF148}"/>
                </a:ext>
              </a:extLst>
            </p:cNvPr>
            <p:cNvSpPr txBox="1"/>
            <p:nvPr/>
          </p:nvSpPr>
          <p:spPr>
            <a:xfrm>
              <a:off x="2518352" y="1611484"/>
              <a:ext cx="2277790" cy="954107"/>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icrosoft Tai Le" panose="020B0502040204020203" pitchFamily="34" charset="0"/>
                </a:rPr>
                <a:t>1</a:t>
              </a:r>
              <a:endParaRPr kumimoji="0" lang="es-CO" sz="2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icrosoft Tai L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Combustible 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avión</a:t>
              </a:r>
            </a:p>
          </p:txBody>
        </p:sp>
        <p:pic>
          <p:nvPicPr>
            <p:cNvPr id="39" name="Imagen 38">
              <a:extLst>
                <a:ext uri="{FF2B5EF4-FFF2-40B4-BE49-F238E27FC236}">
                  <a16:creationId xmlns:a16="http://schemas.microsoft.com/office/drawing/2014/main" id="{ED6C0B0C-80F1-42B5-BF63-B5F66584FD4E}"/>
                </a:ext>
              </a:extLst>
            </p:cNvPr>
            <p:cNvPicPr>
              <a:picLocks noChangeAspect="1"/>
            </p:cNvPicPr>
            <p:nvPr/>
          </p:nvPicPr>
          <p:blipFill>
            <a:blip r:embed="rId1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324033" y="1125980"/>
              <a:ext cx="532211" cy="532211"/>
            </a:xfrm>
            <a:prstGeom prst="rect">
              <a:avLst/>
            </a:prstGeom>
          </p:spPr>
        </p:pic>
      </p:grpSp>
    </p:spTree>
    <p:extLst>
      <p:ext uri="{BB962C8B-B14F-4D97-AF65-F5344CB8AC3E}">
        <p14:creationId xmlns:p14="http://schemas.microsoft.com/office/powerpoint/2010/main" val="3171099447"/>
      </p:ext>
    </p:extLst>
  </p:cSld>
  <p:clrMapOvr>
    <a:masterClrMapping/>
  </p:clrMapOvr>
</p:sld>
</file>

<file path=ppt/theme/theme1.xml><?xml version="1.0" encoding="utf-8"?>
<a:theme xmlns:a="http://schemas.openxmlformats.org/drawingml/2006/main" name="Tema de Office">
  <a:themeElements>
    <a:clrScheme name="Personalizado 7">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E84C22"/>
      </a:accent5>
      <a:accent6>
        <a:srgbClr val="F49C00"/>
      </a:accent6>
      <a:hlink>
        <a:srgbClr val="88361C"/>
      </a:hlink>
      <a:folHlink>
        <a:srgbClr val="FE623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20802</TotalTime>
  <Words>5015</Words>
  <Application>Microsoft Office PowerPoint</Application>
  <PresentationFormat>Panorámica</PresentationFormat>
  <Paragraphs>1119</Paragraphs>
  <Slides>77</Slides>
  <Notes>15</Notes>
  <HiddenSlides>0</HiddenSlides>
  <MMClips>0</MMClips>
  <ScaleCrop>false</ScaleCrop>
  <HeadingPairs>
    <vt:vector size="6" baseType="variant">
      <vt:variant>
        <vt:lpstr>Fuentes usadas</vt:lpstr>
      </vt:variant>
      <vt:variant>
        <vt:i4>16</vt:i4>
      </vt:variant>
      <vt:variant>
        <vt:lpstr>Tema</vt:lpstr>
      </vt:variant>
      <vt:variant>
        <vt:i4>2</vt:i4>
      </vt:variant>
      <vt:variant>
        <vt:lpstr>Títulos de diapositiva</vt:lpstr>
      </vt:variant>
      <vt:variant>
        <vt:i4>77</vt:i4>
      </vt:variant>
    </vt:vector>
  </HeadingPairs>
  <TitlesOfParts>
    <vt:vector size="95" baseType="lpstr">
      <vt:lpstr>Microsoft JhengHei</vt:lpstr>
      <vt:lpstr>Arial</vt:lpstr>
      <vt:lpstr>Arial Black</vt:lpstr>
      <vt:lpstr>Bio Sans</vt:lpstr>
      <vt:lpstr>Bio Sans ExtraBold</vt:lpstr>
      <vt:lpstr>Bio Sans Light</vt:lpstr>
      <vt:lpstr>Bio Sans SemiBold</vt:lpstr>
      <vt:lpstr>Calibri</vt:lpstr>
      <vt:lpstr>Calibri Light</vt:lpstr>
      <vt:lpstr>Ebrima</vt:lpstr>
      <vt:lpstr>Geomanist Regular</vt:lpstr>
      <vt:lpstr>Google Sans</vt:lpstr>
      <vt:lpstr>Microsoft Tai Le</vt:lpstr>
      <vt:lpstr>Montserrat</vt:lpstr>
      <vt:lpstr>Times New Roman</vt:lpstr>
      <vt:lpstr>Wingdings</vt:lpstr>
      <vt:lpstr>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Sharito</dc:creator>
  <cp:lastModifiedBy>Cámara de Comercio Casanare</cp:lastModifiedBy>
  <cp:revision>451</cp:revision>
  <dcterms:created xsi:type="dcterms:W3CDTF">2019-08-19T07:53:01Z</dcterms:created>
  <dcterms:modified xsi:type="dcterms:W3CDTF">2023-12-06T21:51:37Z</dcterms:modified>
</cp:coreProperties>
</file>